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Lst>
  <p:sldSz cx="12192000" cy="6858000"/>
  <p:notesSz cx="6858000" cy="9144000"/>
  <p:embeddedFontLst>
    <p:embeddedFont>
      <p:font typeface="Calibri (MS)" panose="020B0604020202020204" charset="0"/>
      <p:regular r:id="rId44"/>
    </p:embeddedFont>
    <p:embeddedFont>
      <p:font typeface="Calibri (MS) Italics" panose="020B0604020202020204" charset="0"/>
      <p:regular r:id="rId45"/>
    </p:embeddedFont>
    <p:embeddedFont>
      <p:font typeface="Courier New OS" panose="02070609020205020404" charset="0"/>
      <p:regular r:id="rId46"/>
    </p:embeddedFont>
    <p:embeddedFont>
      <p:font typeface="Courier New OS Bold" panose="02070609020205020404" charset="0"/>
      <p:regular r:id="rId47"/>
    </p:embeddedFont>
    <p:embeddedFont>
      <p:font typeface="IBM Plex Sans Condensed" panose="020B0506050203000203" pitchFamily="34" charset="0"/>
      <p:regular r:id="rId48"/>
    </p:embeddedFont>
    <p:embeddedFont>
      <p:font typeface="Montserrat" panose="00000500000000000000" pitchFamily="2" charset="0"/>
      <p:regular r:id="rId49"/>
    </p:embeddedFont>
    <p:embeddedFont>
      <p:font typeface="Raleway Heavy" panose="020B0604020202020204" charset="0"/>
      <p:regular r:id="rId50"/>
    </p:embeddedFont>
    <p:embeddedFont>
      <p:font typeface="Roboto" panose="02000000000000000000" pitchFamily="2" charset="0"/>
      <p:regular r:id="rId51"/>
    </p:embeddedFont>
    <p:embeddedFont>
      <p:font typeface="Roboto Bold" panose="02000000000000000000" charset="0"/>
      <p:regular r:id="rId52"/>
    </p:embeddedFont>
    <p:embeddedFont>
      <p:font typeface="Roboto Italics"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74" autoAdjust="0"/>
    <p:restoredTop sz="95921" autoAdjust="0"/>
  </p:normalViewPr>
  <p:slideViewPr>
    <p:cSldViewPr>
      <p:cViewPr varScale="1">
        <p:scale>
          <a:sx n="97" d="100"/>
          <a:sy n="97" d="100"/>
        </p:scale>
        <p:origin x="71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11.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3.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18" Type="http://schemas.openxmlformats.org/officeDocument/2006/relationships/image" Target="../media/image46.svg"/><Relationship Id="rId3" Type="http://schemas.openxmlformats.org/officeDocument/2006/relationships/image" Target="../media/image11.png"/><Relationship Id="rId7" Type="http://schemas.openxmlformats.org/officeDocument/2006/relationships/image" Target="../media/image36.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1.png"/><Relationship Id="rId16" Type="http://schemas.openxmlformats.org/officeDocument/2006/relationships/image" Target="../media/image44.sv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27.png"/><Relationship Id="rId5" Type="http://schemas.openxmlformats.org/officeDocument/2006/relationships/image" Target="../media/image34.svg"/><Relationship Id="rId15" Type="http://schemas.openxmlformats.org/officeDocument/2006/relationships/image" Target="../media/image43.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2.svg"/></Relationships>
</file>

<file path=ppt/slides/_rels/slide17.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11.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svg"/><Relationship Id="rId15" Type="http://schemas.openxmlformats.org/officeDocument/2006/relationships/image" Target="../media/image3.png"/><Relationship Id="rId10" Type="http://schemas.openxmlformats.org/officeDocument/2006/relationships/image" Target="../media/image53.sv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sv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11.png"/><Relationship Id="rId7"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3.png"/><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6.png"/><Relationship Id="rId3" Type="http://schemas.openxmlformats.org/officeDocument/2006/relationships/image" Target="../media/image11.png"/><Relationship Id="rId7" Type="http://schemas.openxmlformats.org/officeDocument/2006/relationships/image" Target="../media/image71.png"/><Relationship Id="rId12" Type="http://schemas.openxmlformats.org/officeDocument/2006/relationships/image" Target="../media/image7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74.svg"/><Relationship Id="rId5" Type="http://schemas.openxmlformats.org/officeDocument/2006/relationships/image" Target="../media/image70.png"/><Relationship Id="rId10" Type="http://schemas.openxmlformats.org/officeDocument/2006/relationships/image" Target="../media/image73.png"/><Relationship Id="rId4" Type="http://schemas.openxmlformats.org/officeDocument/2006/relationships/image" Target="../media/image3.png"/><Relationship Id="rId9" Type="http://schemas.openxmlformats.org/officeDocument/2006/relationships/image" Target="../media/image62.png"/><Relationship Id="rId14" Type="http://schemas.openxmlformats.org/officeDocument/2006/relationships/image" Target="../media/image77.sv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11.png"/><Relationship Id="rId7"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11.png"/><Relationship Id="rId7"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9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6.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1.png"/><Relationship Id="rId7" Type="http://schemas.openxmlformats.org/officeDocument/2006/relationships/image" Target="../media/image96.png"/><Relationship Id="rId12" Type="http://schemas.openxmlformats.org/officeDocument/2006/relationships/image" Target="../media/image10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5.sv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png"/><Relationship Id="rId9"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91.png"/><Relationship Id="rId7"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svg"/><Relationship Id="rId4" Type="http://schemas.openxmlformats.org/officeDocument/2006/relationships/image" Target="../media/image104.pn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879453" y="1167194"/>
            <a:ext cx="2781300" cy="4605338"/>
            <a:chOff x="0" y="0"/>
            <a:chExt cx="2781300" cy="4605338"/>
          </a:xfrm>
        </p:grpSpPr>
        <p:sp>
          <p:nvSpPr>
            <p:cNvPr id="5" name="Freeform 5"/>
            <p:cNvSpPr/>
            <p:nvPr/>
          </p:nvSpPr>
          <p:spPr>
            <a:xfrm>
              <a:off x="0" y="0"/>
              <a:ext cx="2781300" cy="4605274"/>
            </a:xfrm>
            <a:custGeom>
              <a:avLst/>
              <a:gdLst/>
              <a:ahLst/>
              <a:cxnLst/>
              <a:rect l="l" t="t" r="r" b="b"/>
              <a:pathLst>
                <a:path w="2781300" h="4605274">
                  <a:moveTo>
                    <a:pt x="0" y="0"/>
                  </a:moveTo>
                  <a:lnTo>
                    <a:pt x="2781300" y="0"/>
                  </a:lnTo>
                  <a:lnTo>
                    <a:pt x="2781300" y="4605274"/>
                  </a:lnTo>
                  <a:lnTo>
                    <a:pt x="0" y="4605274"/>
                  </a:lnTo>
                  <a:close/>
                </a:path>
              </a:pathLst>
            </a:custGeom>
            <a:solidFill>
              <a:srgbClr val="00CA8E"/>
            </a:solidFill>
          </p:spPr>
        </p:sp>
      </p:grpSp>
      <p:sp>
        <p:nvSpPr>
          <p:cNvPr id="6" name="Freeform 6"/>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sp>
        <p:nvSpPr>
          <p:cNvPr id="7" name="Freeform 7"/>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8" name="Freeform 8"/>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9" name="Group 9"/>
          <p:cNvGrpSpPr>
            <a:grpSpLocks noChangeAspect="1"/>
          </p:cNvGrpSpPr>
          <p:nvPr/>
        </p:nvGrpSpPr>
        <p:grpSpPr>
          <a:xfrm>
            <a:off x="1394365" y="1103690"/>
            <a:ext cx="1682601" cy="4732334"/>
            <a:chOff x="0" y="0"/>
            <a:chExt cx="1682598" cy="4732338"/>
          </a:xfrm>
        </p:grpSpPr>
        <p:sp>
          <p:nvSpPr>
            <p:cNvPr id="10" name="Freeform 10"/>
            <p:cNvSpPr/>
            <p:nvPr/>
          </p:nvSpPr>
          <p:spPr>
            <a:xfrm>
              <a:off x="587121" y="63500"/>
              <a:ext cx="523494" cy="4605274"/>
            </a:xfrm>
            <a:custGeom>
              <a:avLst/>
              <a:gdLst/>
              <a:ahLst/>
              <a:cxnLst/>
              <a:rect l="l" t="t" r="r" b="b"/>
              <a:pathLst>
                <a:path w="523494" h="4605274">
                  <a:moveTo>
                    <a:pt x="0" y="0"/>
                  </a:moveTo>
                  <a:lnTo>
                    <a:pt x="523494" y="0"/>
                  </a:lnTo>
                  <a:lnTo>
                    <a:pt x="523494" y="4605274"/>
                  </a:lnTo>
                  <a:lnTo>
                    <a:pt x="0" y="4605274"/>
                  </a:lnTo>
                  <a:close/>
                </a:path>
              </a:pathLst>
            </a:custGeom>
            <a:solidFill>
              <a:srgbClr val="F2F2F2"/>
            </a:solidFill>
          </p:spPr>
        </p:sp>
        <p:sp>
          <p:nvSpPr>
            <p:cNvPr id="11" name="Freeform 11"/>
            <p:cNvSpPr/>
            <p:nvPr/>
          </p:nvSpPr>
          <p:spPr>
            <a:xfrm>
              <a:off x="63500" y="63500"/>
              <a:ext cx="523621" cy="4605274"/>
            </a:xfrm>
            <a:custGeom>
              <a:avLst/>
              <a:gdLst/>
              <a:ahLst/>
              <a:cxnLst/>
              <a:rect l="l" t="t" r="r" b="b"/>
              <a:pathLst>
                <a:path w="523621" h="4605274">
                  <a:moveTo>
                    <a:pt x="0" y="0"/>
                  </a:moveTo>
                  <a:lnTo>
                    <a:pt x="523621" y="0"/>
                  </a:lnTo>
                  <a:lnTo>
                    <a:pt x="523621" y="4605274"/>
                  </a:lnTo>
                  <a:lnTo>
                    <a:pt x="0" y="4605274"/>
                  </a:lnTo>
                  <a:close/>
                </a:path>
              </a:pathLst>
            </a:custGeom>
            <a:solidFill>
              <a:srgbClr val="F2F2F2">
                <a:alpha val="52549"/>
              </a:srgbClr>
            </a:solidFill>
          </p:spPr>
        </p:sp>
        <p:sp>
          <p:nvSpPr>
            <p:cNvPr id="12" name="Freeform 12"/>
            <p:cNvSpPr/>
            <p:nvPr/>
          </p:nvSpPr>
          <p:spPr>
            <a:xfrm>
              <a:off x="1095502" y="63500"/>
              <a:ext cx="523621" cy="4605274"/>
            </a:xfrm>
            <a:custGeom>
              <a:avLst/>
              <a:gdLst/>
              <a:ahLst/>
              <a:cxnLst/>
              <a:rect l="l" t="t" r="r" b="b"/>
              <a:pathLst>
                <a:path w="523621" h="4605274">
                  <a:moveTo>
                    <a:pt x="0" y="0"/>
                  </a:moveTo>
                  <a:lnTo>
                    <a:pt x="523621" y="0"/>
                  </a:lnTo>
                  <a:lnTo>
                    <a:pt x="523621" y="4605274"/>
                  </a:lnTo>
                  <a:lnTo>
                    <a:pt x="0" y="4605274"/>
                  </a:lnTo>
                  <a:close/>
                </a:path>
              </a:pathLst>
            </a:custGeom>
            <a:solidFill>
              <a:srgbClr val="F2F2F2">
                <a:alpha val="52549"/>
              </a:srgbClr>
            </a:solidFill>
          </p:spPr>
        </p:sp>
      </p:grpSp>
      <p:sp>
        <p:nvSpPr>
          <p:cNvPr id="13" name="TextBox 13"/>
          <p:cNvSpPr txBox="1"/>
          <p:nvPr/>
        </p:nvSpPr>
        <p:spPr>
          <a:xfrm>
            <a:off x="4107790" y="2520163"/>
            <a:ext cx="6460169" cy="2213762"/>
          </a:xfrm>
          <a:prstGeom prst="rect">
            <a:avLst/>
          </a:prstGeom>
        </p:spPr>
        <p:txBody>
          <a:bodyPr lIns="0" tIns="0" rIns="0" bIns="0" rtlCol="0" anchor="t">
            <a:spAutoFit/>
          </a:bodyPr>
          <a:lstStyle/>
          <a:p>
            <a:pPr algn="l">
              <a:lnSpc>
                <a:spcPts val="8690"/>
              </a:lnSpc>
            </a:pPr>
            <a:r>
              <a:rPr lang="en-US" sz="7200" b="1">
                <a:solidFill>
                  <a:srgbClr val="00CA8E"/>
                </a:solidFill>
                <a:latin typeface="Raleway Heavy"/>
                <a:ea typeface="Raleway Heavy"/>
                <a:cs typeface="Raleway Heavy"/>
                <a:sym typeface="Raleway Heavy"/>
              </a:rPr>
              <a:t>Expanding on </a:t>
            </a:r>
            <a:r>
              <a:rPr lang="en-US" sz="7200" b="1">
                <a:solidFill>
                  <a:srgbClr val="3F3F3F"/>
                </a:solidFill>
                <a:latin typeface="Raleway Heavy"/>
                <a:ea typeface="Raleway Heavy"/>
                <a:cs typeface="Raleway Heavy"/>
                <a:sym typeface="Raleway Heavy"/>
              </a:rPr>
              <a:t>Nomad Jobs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63503" y="-63503"/>
            <a:ext cx="1740646" cy="6984997"/>
            <a:chOff x="0" y="0"/>
            <a:chExt cx="1740649" cy="6985000"/>
          </a:xfrm>
        </p:grpSpPr>
        <p:sp>
          <p:nvSpPr>
            <p:cNvPr id="5" name="Freeform 5"/>
            <p:cNvSpPr/>
            <p:nvPr/>
          </p:nvSpPr>
          <p:spPr>
            <a:xfrm>
              <a:off x="63500" y="63500"/>
              <a:ext cx="1613662" cy="6858000"/>
            </a:xfrm>
            <a:custGeom>
              <a:avLst/>
              <a:gdLst/>
              <a:ahLst/>
              <a:cxnLst/>
              <a:rect l="l" t="t" r="r" b="b"/>
              <a:pathLst>
                <a:path w="1613662" h="6858000">
                  <a:moveTo>
                    <a:pt x="0" y="0"/>
                  </a:moveTo>
                  <a:lnTo>
                    <a:pt x="1613662" y="0"/>
                  </a:lnTo>
                  <a:lnTo>
                    <a:pt x="1613662" y="6858000"/>
                  </a:lnTo>
                  <a:lnTo>
                    <a:pt x="0" y="6858000"/>
                  </a:lnTo>
                  <a:close/>
                </a:path>
              </a:pathLst>
            </a:custGeom>
            <a:solidFill>
              <a:srgbClr val="00CA8E"/>
            </a:solidFill>
          </p:spPr>
        </p:sp>
        <p:sp>
          <p:nvSpPr>
            <p:cNvPr id="6" name="Freeform 6"/>
            <p:cNvSpPr/>
            <p:nvPr/>
          </p:nvSpPr>
          <p:spPr>
            <a:xfrm>
              <a:off x="696087" y="63500"/>
              <a:ext cx="340995" cy="6858000"/>
            </a:xfrm>
            <a:custGeom>
              <a:avLst/>
              <a:gdLst/>
              <a:ahLst/>
              <a:cxnLst/>
              <a:rect l="l" t="t" r="r" b="b"/>
              <a:pathLst>
                <a:path w="340995" h="6858000">
                  <a:moveTo>
                    <a:pt x="0" y="0"/>
                  </a:moveTo>
                  <a:lnTo>
                    <a:pt x="340995" y="0"/>
                  </a:lnTo>
                  <a:lnTo>
                    <a:pt x="340995" y="6858000"/>
                  </a:lnTo>
                  <a:lnTo>
                    <a:pt x="0" y="6858000"/>
                  </a:lnTo>
                  <a:close/>
                </a:path>
              </a:pathLst>
            </a:custGeom>
            <a:solidFill>
              <a:srgbClr val="F2F2F2"/>
            </a:solidFill>
          </p:spPr>
        </p:sp>
        <p:sp>
          <p:nvSpPr>
            <p:cNvPr id="7" name="Freeform 7"/>
            <p:cNvSpPr/>
            <p:nvPr/>
          </p:nvSpPr>
          <p:spPr>
            <a:xfrm>
              <a:off x="355092" y="63500"/>
              <a:ext cx="340995" cy="6858000"/>
            </a:xfrm>
            <a:custGeom>
              <a:avLst/>
              <a:gdLst/>
              <a:ahLst/>
              <a:cxnLst/>
              <a:rect l="l" t="t" r="r" b="b"/>
              <a:pathLst>
                <a:path w="340995" h="6858000">
                  <a:moveTo>
                    <a:pt x="0" y="0"/>
                  </a:moveTo>
                  <a:lnTo>
                    <a:pt x="340995" y="0"/>
                  </a:lnTo>
                  <a:lnTo>
                    <a:pt x="340995" y="6858000"/>
                  </a:lnTo>
                  <a:lnTo>
                    <a:pt x="0" y="6858000"/>
                  </a:lnTo>
                  <a:close/>
                </a:path>
              </a:pathLst>
            </a:custGeom>
            <a:solidFill>
              <a:srgbClr val="F2F2F2">
                <a:alpha val="52549"/>
              </a:srgbClr>
            </a:solidFill>
          </p:spPr>
        </p:sp>
        <p:sp>
          <p:nvSpPr>
            <p:cNvPr id="8" name="Freeform 8"/>
            <p:cNvSpPr/>
            <p:nvPr/>
          </p:nvSpPr>
          <p:spPr>
            <a:xfrm>
              <a:off x="1037209" y="63500"/>
              <a:ext cx="340995" cy="6858000"/>
            </a:xfrm>
            <a:custGeom>
              <a:avLst/>
              <a:gdLst/>
              <a:ahLst/>
              <a:cxnLst/>
              <a:rect l="l" t="t" r="r" b="b"/>
              <a:pathLst>
                <a:path w="340995" h="6858000">
                  <a:moveTo>
                    <a:pt x="0" y="0"/>
                  </a:moveTo>
                  <a:lnTo>
                    <a:pt x="340995" y="0"/>
                  </a:lnTo>
                  <a:lnTo>
                    <a:pt x="340995" y="6858000"/>
                  </a:lnTo>
                  <a:lnTo>
                    <a:pt x="0" y="6858000"/>
                  </a:lnTo>
                  <a:close/>
                </a:path>
              </a:pathLst>
            </a:custGeom>
            <a:solidFill>
              <a:srgbClr val="F2F2F2">
                <a:alpha val="52549"/>
              </a:srgbClr>
            </a:solidFill>
          </p:spPr>
        </p:sp>
      </p:grpSp>
      <p:grpSp>
        <p:nvGrpSpPr>
          <p:cNvPr id="9" name="Group 9"/>
          <p:cNvGrpSpPr>
            <a:grpSpLocks noChangeAspect="1"/>
          </p:cNvGrpSpPr>
          <p:nvPr/>
        </p:nvGrpSpPr>
        <p:grpSpPr>
          <a:xfrm>
            <a:off x="1880606" y="216665"/>
            <a:ext cx="1146172" cy="184147"/>
            <a:chOff x="0" y="0"/>
            <a:chExt cx="1146175" cy="184150"/>
          </a:xfrm>
        </p:grpSpPr>
        <p:sp>
          <p:nvSpPr>
            <p:cNvPr id="10" name="Freeform 10"/>
            <p:cNvSpPr/>
            <p:nvPr/>
          </p:nvSpPr>
          <p:spPr>
            <a:xfrm>
              <a:off x="69850" y="69850"/>
              <a:ext cx="1006475" cy="44450"/>
            </a:xfrm>
            <a:custGeom>
              <a:avLst/>
              <a:gdLst/>
              <a:ahLst/>
              <a:cxnLst/>
              <a:rect l="l" t="t" r="r" b="b"/>
              <a:pathLst>
                <a:path w="1006475" h="44450">
                  <a:moveTo>
                    <a:pt x="0" y="0"/>
                  </a:moveTo>
                  <a:lnTo>
                    <a:pt x="1006475" y="0"/>
                  </a:lnTo>
                  <a:lnTo>
                    <a:pt x="1006475" y="44450"/>
                  </a:lnTo>
                  <a:lnTo>
                    <a:pt x="0" y="44450"/>
                  </a:lnTo>
                  <a:close/>
                </a:path>
              </a:pathLst>
            </a:custGeom>
            <a:solidFill>
              <a:srgbClr val="00CA8E"/>
            </a:solidFill>
          </p:spPr>
        </p:sp>
        <p:sp>
          <p:nvSpPr>
            <p:cNvPr id="11" name="Freeform 11"/>
            <p:cNvSpPr/>
            <p:nvPr/>
          </p:nvSpPr>
          <p:spPr>
            <a:xfrm>
              <a:off x="63500" y="63500"/>
              <a:ext cx="1019175" cy="57150"/>
            </a:xfrm>
            <a:custGeom>
              <a:avLst/>
              <a:gdLst/>
              <a:ahLst/>
              <a:cxnLst/>
              <a:rect l="l" t="t" r="r" b="b"/>
              <a:pathLst>
                <a:path w="1019175" h="57150">
                  <a:moveTo>
                    <a:pt x="6350" y="0"/>
                  </a:moveTo>
                  <a:lnTo>
                    <a:pt x="1019175" y="0"/>
                  </a:lnTo>
                  <a:lnTo>
                    <a:pt x="1019175" y="57150"/>
                  </a:lnTo>
                  <a:lnTo>
                    <a:pt x="0" y="57150"/>
                  </a:lnTo>
                  <a:lnTo>
                    <a:pt x="0" y="0"/>
                  </a:lnTo>
                  <a:lnTo>
                    <a:pt x="6350" y="0"/>
                  </a:lnTo>
                  <a:moveTo>
                    <a:pt x="6350" y="12700"/>
                  </a:moveTo>
                  <a:lnTo>
                    <a:pt x="6350" y="6350"/>
                  </a:lnTo>
                  <a:lnTo>
                    <a:pt x="12700" y="6350"/>
                  </a:lnTo>
                  <a:lnTo>
                    <a:pt x="12700" y="50800"/>
                  </a:lnTo>
                  <a:lnTo>
                    <a:pt x="6350" y="50800"/>
                  </a:lnTo>
                  <a:lnTo>
                    <a:pt x="6350" y="44450"/>
                  </a:lnTo>
                  <a:lnTo>
                    <a:pt x="1012825" y="44450"/>
                  </a:lnTo>
                  <a:lnTo>
                    <a:pt x="1012825" y="50800"/>
                  </a:lnTo>
                  <a:lnTo>
                    <a:pt x="1006475" y="50800"/>
                  </a:lnTo>
                  <a:lnTo>
                    <a:pt x="1006475" y="6350"/>
                  </a:lnTo>
                  <a:lnTo>
                    <a:pt x="1012825" y="6350"/>
                  </a:lnTo>
                  <a:lnTo>
                    <a:pt x="1012825" y="12700"/>
                  </a:lnTo>
                  <a:lnTo>
                    <a:pt x="6350" y="12700"/>
                  </a:lnTo>
                  <a:close/>
                </a:path>
              </a:pathLst>
            </a:custGeom>
            <a:solidFill>
              <a:srgbClr val="00CA8E"/>
            </a:solidFill>
          </p:spPr>
        </p:sp>
      </p:grpSp>
      <p:sp>
        <p:nvSpPr>
          <p:cNvPr id="12" name="Freeform 12"/>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sp>
        <p:nvSpPr>
          <p:cNvPr id="13" name="Freeform 13"/>
          <p:cNvSpPr/>
          <p:nvPr/>
        </p:nvSpPr>
        <p:spPr>
          <a:xfrm>
            <a:off x="2093738" y="894883"/>
            <a:ext cx="4703216" cy="5963117"/>
          </a:xfrm>
          <a:custGeom>
            <a:avLst/>
            <a:gdLst/>
            <a:ahLst/>
            <a:cxnLst/>
            <a:rect l="l" t="t" r="r" b="b"/>
            <a:pathLst>
              <a:path w="4703216" h="5963117">
                <a:moveTo>
                  <a:pt x="0" y="0"/>
                </a:moveTo>
                <a:lnTo>
                  <a:pt x="4703216" y="0"/>
                </a:lnTo>
                <a:lnTo>
                  <a:pt x="4703216" y="5963117"/>
                </a:lnTo>
                <a:lnTo>
                  <a:pt x="0" y="5963117"/>
                </a:lnTo>
                <a:lnTo>
                  <a:pt x="0" y="0"/>
                </a:lnTo>
                <a:close/>
              </a:path>
            </a:pathLst>
          </a:custGeom>
          <a:blipFill>
            <a:blip r:embed="rId5"/>
            <a:stretch>
              <a:fillRect b="-2760"/>
            </a:stretch>
          </a:blipFill>
        </p:spPr>
      </p:sp>
      <p:grpSp>
        <p:nvGrpSpPr>
          <p:cNvPr id="14" name="Group 14"/>
          <p:cNvGrpSpPr>
            <a:grpSpLocks noChangeAspect="1"/>
          </p:cNvGrpSpPr>
          <p:nvPr/>
        </p:nvGrpSpPr>
        <p:grpSpPr>
          <a:xfrm>
            <a:off x="6445253" y="2498722"/>
            <a:ext cx="241297" cy="1841497"/>
            <a:chOff x="0" y="0"/>
            <a:chExt cx="241300" cy="1841500"/>
          </a:xfrm>
        </p:grpSpPr>
        <p:sp>
          <p:nvSpPr>
            <p:cNvPr id="15" name="Freeform 15"/>
            <p:cNvSpPr/>
            <p:nvPr/>
          </p:nvSpPr>
          <p:spPr>
            <a:xfrm>
              <a:off x="0" y="0"/>
              <a:ext cx="241300" cy="1841500"/>
            </a:xfrm>
            <a:custGeom>
              <a:avLst/>
              <a:gdLst/>
              <a:ahLst/>
              <a:cxnLst/>
              <a:rect l="l" t="t" r="r" b="b"/>
              <a:pathLst>
                <a:path w="241300" h="1841500">
                  <a:moveTo>
                    <a:pt x="0" y="0"/>
                  </a:moveTo>
                  <a:cubicBezTo>
                    <a:pt x="57785" y="0"/>
                    <a:pt x="112268" y="6604"/>
                    <a:pt x="125476" y="19304"/>
                  </a:cubicBezTo>
                  <a:lnTo>
                    <a:pt x="130175" y="24892"/>
                  </a:lnTo>
                  <a:lnTo>
                    <a:pt x="120650" y="29591"/>
                  </a:lnTo>
                  <a:lnTo>
                    <a:pt x="130175" y="29591"/>
                  </a:lnTo>
                  <a:lnTo>
                    <a:pt x="130175" y="900684"/>
                  </a:lnTo>
                  <a:lnTo>
                    <a:pt x="120650" y="900684"/>
                  </a:lnTo>
                  <a:lnTo>
                    <a:pt x="130175" y="900684"/>
                  </a:lnTo>
                  <a:lnTo>
                    <a:pt x="128905" y="897128"/>
                  </a:lnTo>
                  <a:lnTo>
                    <a:pt x="129032" y="897255"/>
                  </a:lnTo>
                  <a:cubicBezTo>
                    <a:pt x="135382" y="903351"/>
                    <a:pt x="179832" y="911225"/>
                    <a:pt x="241300" y="911225"/>
                  </a:cubicBezTo>
                  <a:lnTo>
                    <a:pt x="241300" y="930275"/>
                  </a:lnTo>
                  <a:cubicBezTo>
                    <a:pt x="179832" y="930275"/>
                    <a:pt x="135382" y="938149"/>
                    <a:pt x="129032" y="944245"/>
                  </a:cubicBezTo>
                  <a:lnTo>
                    <a:pt x="130175" y="943229"/>
                  </a:lnTo>
                  <a:lnTo>
                    <a:pt x="120650" y="940943"/>
                  </a:lnTo>
                  <a:lnTo>
                    <a:pt x="130175" y="940943"/>
                  </a:lnTo>
                  <a:lnTo>
                    <a:pt x="130175" y="1811909"/>
                  </a:lnTo>
                  <a:lnTo>
                    <a:pt x="120650" y="1811909"/>
                  </a:lnTo>
                  <a:lnTo>
                    <a:pt x="130175" y="1811909"/>
                  </a:lnTo>
                  <a:lnTo>
                    <a:pt x="127762" y="1820037"/>
                  </a:lnTo>
                  <a:lnTo>
                    <a:pt x="125603" y="1822196"/>
                  </a:lnTo>
                  <a:cubicBezTo>
                    <a:pt x="112268" y="1834896"/>
                    <a:pt x="57785" y="1841500"/>
                    <a:pt x="0" y="1841500"/>
                  </a:cubicBezTo>
                  <a:lnTo>
                    <a:pt x="0" y="1822450"/>
                  </a:lnTo>
                  <a:cubicBezTo>
                    <a:pt x="61468" y="1822450"/>
                    <a:pt x="105918" y="1814576"/>
                    <a:pt x="112268" y="1808480"/>
                  </a:cubicBezTo>
                  <a:lnTo>
                    <a:pt x="111125" y="1809496"/>
                  </a:lnTo>
                  <a:lnTo>
                    <a:pt x="111125" y="1811782"/>
                  </a:lnTo>
                  <a:lnTo>
                    <a:pt x="111125" y="940816"/>
                  </a:lnTo>
                  <a:cubicBezTo>
                    <a:pt x="111125" y="936117"/>
                    <a:pt x="113538" y="932688"/>
                    <a:pt x="115824" y="930529"/>
                  </a:cubicBezTo>
                  <a:cubicBezTo>
                    <a:pt x="129032" y="917702"/>
                    <a:pt x="183515" y="911225"/>
                    <a:pt x="241300" y="911225"/>
                  </a:cubicBezTo>
                  <a:lnTo>
                    <a:pt x="241300" y="930275"/>
                  </a:lnTo>
                  <a:cubicBezTo>
                    <a:pt x="183515" y="930275"/>
                    <a:pt x="129032" y="923671"/>
                    <a:pt x="115824" y="910971"/>
                  </a:cubicBezTo>
                  <a:lnTo>
                    <a:pt x="111125" y="905383"/>
                  </a:lnTo>
                  <a:lnTo>
                    <a:pt x="111125" y="29591"/>
                  </a:lnTo>
                  <a:cubicBezTo>
                    <a:pt x="111125" y="31877"/>
                    <a:pt x="112395" y="33147"/>
                    <a:pt x="112268" y="33020"/>
                  </a:cubicBezTo>
                  <a:cubicBezTo>
                    <a:pt x="105918" y="26924"/>
                    <a:pt x="61468" y="19050"/>
                    <a:pt x="0" y="19050"/>
                  </a:cubicBezTo>
                  <a:close/>
                </a:path>
              </a:pathLst>
            </a:custGeom>
            <a:solidFill>
              <a:srgbClr val="14B08B"/>
            </a:solidFill>
          </p:spPr>
        </p:sp>
      </p:grpSp>
      <p:grpSp>
        <p:nvGrpSpPr>
          <p:cNvPr id="16" name="Group 16"/>
          <p:cNvGrpSpPr>
            <a:grpSpLocks noChangeAspect="1"/>
          </p:cNvGrpSpPr>
          <p:nvPr/>
        </p:nvGrpSpPr>
        <p:grpSpPr>
          <a:xfrm>
            <a:off x="6445253" y="4530728"/>
            <a:ext cx="241297" cy="1841497"/>
            <a:chOff x="0" y="0"/>
            <a:chExt cx="241300" cy="1841500"/>
          </a:xfrm>
        </p:grpSpPr>
        <p:sp>
          <p:nvSpPr>
            <p:cNvPr id="17" name="Freeform 17"/>
            <p:cNvSpPr/>
            <p:nvPr/>
          </p:nvSpPr>
          <p:spPr>
            <a:xfrm>
              <a:off x="0" y="0"/>
              <a:ext cx="241300" cy="1841500"/>
            </a:xfrm>
            <a:custGeom>
              <a:avLst/>
              <a:gdLst/>
              <a:ahLst/>
              <a:cxnLst/>
              <a:rect l="l" t="t" r="r" b="b"/>
              <a:pathLst>
                <a:path w="241300" h="1841500">
                  <a:moveTo>
                    <a:pt x="0" y="0"/>
                  </a:moveTo>
                  <a:cubicBezTo>
                    <a:pt x="57785" y="0"/>
                    <a:pt x="112268" y="6604"/>
                    <a:pt x="125476" y="19304"/>
                  </a:cubicBezTo>
                  <a:lnTo>
                    <a:pt x="130175" y="24892"/>
                  </a:lnTo>
                  <a:lnTo>
                    <a:pt x="120650" y="29591"/>
                  </a:lnTo>
                  <a:lnTo>
                    <a:pt x="130175" y="29591"/>
                  </a:lnTo>
                  <a:lnTo>
                    <a:pt x="130175" y="900684"/>
                  </a:lnTo>
                  <a:lnTo>
                    <a:pt x="120650" y="900684"/>
                  </a:lnTo>
                  <a:lnTo>
                    <a:pt x="130175" y="900684"/>
                  </a:lnTo>
                  <a:lnTo>
                    <a:pt x="128905" y="897128"/>
                  </a:lnTo>
                  <a:lnTo>
                    <a:pt x="129032" y="897255"/>
                  </a:lnTo>
                  <a:cubicBezTo>
                    <a:pt x="135382" y="903351"/>
                    <a:pt x="179832" y="911225"/>
                    <a:pt x="241300" y="911225"/>
                  </a:cubicBezTo>
                  <a:lnTo>
                    <a:pt x="241300" y="930275"/>
                  </a:lnTo>
                  <a:cubicBezTo>
                    <a:pt x="179832" y="930275"/>
                    <a:pt x="135382" y="938149"/>
                    <a:pt x="129032" y="944245"/>
                  </a:cubicBezTo>
                  <a:lnTo>
                    <a:pt x="130175" y="943229"/>
                  </a:lnTo>
                  <a:lnTo>
                    <a:pt x="120650" y="940943"/>
                  </a:lnTo>
                  <a:lnTo>
                    <a:pt x="130175" y="940943"/>
                  </a:lnTo>
                  <a:lnTo>
                    <a:pt x="130175" y="1811909"/>
                  </a:lnTo>
                  <a:lnTo>
                    <a:pt x="120650" y="1811909"/>
                  </a:lnTo>
                  <a:lnTo>
                    <a:pt x="130175" y="1811909"/>
                  </a:lnTo>
                  <a:lnTo>
                    <a:pt x="127762" y="1820037"/>
                  </a:lnTo>
                  <a:lnTo>
                    <a:pt x="125603" y="1822196"/>
                  </a:lnTo>
                  <a:cubicBezTo>
                    <a:pt x="112268" y="1834896"/>
                    <a:pt x="57785" y="1841500"/>
                    <a:pt x="0" y="1841500"/>
                  </a:cubicBezTo>
                  <a:lnTo>
                    <a:pt x="0" y="1822450"/>
                  </a:lnTo>
                  <a:cubicBezTo>
                    <a:pt x="61468" y="1822450"/>
                    <a:pt x="105918" y="1814576"/>
                    <a:pt x="112268" y="1808480"/>
                  </a:cubicBezTo>
                  <a:lnTo>
                    <a:pt x="111125" y="1809496"/>
                  </a:lnTo>
                  <a:lnTo>
                    <a:pt x="111125" y="1811782"/>
                  </a:lnTo>
                  <a:lnTo>
                    <a:pt x="111125" y="940816"/>
                  </a:lnTo>
                  <a:cubicBezTo>
                    <a:pt x="111125" y="936117"/>
                    <a:pt x="113538" y="932688"/>
                    <a:pt x="115824" y="930529"/>
                  </a:cubicBezTo>
                  <a:cubicBezTo>
                    <a:pt x="129032" y="917702"/>
                    <a:pt x="183515" y="911225"/>
                    <a:pt x="241300" y="911225"/>
                  </a:cubicBezTo>
                  <a:lnTo>
                    <a:pt x="241300" y="930275"/>
                  </a:lnTo>
                  <a:cubicBezTo>
                    <a:pt x="183515" y="930275"/>
                    <a:pt x="129032" y="923671"/>
                    <a:pt x="115824" y="910971"/>
                  </a:cubicBezTo>
                  <a:lnTo>
                    <a:pt x="111125" y="905383"/>
                  </a:lnTo>
                  <a:lnTo>
                    <a:pt x="111125" y="29591"/>
                  </a:lnTo>
                  <a:cubicBezTo>
                    <a:pt x="111125" y="31877"/>
                    <a:pt x="112395" y="33147"/>
                    <a:pt x="112268" y="33020"/>
                  </a:cubicBezTo>
                  <a:cubicBezTo>
                    <a:pt x="105918" y="26924"/>
                    <a:pt x="61468" y="19050"/>
                    <a:pt x="0" y="19050"/>
                  </a:cubicBezTo>
                  <a:close/>
                </a:path>
              </a:pathLst>
            </a:custGeom>
            <a:solidFill>
              <a:srgbClr val="14B08B"/>
            </a:solidFill>
          </p:spPr>
        </p:sp>
      </p:grpSp>
      <p:sp>
        <p:nvSpPr>
          <p:cNvPr id="18" name="TextBox 18"/>
          <p:cNvSpPr txBox="1"/>
          <p:nvPr/>
        </p:nvSpPr>
        <p:spPr>
          <a:xfrm>
            <a:off x="1932651" y="397735"/>
            <a:ext cx="3158414" cy="551717"/>
          </a:xfrm>
          <a:prstGeom prst="rect">
            <a:avLst/>
          </a:prstGeom>
        </p:spPr>
        <p:txBody>
          <a:bodyPr lIns="0" tIns="0" rIns="0" bIns="0" rtlCol="0" anchor="t">
            <a:spAutoFit/>
          </a:bodyPr>
          <a:lstStyle/>
          <a:p>
            <a:pPr algn="l">
              <a:lnSpc>
                <a:spcPts val="4479"/>
              </a:lnSpc>
            </a:pPr>
            <a:r>
              <a:rPr lang="en-US" sz="3199" b="1">
                <a:solidFill>
                  <a:srgbClr val="3F3F3F"/>
                </a:solidFill>
                <a:latin typeface="Raleway Heavy"/>
                <a:ea typeface="Raleway Heavy"/>
                <a:cs typeface="Raleway Heavy"/>
                <a:sym typeface="Raleway Heavy"/>
              </a:rPr>
              <a:t>Job Scheduling</a:t>
            </a:r>
          </a:p>
        </p:txBody>
      </p:sp>
      <p:sp>
        <p:nvSpPr>
          <p:cNvPr id="19" name="TextBox 19"/>
          <p:cNvSpPr txBox="1"/>
          <p:nvPr/>
        </p:nvSpPr>
        <p:spPr>
          <a:xfrm>
            <a:off x="7050986" y="5221281"/>
            <a:ext cx="4009396" cy="320335"/>
          </a:xfrm>
          <a:prstGeom prst="rect">
            <a:avLst/>
          </a:prstGeom>
        </p:spPr>
        <p:txBody>
          <a:bodyPr lIns="0" tIns="0" rIns="0" bIns="0" rtlCol="0" anchor="t">
            <a:spAutoFit/>
          </a:bodyPr>
          <a:lstStyle/>
          <a:p>
            <a:pPr algn="l">
              <a:lnSpc>
                <a:spcPts val="2520"/>
              </a:lnSpc>
            </a:pPr>
            <a:r>
              <a:rPr lang="en-US" sz="1800">
                <a:solidFill>
                  <a:srgbClr val="3F3F3F"/>
                </a:solidFill>
                <a:latin typeface="Roboto"/>
                <a:ea typeface="Roboto"/>
                <a:cs typeface="Roboto"/>
                <a:sym typeface="Roboto"/>
              </a:rPr>
              <a:t>Multiple groups in the job specification</a:t>
            </a:r>
          </a:p>
        </p:txBody>
      </p:sp>
      <p:sp>
        <p:nvSpPr>
          <p:cNvPr id="20" name="TextBox 20"/>
          <p:cNvSpPr txBox="1"/>
          <p:nvPr/>
        </p:nvSpPr>
        <p:spPr>
          <a:xfrm>
            <a:off x="7050986" y="2863272"/>
            <a:ext cx="3624101" cy="291760"/>
          </a:xfrm>
          <a:prstGeom prst="rect">
            <a:avLst/>
          </a:prstGeom>
        </p:spPr>
        <p:txBody>
          <a:bodyPr lIns="0" tIns="0" rIns="0" bIns="0" rtlCol="0" anchor="t">
            <a:spAutoFit/>
          </a:bodyPr>
          <a:lstStyle/>
          <a:p>
            <a:pPr algn="l">
              <a:lnSpc>
                <a:spcPts val="2208"/>
              </a:lnSpc>
            </a:pPr>
            <a:r>
              <a:rPr lang="en-US" sz="1800">
                <a:solidFill>
                  <a:srgbClr val="3F3F3F"/>
                </a:solidFill>
                <a:latin typeface="Roboto"/>
                <a:ea typeface="Roboto"/>
                <a:cs typeface="Roboto"/>
                <a:sym typeface="Roboto"/>
              </a:rPr>
              <a:t>Spread is now under the job stanza</a:t>
            </a:r>
          </a:p>
        </p:txBody>
      </p:sp>
      <p:sp>
        <p:nvSpPr>
          <p:cNvPr id="21" name="TextBox 21"/>
          <p:cNvSpPr txBox="1"/>
          <p:nvPr/>
        </p:nvSpPr>
        <p:spPr>
          <a:xfrm>
            <a:off x="7451036" y="3143688"/>
            <a:ext cx="1480223" cy="291760"/>
          </a:xfrm>
          <a:prstGeom prst="rect">
            <a:avLst/>
          </a:prstGeom>
        </p:spPr>
        <p:txBody>
          <a:bodyPr lIns="0" tIns="0" rIns="0" bIns="0" rtlCol="0" anchor="t">
            <a:spAutoFit/>
          </a:bodyPr>
          <a:lstStyle/>
          <a:p>
            <a:pPr algn="l">
              <a:lnSpc>
                <a:spcPts val="2208"/>
              </a:lnSpc>
            </a:pPr>
            <a:r>
              <a:rPr lang="en-US" sz="1800" b="1">
                <a:solidFill>
                  <a:srgbClr val="00CA8E"/>
                </a:solidFill>
                <a:latin typeface="Roboto Bold"/>
                <a:ea typeface="Roboto Bold"/>
                <a:cs typeface="Roboto Bold"/>
                <a:sym typeface="Roboto Bold"/>
              </a:rPr>
              <a:t>Job </a:t>
            </a:r>
            <a:r>
              <a:rPr lang="en-US" sz="1800">
                <a:solidFill>
                  <a:srgbClr val="00CA8E"/>
                </a:solidFill>
                <a:latin typeface="Roboto"/>
                <a:ea typeface="Roboto"/>
                <a:cs typeface="Roboto"/>
                <a:sym typeface="Roboto"/>
              </a:rPr>
              <a:t>à</a:t>
            </a:r>
            <a:r>
              <a:rPr lang="en-US" sz="1800" b="1">
                <a:solidFill>
                  <a:srgbClr val="00CA8E"/>
                </a:solidFill>
                <a:latin typeface="Roboto Bold"/>
                <a:ea typeface="Roboto Bold"/>
                <a:cs typeface="Roboto Bold"/>
                <a:sym typeface="Roboto Bold"/>
              </a:rPr>
              <a:t>Spread</a:t>
            </a:r>
          </a:p>
        </p:txBody>
      </p:sp>
      <p:sp>
        <p:nvSpPr>
          <p:cNvPr id="22" name="TextBox 22"/>
          <p:cNvSpPr txBox="1"/>
          <p:nvPr/>
        </p:nvSpPr>
        <p:spPr>
          <a:xfrm>
            <a:off x="7050986" y="3470205"/>
            <a:ext cx="4721162" cy="788203"/>
          </a:xfrm>
          <a:prstGeom prst="rect">
            <a:avLst/>
          </a:prstGeom>
        </p:spPr>
        <p:txBody>
          <a:bodyPr lIns="0" tIns="0" rIns="0" bIns="0" rtlCol="0" anchor="t">
            <a:spAutoFit/>
          </a:bodyPr>
          <a:lstStyle/>
          <a:p>
            <a:pPr algn="l">
              <a:lnSpc>
                <a:spcPts val="4500"/>
              </a:lnSpc>
            </a:pPr>
            <a:r>
              <a:rPr lang="en-US" sz="1800">
                <a:solidFill>
                  <a:srgbClr val="3F3F3F"/>
                </a:solidFill>
                <a:latin typeface="Roboto"/>
                <a:ea typeface="Roboto"/>
                <a:cs typeface="Roboto"/>
                <a:sym typeface="Roboto"/>
              </a:rPr>
              <a:t>This applies to </a:t>
            </a:r>
            <a:r>
              <a:rPr lang="en-US" sz="1800">
                <a:solidFill>
                  <a:srgbClr val="00CA8E"/>
                </a:solidFill>
                <a:latin typeface="Roboto"/>
                <a:ea typeface="Roboto"/>
                <a:cs typeface="Roboto"/>
                <a:sym typeface="Roboto"/>
              </a:rPr>
              <a:t>all groups and tasks </a:t>
            </a:r>
            <a:r>
              <a:rPr lang="en-US" sz="1800">
                <a:solidFill>
                  <a:srgbClr val="3F3F3F"/>
                </a:solidFill>
                <a:latin typeface="Roboto"/>
                <a:ea typeface="Roboto"/>
                <a:cs typeface="Roboto"/>
                <a:sym typeface="Roboto"/>
              </a:rPr>
              <a:t>in the job </a:t>
            </a:r>
          </a:p>
          <a:p>
            <a:pPr algn="l">
              <a:lnSpc>
                <a:spcPts val="900"/>
              </a:lnSpc>
            </a:pPr>
            <a:r>
              <a:rPr lang="en-US" sz="1800">
                <a:solidFill>
                  <a:srgbClr val="3F3F3F"/>
                </a:solidFill>
                <a:latin typeface="Roboto"/>
                <a:ea typeface="Roboto"/>
                <a:cs typeface="Roboto"/>
                <a:sym typeface="Roboto"/>
              </a:rPr>
              <a:t>specification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338290" y="194462"/>
            <a:ext cx="1146172" cy="184147"/>
            <a:chOff x="0" y="0"/>
            <a:chExt cx="1146175" cy="184150"/>
          </a:xfrm>
        </p:grpSpPr>
        <p:sp>
          <p:nvSpPr>
            <p:cNvPr id="5" name="Freeform 5"/>
            <p:cNvSpPr/>
            <p:nvPr/>
          </p:nvSpPr>
          <p:spPr>
            <a:xfrm>
              <a:off x="69850" y="69850"/>
              <a:ext cx="1006475" cy="44450"/>
            </a:xfrm>
            <a:custGeom>
              <a:avLst/>
              <a:gdLst/>
              <a:ahLst/>
              <a:cxnLst/>
              <a:rect l="l" t="t" r="r" b="b"/>
              <a:pathLst>
                <a:path w="1006475" h="44450">
                  <a:moveTo>
                    <a:pt x="0" y="0"/>
                  </a:moveTo>
                  <a:lnTo>
                    <a:pt x="1006475" y="0"/>
                  </a:lnTo>
                  <a:lnTo>
                    <a:pt x="1006475" y="44450"/>
                  </a:lnTo>
                  <a:lnTo>
                    <a:pt x="0" y="44450"/>
                  </a:lnTo>
                  <a:close/>
                </a:path>
              </a:pathLst>
            </a:custGeom>
            <a:solidFill>
              <a:srgbClr val="00CA8E"/>
            </a:solidFill>
          </p:spPr>
        </p:sp>
        <p:sp>
          <p:nvSpPr>
            <p:cNvPr id="6" name="Freeform 6"/>
            <p:cNvSpPr/>
            <p:nvPr/>
          </p:nvSpPr>
          <p:spPr>
            <a:xfrm>
              <a:off x="63500" y="63500"/>
              <a:ext cx="1019175" cy="57150"/>
            </a:xfrm>
            <a:custGeom>
              <a:avLst/>
              <a:gdLst/>
              <a:ahLst/>
              <a:cxnLst/>
              <a:rect l="l" t="t" r="r" b="b"/>
              <a:pathLst>
                <a:path w="1019175" h="57150">
                  <a:moveTo>
                    <a:pt x="6350" y="0"/>
                  </a:moveTo>
                  <a:lnTo>
                    <a:pt x="1019175" y="0"/>
                  </a:lnTo>
                  <a:lnTo>
                    <a:pt x="1019175" y="57150"/>
                  </a:lnTo>
                  <a:lnTo>
                    <a:pt x="0" y="57150"/>
                  </a:lnTo>
                  <a:lnTo>
                    <a:pt x="0" y="0"/>
                  </a:lnTo>
                  <a:lnTo>
                    <a:pt x="6350" y="0"/>
                  </a:lnTo>
                  <a:moveTo>
                    <a:pt x="6350" y="12700"/>
                  </a:moveTo>
                  <a:lnTo>
                    <a:pt x="6350" y="6350"/>
                  </a:lnTo>
                  <a:lnTo>
                    <a:pt x="12700" y="6350"/>
                  </a:lnTo>
                  <a:lnTo>
                    <a:pt x="12700" y="50800"/>
                  </a:lnTo>
                  <a:lnTo>
                    <a:pt x="6350" y="50800"/>
                  </a:lnTo>
                  <a:lnTo>
                    <a:pt x="6350" y="44450"/>
                  </a:lnTo>
                  <a:lnTo>
                    <a:pt x="1012825" y="44450"/>
                  </a:lnTo>
                  <a:lnTo>
                    <a:pt x="1012825" y="50800"/>
                  </a:lnTo>
                  <a:lnTo>
                    <a:pt x="1006475" y="50800"/>
                  </a:lnTo>
                  <a:lnTo>
                    <a:pt x="1006475" y="6350"/>
                  </a:lnTo>
                  <a:lnTo>
                    <a:pt x="1012825" y="6350"/>
                  </a:lnTo>
                  <a:lnTo>
                    <a:pt x="1012825" y="12700"/>
                  </a:lnTo>
                  <a:lnTo>
                    <a:pt x="6350" y="12700"/>
                  </a:lnTo>
                  <a:close/>
                </a:path>
              </a:pathLst>
            </a:custGeom>
            <a:solidFill>
              <a:srgbClr val="00CA8E"/>
            </a:solidFill>
          </p:spPr>
        </p:sp>
      </p:grpSp>
      <p:grpSp>
        <p:nvGrpSpPr>
          <p:cNvPr id="7" name="Group 7"/>
          <p:cNvGrpSpPr>
            <a:grpSpLocks noChangeAspect="1"/>
          </p:cNvGrpSpPr>
          <p:nvPr/>
        </p:nvGrpSpPr>
        <p:grpSpPr>
          <a:xfrm>
            <a:off x="5305825" y="1597028"/>
            <a:ext cx="429006" cy="1841497"/>
            <a:chOff x="0" y="0"/>
            <a:chExt cx="429006" cy="1841500"/>
          </a:xfrm>
        </p:grpSpPr>
        <p:sp>
          <p:nvSpPr>
            <p:cNvPr id="8" name="Freeform 8"/>
            <p:cNvSpPr/>
            <p:nvPr/>
          </p:nvSpPr>
          <p:spPr>
            <a:xfrm>
              <a:off x="0" y="0"/>
              <a:ext cx="429006" cy="1841500"/>
            </a:xfrm>
            <a:custGeom>
              <a:avLst/>
              <a:gdLst/>
              <a:ahLst/>
              <a:cxnLst/>
              <a:rect l="l" t="t" r="r" b="b"/>
              <a:pathLst>
                <a:path w="429006" h="1841500">
                  <a:moveTo>
                    <a:pt x="429006" y="1841500"/>
                  </a:moveTo>
                  <a:cubicBezTo>
                    <a:pt x="321437" y="1841500"/>
                    <a:pt x="222123" y="1828673"/>
                    <a:pt x="207518" y="1804924"/>
                  </a:cubicBezTo>
                  <a:lnTo>
                    <a:pt x="204978" y="1799590"/>
                  </a:lnTo>
                  <a:lnTo>
                    <a:pt x="214503" y="1796288"/>
                  </a:lnTo>
                  <a:lnTo>
                    <a:pt x="204978" y="1796288"/>
                  </a:lnTo>
                  <a:lnTo>
                    <a:pt x="204978" y="956437"/>
                  </a:lnTo>
                  <a:lnTo>
                    <a:pt x="214503" y="956437"/>
                  </a:lnTo>
                  <a:lnTo>
                    <a:pt x="204978" y="956437"/>
                  </a:lnTo>
                  <a:lnTo>
                    <a:pt x="205232" y="957707"/>
                  </a:lnTo>
                  <a:lnTo>
                    <a:pt x="205232" y="957707"/>
                  </a:lnTo>
                  <a:cubicBezTo>
                    <a:pt x="197739" y="945515"/>
                    <a:pt x="114427" y="930148"/>
                    <a:pt x="0" y="930148"/>
                  </a:cubicBezTo>
                  <a:lnTo>
                    <a:pt x="0" y="911098"/>
                  </a:lnTo>
                  <a:cubicBezTo>
                    <a:pt x="114427" y="911098"/>
                    <a:pt x="197739" y="895858"/>
                    <a:pt x="205232" y="883539"/>
                  </a:cubicBezTo>
                  <a:lnTo>
                    <a:pt x="204978" y="884047"/>
                  </a:lnTo>
                  <a:lnTo>
                    <a:pt x="214503" y="884809"/>
                  </a:lnTo>
                  <a:lnTo>
                    <a:pt x="204978" y="884809"/>
                  </a:lnTo>
                  <a:lnTo>
                    <a:pt x="204978" y="45212"/>
                  </a:lnTo>
                  <a:lnTo>
                    <a:pt x="214503" y="45212"/>
                  </a:lnTo>
                  <a:lnTo>
                    <a:pt x="204978" y="45212"/>
                  </a:lnTo>
                  <a:lnTo>
                    <a:pt x="205994" y="38989"/>
                  </a:lnTo>
                  <a:lnTo>
                    <a:pt x="207518" y="36576"/>
                  </a:lnTo>
                  <a:cubicBezTo>
                    <a:pt x="222123" y="12827"/>
                    <a:pt x="321437" y="0"/>
                    <a:pt x="429006" y="0"/>
                  </a:cubicBezTo>
                  <a:lnTo>
                    <a:pt x="429006" y="19050"/>
                  </a:lnTo>
                  <a:cubicBezTo>
                    <a:pt x="314579" y="19050"/>
                    <a:pt x="231267" y="34290"/>
                    <a:pt x="223774" y="46609"/>
                  </a:cubicBezTo>
                  <a:lnTo>
                    <a:pt x="224028" y="46101"/>
                  </a:lnTo>
                  <a:lnTo>
                    <a:pt x="224028" y="45212"/>
                  </a:lnTo>
                  <a:lnTo>
                    <a:pt x="224028" y="885063"/>
                  </a:lnTo>
                  <a:cubicBezTo>
                    <a:pt x="224028" y="888365"/>
                    <a:pt x="223012" y="891286"/>
                    <a:pt x="221488" y="893699"/>
                  </a:cubicBezTo>
                  <a:cubicBezTo>
                    <a:pt x="206883" y="917448"/>
                    <a:pt x="107569" y="930275"/>
                    <a:pt x="0" y="930275"/>
                  </a:cubicBezTo>
                  <a:lnTo>
                    <a:pt x="0" y="911225"/>
                  </a:lnTo>
                  <a:cubicBezTo>
                    <a:pt x="107569" y="911225"/>
                    <a:pt x="206883" y="924052"/>
                    <a:pt x="221488" y="947801"/>
                  </a:cubicBezTo>
                  <a:lnTo>
                    <a:pt x="224028" y="953135"/>
                  </a:lnTo>
                  <a:lnTo>
                    <a:pt x="224028" y="1796161"/>
                  </a:lnTo>
                  <a:cubicBezTo>
                    <a:pt x="224028" y="1795399"/>
                    <a:pt x="223774" y="1794891"/>
                    <a:pt x="223774" y="1794891"/>
                  </a:cubicBezTo>
                  <a:cubicBezTo>
                    <a:pt x="231267" y="1807083"/>
                    <a:pt x="314579" y="1822450"/>
                    <a:pt x="429006" y="1822450"/>
                  </a:cubicBezTo>
                  <a:close/>
                </a:path>
              </a:pathLst>
            </a:custGeom>
            <a:solidFill>
              <a:srgbClr val="14B08B"/>
            </a:solidFill>
          </p:spPr>
        </p:sp>
      </p:grpSp>
      <p:grpSp>
        <p:nvGrpSpPr>
          <p:cNvPr id="9" name="Group 9"/>
          <p:cNvGrpSpPr>
            <a:grpSpLocks noChangeAspect="1"/>
          </p:cNvGrpSpPr>
          <p:nvPr/>
        </p:nvGrpSpPr>
        <p:grpSpPr>
          <a:xfrm>
            <a:off x="5305825" y="3618395"/>
            <a:ext cx="429006" cy="1841497"/>
            <a:chOff x="0" y="0"/>
            <a:chExt cx="429006" cy="1841500"/>
          </a:xfrm>
        </p:grpSpPr>
        <p:sp>
          <p:nvSpPr>
            <p:cNvPr id="10" name="Freeform 10"/>
            <p:cNvSpPr/>
            <p:nvPr/>
          </p:nvSpPr>
          <p:spPr>
            <a:xfrm>
              <a:off x="0" y="0"/>
              <a:ext cx="429006" cy="1841500"/>
            </a:xfrm>
            <a:custGeom>
              <a:avLst/>
              <a:gdLst/>
              <a:ahLst/>
              <a:cxnLst/>
              <a:rect l="l" t="t" r="r" b="b"/>
              <a:pathLst>
                <a:path w="429006" h="1841500">
                  <a:moveTo>
                    <a:pt x="429006" y="1841500"/>
                  </a:moveTo>
                  <a:cubicBezTo>
                    <a:pt x="321437" y="1841500"/>
                    <a:pt x="222123" y="1828673"/>
                    <a:pt x="207518" y="1804924"/>
                  </a:cubicBezTo>
                  <a:lnTo>
                    <a:pt x="204978" y="1799590"/>
                  </a:lnTo>
                  <a:lnTo>
                    <a:pt x="214503" y="1796288"/>
                  </a:lnTo>
                  <a:lnTo>
                    <a:pt x="204978" y="1796288"/>
                  </a:lnTo>
                  <a:lnTo>
                    <a:pt x="204978" y="956437"/>
                  </a:lnTo>
                  <a:lnTo>
                    <a:pt x="214503" y="956437"/>
                  </a:lnTo>
                  <a:lnTo>
                    <a:pt x="204978" y="956437"/>
                  </a:lnTo>
                  <a:lnTo>
                    <a:pt x="205232" y="957707"/>
                  </a:lnTo>
                  <a:lnTo>
                    <a:pt x="205232" y="957707"/>
                  </a:lnTo>
                  <a:cubicBezTo>
                    <a:pt x="197739" y="945515"/>
                    <a:pt x="114427" y="930148"/>
                    <a:pt x="0" y="930148"/>
                  </a:cubicBezTo>
                  <a:lnTo>
                    <a:pt x="0" y="911098"/>
                  </a:lnTo>
                  <a:cubicBezTo>
                    <a:pt x="114427" y="911098"/>
                    <a:pt x="197739" y="895858"/>
                    <a:pt x="205232" y="883539"/>
                  </a:cubicBezTo>
                  <a:lnTo>
                    <a:pt x="204978" y="884047"/>
                  </a:lnTo>
                  <a:lnTo>
                    <a:pt x="214503" y="884809"/>
                  </a:lnTo>
                  <a:lnTo>
                    <a:pt x="204978" y="884809"/>
                  </a:lnTo>
                  <a:lnTo>
                    <a:pt x="204978" y="45212"/>
                  </a:lnTo>
                  <a:lnTo>
                    <a:pt x="214503" y="45212"/>
                  </a:lnTo>
                  <a:lnTo>
                    <a:pt x="204978" y="45212"/>
                  </a:lnTo>
                  <a:lnTo>
                    <a:pt x="205994" y="38989"/>
                  </a:lnTo>
                  <a:lnTo>
                    <a:pt x="207518" y="36576"/>
                  </a:lnTo>
                  <a:cubicBezTo>
                    <a:pt x="222123" y="12827"/>
                    <a:pt x="321437" y="0"/>
                    <a:pt x="429006" y="0"/>
                  </a:cubicBezTo>
                  <a:lnTo>
                    <a:pt x="429006" y="19050"/>
                  </a:lnTo>
                  <a:cubicBezTo>
                    <a:pt x="314579" y="19050"/>
                    <a:pt x="231267" y="34290"/>
                    <a:pt x="223774" y="46609"/>
                  </a:cubicBezTo>
                  <a:lnTo>
                    <a:pt x="224028" y="46101"/>
                  </a:lnTo>
                  <a:lnTo>
                    <a:pt x="224028" y="45212"/>
                  </a:lnTo>
                  <a:lnTo>
                    <a:pt x="224028" y="885063"/>
                  </a:lnTo>
                  <a:cubicBezTo>
                    <a:pt x="224028" y="888365"/>
                    <a:pt x="223012" y="891286"/>
                    <a:pt x="221488" y="893699"/>
                  </a:cubicBezTo>
                  <a:cubicBezTo>
                    <a:pt x="206883" y="917448"/>
                    <a:pt x="107569" y="930275"/>
                    <a:pt x="0" y="930275"/>
                  </a:cubicBezTo>
                  <a:lnTo>
                    <a:pt x="0" y="911225"/>
                  </a:lnTo>
                  <a:cubicBezTo>
                    <a:pt x="107569" y="911225"/>
                    <a:pt x="206883" y="924052"/>
                    <a:pt x="221488" y="947801"/>
                  </a:cubicBezTo>
                  <a:lnTo>
                    <a:pt x="224028" y="953135"/>
                  </a:lnTo>
                  <a:lnTo>
                    <a:pt x="224028" y="1796161"/>
                  </a:lnTo>
                  <a:cubicBezTo>
                    <a:pt x="224028" y="1795399"/>
                    <a:pt x="223774" y="1794891"/>
                    <a:pt x="223774" y="1794891"/>
                  </a:cubicBezTo>
                  <a:cubicBezTo>
                    <a:pt x="231267" y="1807083"/>
                    <a:pt x="314579" y="1822450"/>
                    <a:pt x="429006" y="1822450"/>
                  </a:cubicBezTo>
                  <a:close/>
                </a:path>
              </a:pathLst>
            </a:custGeom>
            <a:solidFill>
              <a:srgbClr val="14B08B"/>
            </a:solidFill>
          </p:spPr>
        </p:sp>
      </p:grpSp>
      <p:grpSp>
        <p:nvGrpSpPr>
          <p:cNvPr id="11" name="Group 11"/>
          <p:cNvGrpSpPr>
            <a:grpSpLocks noChangeAspect="1"/>
          </p:cNvGrpSpPr>
          <p:nvPr/>
        </p:nvGrpSpPr>
        <p:grpSpPr>
          <a:xfrm>
            <a:off x="10514848" y="-63503"/>
            <a:ext cx="1740646" cy="6984997"/>
            <a:chOff x="0" y="0"/>
            <a:chExt cx="1740649" cy="6985000"/>
          </a:xfrm>
        </p:grpSpPr>
        <p:sp>
          <p:nvSpPr>
            <p:cNvPr id="12" name="Freeform 12"/>
            <p:cNvSpPr/>
            <p:nvPr/>
          </p:nvSpPr>
          <p:spPr>
            <a:xfrm>
              <a:off x="63500" y="63500"/>
              <a:ext cx="1613662" cy="6858000"/>
            </a:xfrm>
            <a:custGeom>
              <a:avLst/>
              <a:gdLst/>
              <a:ahLst/>
              <a:cxnLst/>
              <a:rect l="l" t="t" r="r" b="b"/>
              <a:pathLst>
                <a:path w="1613662" h="6858000">
                  <a:moveTo>
                    <a:pt x="0" y="0"/>
                  </a:moveTo>
                  <a:lnTo>
                    <a:pt x="1613662" y="0"/>
                  </a:lnTo>
                  <a:lnTo>
                    <a:pt x="1613662" y="6858000"/>
                  </a:lnTo>
                  <a:lnTo>
                    <a:pt x="0" y="6858000"/>
                  </a:lnTo>
                  <a:close/>
                </a:path>
              </a:pathLst>
            </a:custGeom>
            <a:solidFill>
              <a:srgbClr val="00CA8E"/>
            </a:solidFill>
          </p:spPr>
        </p:sp>
        <p:sp>
          <p:nvSpPr>
            <p:cNvPr id="13" name="Freeform 13"/>
            <p:cNvSpPr/>
            <p:nvPr/>
          </p:nvSpPr>
          <p:spPr>
            <a:xfrm>
              <a:off x="696087" y="63500"/>
              <a:ext cx="340995" cy="6858000"/>
            </a:xfrm>
            <a:custGeom>
              <a:avLst/>
              <a:gdLst/>
              <a:ahLst/>
              <a:cxnLst/>
              <a:rect l="l" t="t" r="r" b="b"/>
              <a:pathLst>
                <a:path w="340995" h="6858000">
                  <a:moveTo>
                    <a:pt x="0" y="0"/>
                  </a:moveTo>
                  <a:lnTo>
                    <a:pt x="340995" y="0"/>
                  </a:lnTo>
                  <a:lnTo>
                    <a:pt x="340995" y="6858000"/>
                  </a:lnTo>
                  <a:lnTo>
                    <a:pt x="0" y="6858000"/>
                  </a:lnTo>
                  <a:close/>
                </a:path>
              </a:pathLst>
            </a:custGeom>
            <a:solidFill>
              <a:srgbClr val="F2F2F2"/>
            </a:solidFill>
          </p:spPr>
        </p:sp>
        <p:sp>
          <p:nvSpPr>
            <p:cNvPr id="14" name="Freeform 14"/>
            <p:cNvSpPr/>
            <p:nvPr/>
          </p:nvSpPr>
          <p:spPr>
            <a:xfrm>
              <a:off x="355092" y="63500"/>
              <a:ext cx="340995" cy="6858000"/>
            </a:xfrm>
            <a:custGeom>
              <a:avLst/>
              <a:gdLst/>
              <a:ahLst/>
              <a:cxnLst/>
              <a:rect l="l" t="t" r="r" b="b"/>
              <a:pathLst>
                <a:path w="340995" h="6858000">
                  <a:moveTo>
                    <a:pt x="0" y="0"/>
                  </a:moveTo>
                  <a:lnTo>
                    <a:pt x="340995" y="0"/>
                  </a:lnTo>
                  <a:lnTo>
                    <a:pt x="340995" y="6858000"/>
                  </a:lnTo>
                  <a:lnTo>
                    <a:pt x="0" y="6858000"/>
                  </a:lnTo>
                  <a:close/>
                </a:path>
              </a:pathLst>
            </a:custGeom>
            <a:solidFill>
              <a:srgbClr val="F2F2F2">
                <a:alpha val="52549"/>
              </a:srgbClr>
            </a:solidFill>
          </p:spPr>
        </p:sp>
        <p:sp>
          <p:nvSpPr>
            <p:cNvPr id="15" name="Freeform 15"/>
            <p:cNvSpPr/>
            <p:nvPr/>
          </p:nvSpPr>
          <p:spPr>
            <a:xfrm>
              <a:off x="1037209" y="63500"/>
              <a:ext cx="340995" cy="6858000"/>
            </a:xfrm>
            <a:custGeom>
              <a:avLst/>
              <a:gdLst/>
              <a:ahLst/>
              <a:cxnLst/>
              <a:rect l="l" t="t" r="r" b="b"/>
              <a:pathLst>
                <a:path w="340995" h="6858000">
                  <a:moveTo>
                    <a:pt x="0" y="0"/>
                  </a:moveTo>
                  <a:lnTo>
                    <a:pt x="340995" y="0"/>
                  </a:lnTo>
                  <a:lnTo>
                    <a:pt x="340995" y="6858000"/>
                  </a:lnTo>
                  <a:lnTo>
                    <a:pt x="0" y="6858000"/>
                  </a:lnTo>
                  <a:close/>
                </a:path>
              </a:pathLst>
            </a:custGeom>
            <a:solidFill>
              <a:srgbClr val="F2F2F2">
                <a:alpha val="52549"/>
              </a:srgbClr>
            </a:solidFill>
          </p:spPr>
        </p:sp>
      </p:grpSp>
      <p:sp>
        <p:nvSpPr>
          <p:cNvPr id="16" name="Freeform 16"/>
          <p:cNvSpPr/>
          <p:nvPr/>
        </p:nvSpPr>
        <p:spPr>
          <a:xfrm>
            <a:off x="5533168" y="63503"/>
            <a:ext cx="4514126" cy="6794497"/>
          </a:xfrm>
          <a:custGeom>
            <a:avLst/>
            <a:gdLst/>
            <a:ahLst/>
            <a:cxnLst/>
            <a:rect l="l" t="t" r="r" b="b"/>
            <a:pathLst>
              <a:path w="4514126" h="6794497">
                <a:moveTo>
                  <a:pt x="0" y="0"/>
                </a:moveTo>
                <a:lnTo>
                  <a:pt x="4514126" y="0"/>
                </a:lnTo>
                <a:lnTo>
                  <a:pt x="4514126" y="6794497"/>
                </a:lnTo>
                <a:lnTo>
                  <a:pt x="0" y="6794497"/>
                </a:lnTo>
                <a:lnTo>
                  <a:pt x="0" y="0"/>
                </a:lnTo>
                <a:close/>
              </a:path>
            </a:pathLst>
          </a:custGeom>
          <a:blipFill>
            <a:blip r:embed="rId4"/>
            <a:stretch>
              <a:fillRect b="-934"/>
            </a:stretch>
          </a:blipFill>
        </p:spPr>
      </p:sp>
      <p:sp>
        <p:nvSpPr>
          <p:cNvPr id="17" name="Freeform 17"/>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18" name="Freeform 18"/>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19" name="TextBox 19"/>
          <p:cNvSpPr txBox="1"/>
          <p:nvPr/>
        </p:nvSpPr>
        <p:spPr>
          <a:xfrm>
            <a:off x="499577" y="5819832"/>
            <a:ext cx="4391482" cy="572176"/>
          </a:xfrm>
          <a:prstGeom prst="rect">
            <a:avLst/>
          </a:prstGeom>
        </p:spPr>
        <p:txBody>
          <a:bodyPr lIns="0" tIns="0" rIns="0" bIns="0" rtlCol="0" anchor="t">
            <a:spAutoFit/>
          </a:bodyPr>
          <a:lstStyle/>
          <a:p>
            <a:pPr algn="l">
              <a:lnSpc>
                <a:spcPts val="2208"/>
              </a:lnSpc>
            </a:pPr>
            <a:r>
              <a:rPr lang="en-US" sz="1800" b="1" spc="1">
                <a:solidFill>
                  <a:srgbClr val="3F3F3F"/>
                </a:solidFill>
                <a:latin typeface="Roboto Bold"/>
                <a:ea typeface="Roboto Bold"/>
                <a:cs typeface="Roboto Bold"/>
                <a:sym typeface="Roboto Bold"/>
              </a:rPr>
              <a:t>Note: If there is a conflict, the </a:t>
            </a:r>
            <a:r>
              <a:rPr lang="en-US" sz="1800" b="1" spc="1">
                <a:solidFill>
                  <a:srgbClr val="00CA8E"/>
                </a:solidFill>
                <a:latin typeface="Roboto Bold"/>
                <a:ea typeface="Roboto Bold"/>
                <a:cs typeface="Roboto Bold"/>
                <a:sym typeface="Roboto Bold"/>
              </a:rPr>
              <a:t>group level spread will take priority</a:t>
            </a:r>
          </a:p>
        </p:txBody>
      </p:sp>
      <p:sp>
        <p:nvSpPr>
          <p:cNvPr id="20" name="TextBox 20"/>
          <p:cNvSpPr txBox="1"/>
          <p:nvPr/>
        </p:nvSpPr>
        <p:spPr>
          <a:xfrm>
            <a:off x="1232068" y="2144325"/>
            <a:ext cx="3809190" cy="282235"/>
          </a:xfrm>
          <a:prstGeom prst="rect">
            <a:avLst/>
          </a:prstGeom>
        </p:spPr>
        <p:txBody>
          <a:bodyPr lIns="0" tIns="0" rIns="0" bIns="0" rtlCol="0" anchor="t">
            <a:spAutoFit/>
          </a:bodyPr>
          <a:lstStyle/>
          <a:p>
            <a:pPr algn="l">
              <a:lnSpc>
                <a:spcPts val="2136"/>
              </a:lnSpc>
            </a:pPr>
            <a:r>
              <a:rPr lang="en-US" sz="1800">
                <a:solidFill>
                  <a:srgbClr val="3F3F3F"/>
                </a:solidFill>
                <a:latin typeface="Roboto"/>
                <a:ea typeface="Roboto"/>
                <a:cs typeface="Roboto"/>
                <a:sym typeface="Roboto"/>
              </a:rPr>
              <a:t>Spread all groups included in the job </a:t>
            </a:r>
          </a:p>
        </p:txBody>
      </p:sp>
      <p:sp>
        <p:nvSpPr>
          <p:cNvPr id="21" name="TextBox 21"/>
          <p:cNvSpPr txBox="1"/>
          <p:nvPr/>
        </p:nvSpPr>
        <p:spPr>
          <a:xfrm>
            <a:off x="725662" y="2421693"/>
            <a:ext cx="4268648" cy="550459"/>
          </a:xfrm>
          <a:prstGeom prst="rect">
            <a:avLst/>
          </a:prstGeom>
        </p:spPr>
        <p:txBody>
          <a:bodyPr lIns="0" tIns="0" rIns="0" bIns="0" rtlCol="0" anchor="t">
            <a:spAutoFit/>
          </a:bodyPr>
          <a:lstStyle/>
          <a:p>
            <a:pPr algn="r">
              <a:lnSpc>
                <a:spcPts val="2136"/>
              </a:lnSpc>
            </a:pPr>
            <a:r>
              <a:rPr lang="en-US" sz="1800">
                <a:solidFill>
                  <a:srgbClr val="3F3F3F"/>
                </a:solidFill>
                <a:latin typeface="Roboto"/>
                <a:ea typeface="Roboto"/>
                <a:cs typeface="Roboto"/>
                <a:sym typeface="Roboto"/>
              </a:rPr>
              <a:t>specification across both the </a:t>
            </a:r>
            <a:r>
              <a:rPr lang="en-US" sz="1800" b="1">
                <a:solidFill>
                  <a:srgbClr val="00CA8E"/>
                </a:solidFill>
                <a:latin typeface="Roboto Bold"/>
                <a:ea typeface="Roboto Bold"/>
                <a:cs typeface="Roboto Bold"/>
                <a:sym typeface="Roboto Bold"/>
              </a:rPr>
              <a:t>nyc</a:t>
            </a:r>
            <a:r>
              <a:rPr lang="en-US" sz="1800">
                <a:solidFill>
                  <a:srgbClr val="3F3F3F"/>
                </a:solidFill>
                <a:latin typeface="Roboto"/>
                <a:ea typeface="Roboto"/>
                <a:cs typeface="Roboto"/>
                <a:sym typeface="Roboto"/>
              </a:rPr>
              <a:t>and </a:t>
            </a:r>
            <a:r>
              <a:rPr lang="en-US" sz="1800" b="1">
                <a:solidFill>
                  <a:srgbClr val="00CA8E"/>
                </a:solidFill>
                <a:latin typeface="Roboto Bold"/>
                <a:ea typeface="Roboto Bold"/>
                <a:cs typeface="Roboto Bold"/>
                <a:sym typeface="Roboto Bold"/>
              </a:rPr>
              <a:t>sfo </a:t>
            </a:r>
            <a:r>
              <a:rPr lang="en-US" sz="1800">
                <a:solidFill>
                  <a:srgbClr val="3F3F3F"/>
                </a:solidFill>
                <a:latin typeface="Roboto"/>
                <a:ea typeface="Roboto"/>
                <a:cs typeface="Roboto"/>
                <a:sym typeface="Roboto"/>
              </a:rPr>
              <a:t>datacenters</a:t>
            </a:r>
          </a:p>
        </p:txBody>
      </p:sp>
      <p:sp>
        <p:nvSpPr>
          <p:cNvPr id="22" name="TextBox 22"/>
          <p:cNvSpPr txBox="1"/>
          <p:nvPr/>
        </p:nvSpPr>
        <p:spPr>
          <a:xfrm>
            <a:off x="627459" y="3982269"/>
            <a:ext cx="4447565" cy="827827"/>
          </a:xfrm>
          <a:prstGeom prst="rect">
            <a:avLst/>
          </a:prstGeom>
        </p:spPr>
        <p:txBody>
          <a:bodyPr lIns="0" tIns="0" rIns="0" bIns="0" rtlCol="0" anchor="t">
            <a:spAutoFit/>
          </a:bodyPr>
          <a:lstStyle/>
          <a:p>
            <a:pPr algn="r">
              <a:lnSpc>
                <a:spcPts val="2127"/>
              </a:lnSpc>
            </a:pPr>
            <a:r>
              <a:rPr lang="en-US" sz="1800">
                <a:solidFill>
                  <a:srgbClr val="3F3F3F"/>
                </a:solidFill>
                <a:latin typeface="Roboto"/>
                <a:ea typeface="Roboto"/>
                <a:cs typeface="Roboto"/>
                <a:sym typeface="Roboto"/>
              </a:rPr>
              <a:t>Within each datacenter, spread allocations for the </a:t>
            </a:r>
            <a:r>
              <a:rPr lang="en-US" sz="1800" b="1">
                <a:solidFill>
                  <a:srgbClr val="3F3F3F"/>
                </a:solidFill>
                <a:latin typeface="Roboto Bold"/>
                <a:ea typeface="Roboto Bold"/>
                <a:cs typeface="Roboto Bold"/>
                <a:sym typeface="Roboto Bold"/>
              </a:rPr>
              <a:t>frontend</a:t>
            </a:r>
            <a:r>
              <a:rPr lang="en-US" sz="1800">
                <a:solidFill>
                  <a:srgbClr val="3F3F3F"/>
                </a:solidFill>
                <a:latin typeface="Roboto"/>
                <a:ea typeface="Roboto"/>
                <a:cs typeface="Roboto"/>
                <a:sym typeface="Roboto"/>
              </a:rPr>
              <a:t>group across Nomad clients that have user-defined metadata </a:t>
            </a:r>
          </a:p>
        </p:txBody>
      </p:sp>
      <p:sp>
        <p:nvSpPr>
          <p:cNvPr id="23" name="TextBox 23"/>
          <p:cNvSpPr txBox="1"/>
          <p:nvPr/>
        </p:nvSpPr>
        <p:spPr>
          <a:xfrm>
            <a:off x="2889647" y="4779702"/>
            <a:ext cx="2081898" cy="310810"/>
          </a:xfrm>
          <a:prstGeom prst="rect">
            <a:avLst/>
          </a:prstGeom>
        </p:spPr>
        <p:txBody>
          <a:bodyPr lIns="0" tIns="0" rIns="0" bIns="0" rtlCol="0" anchor="t">
            <a:spAutoFit/>
          </a:bodyPr>
          <a:lstStyle/>
          <a:p>
            <a:pPr algn="l">
              <a:lnSpc>
                <a:spcPts val="2448"/>
              </a:lnSpc>
            </a:pPr>
            <a:r>
              <a:rPr lang="en-US" sz="1800">
                <a:solidFill>
                  <a:srgbClr val="3F3F3F"/>
                </a:solidFill>
                <a:latin typeface="Roboto"/>
                <a:ea typeface="Roboto"/>
                <a:cs typeface="Roboto"/>
                <a:sym typeface="Roboto"/>
              </a:rPr>
              <a:t>for </a:t>
            </a:r>
            <a:r>
              <a:rPr lang="en-US" sz="1800" b="1">
                <a:solidFill>
                  <a:srgbClr val="00CA8E"/>
                </a:solidFill>
                <a:latin typeface="Roboto Bold"/>
                <a:ea typeface="Roboto Bold"/>
                <a:cs typeface="Roboto Bold"/>
                <a:sym typeface="Roboto Bold"/>
              </a:rPr>
              <a:t>prod1</a:t>
            </a:r>
            <a:r>
              <a:rPr lang="en-US" sz="1800">
                <a:solidFill>
                  <a:srgbClr val="3F3F3F"/>
                </a:solidFill>
                <a:latin typeface="Roboto"/>
                <a:ea typeface="Roboto"/>
                <a:cs typeface="Roboto"/>
                <a:sym typeface="Roboto"/>
              </a:rPr>
              <a:t>and </a:t>
            </a:r>
            <a:r>
              <a:rPr lang="en-US" sz="1800" b="1">
                <a:solidFill>
                  <a:srgbClr val="00CA8E"/>
                </a:solidFill>
                <a:latin typeface="Roboto Bold"/>
                <a:ea typeface="Roboto Bold"/>
                <a:cs typeface="Roboto Bold"/>
                <a:sym typeface="Roboto Bold"/>
              </a:rPr>
              <a:t>prod2</a:t>
            </a:r>
          </a:p>
        </p:txBody>
      </p:sp>
      <p:sp>
        <p:nvSpPr>
          <p:cNvPr id="24" name="TextBox 24"/>
          <p:cNvSpPr txBox="1"/>
          <p:nvPr/>
        </p:nvSpPr>
        <p:spPr>
          <a:xfrm>
            <a:off x="11328816" y="3252273"/>
            <a:ext cx="115653" cy="320335"/>
          </a:xfrm>
          <a:prstGeom prst="rect">
            <a:avLst/>
          </a:prstGeom>
        </p:spPr>
        <p:txBody>
          <a:bodyPr lIns="0" tIns="0" rIns="0" bIns="0" rtlCol="0" anchor="t">
            <a:spAutoFit/>
          </a:bodyPr>
          <a:lstStyle/>
          <a:p>
            <a:pPr algn="l">
              <a:lnSpc>
                <a:spcPts val="2520"/>
              </a:lnSpc>
            </a:pPr>
            <a:r>
              <a:rPr lang="en-US" sz="1800">
                <a:solidFill>
                  <a:srgbClr val="FFFFFF"/>
                </a:solidFill>
                <a:latin typeface="Roboto"/>
                <a:ea typeface="Roboto"/>
                <a:cs typeface="Roboto"/>
                <a:sym typeface="Roboto"/>
              </a:rPr>
              <a:t>x</a:t>
            </a:r>
          </a:p>
        </p:txBody>
      </p:sp>
      <p:sp>
        <p:nvSpPr>
          <p:cNvPr id="25" name="TextBox 25"/>
          <p:cNvSpPr txBox="1"/>
          <p:nvPr/>
        </p:nvSpPr>
        <p:spPr>
          <a:xfrm>
            <a:off x="390163" y="603475"/>
            <a:ext cx="3158585" cy="631288"/>
          </a:xfrm>
          <a:prstGeom prst="rect">
            <a:avLst/>
          </a:prstGeom>
        </p:spPr>
        <p:txBody>
          <a:bodyPr lIns="0" tIns="0" rIns="0" bIns="0" rtlCol="0" anchor="t">
            <a:spAutoFit/>
          </a:bodyPr>
          <a:lstStyle/>
          <a:p>
            <a:pPr algn="l">
              <a:lnSpc>
                <a:spcPts val="2483"/>
              </a:lnSpc>
            </a:pPr>
            <a:r>
              <a:rPr lang="en-US" sz="3199" b="1">
                <a:solidFill>
                  <a:srgbClr val="3F3F3F"/>
                </a:solidFill>
                <a:latin typeface="Raleway Heavy"/>
                <a:ea typeface="Raleway Heavy"/>
                <a:cs typeface="Raleway Heavy"/>
                <a:sym typeface="Raleway Heavy"/>
              </a:rPr>
              <a:t>Job Scheduling</a:t>
            </a:r>
          </a:p>
          <a:p>
            <a:pPr algn="l">
              <a:lnSpc>
                <a:spcPts val="3499"/>
              </a:lnSpc>
            </a:pPr>
            <a:r>
              <a:rPr lang="en-US" sz="1399">
                <a:solidFill>
                  <a:srgbClr val="00CA8E"/>
                </a:solidFill>
                <a:latin typeface="Roboto"/>
                <a:ea typeface="Roboto"/>
                <a:cs typeface="Roboto"/>
                <a:sym typeface="Roboto"/>
              </a:rPr>
              <a:t>Multiple Spread Configurations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63503" y="5249523"/>
            <a:ext cx="12318997" cy="1671980"/>
            <a:chOff x="0" y="0"/>
            <a:chExt cx="12319000" cy="1671980"/>
          </a:xfrm>
        </p:grpSpPr>
        <p:sp>
          <p:nvSpPr>
            <p:cNvPr id="5" name="Freeform 5"/>
            <p:cNvSpPr/>
            <p:nvPr/>
          </p:nvSpPr>
          <p:spPr>
            <a:xfrm>
              <a:off x="63500" y="63500"/>
              <a:ext cx="12192000" cy="1544955"/>
            </a:xfrm>
            <a:custGeom>
              <a:avLst/>
              <a:gdLst/>
              <a:ahLst/>
              <a:cxnLst/>
              <a:rect l="l" t="t" r="r" b="b"/>
              <a:pathLst>
                <a:path w="12192000" h="1544955">
                  <a:moveTo>
                    <a:pt x="0" y="0"/>
                  </a:moveTo>
                  <a:lnTo>
                    <a:pt x="0" y="1544955"/>
                  </a:lnTo>
                  <a:lnTo>
                    <a:pt x="12192000" y="1544955"/>
                  </a:lnTo>
                  <a:lnTo>
                    <a:pt x="12192000" y="0"/>
                  </a:lnTo>
                  <a:close/>
                </a:path>
              </a:pathLst>
            </a:custGeom>
            <a:solidFill>
              <a:srgbClr val="00CA8E"/>
            </a:solidFill>
          </p:spPr>
        </p:sp>
        <p:sp>
          <p:nvSpPr>
            <p:cNvPr id="6" name="Freeform 6"/>
            <p:cNvSpPr/>
            <p:nvPr/>
          </p:nvSpPr>
          <p:spPr>
            <a:xfrm>
              <a:off x="63500" y="674370"/>
              <a:ext cx="12192000" cy="328676"/>
            </a:xfrm>
            <a:custGeom>
              <a:avLst/>
              <a:gdLst/>
              <a:ahLst/>
              <a:cxnLst/>
              <a:rect l="l" t="t" r="r" b="b"/>
              <a:pathLst>
                <a:path w="12192000" h="328676">
                  <a:moveTo>
                    <a:pt x="12192000" y="0"/>
                  </a:moveTo>
                  <a:lnTo>
                    <a:pt x="12192000" y="328676"/>
                  </a:lnTo>
                  <a:lnTo>
                    <a:pt x="0" y="328676"/>
                  </a:lnTo>
                  <a:lnTo>
                    <a:pt x="0" y="0"/>
                  </a:lnTo>
                  <a:close/>
                </a:path>
              </a:pathLst>
            </a:custGeom>
            <a:solidFill>
              <a:srgbClr val="F2F2F2"/>
            </a:solidFill>
          </p:spPr>
        </p:sp>
        <p:sp>
          <p:nvSpPr>
            <p:cNvPr id="7" name="Freeform 7"/>
            <p:cNvSpPr/>
            <p:nvPr/>
          </p:nvSpPr>
          <p:spPr>
            <a:xfrm>
              <a:off x="63500" y="345821"/>
              <a:ext cx="12192000" cy="328549"/>
            </a:xfrm>
            <a:custGeom>
              <a:avLst/>
              <a:gdLst/>
              <a:ahLst/>
              <a:cxnLst/>
              <a:rect l="l" t="t" r="r" b="b"/>
              <a:pathLst>
                <a:path w="12192000" h="328549">
                  <a:moveTo>
                    <a:pt x="12192000" y="0"/>
                  </a:moveTo>
                  <a:lnTo>
                    <a:pt x="12192000" y="328549"/>
                  </a:lnTo>
                  <a:lnTo>
                    <a:pt x="0" y="328549"/>
                  </a:lnTo>
                  <a:lnTo>
                    <a:pt x="0" y="0"/>
                  </a:lnTo>
                  <a:close/>
                </a:path>
              </a:pathLst>
            </a:custGeom>
            <a:solidFill>
              <a:srgbClr val="F2F2F2">
                <a:alpha val="52549"/>
              </a:srgbClr>
            </a:solidFill>
          </p:spPr>
        </p:sp>
        <p:sp>
          <p:nvSpPr>
            <p:cNvPr id="8" name="Freeform 8"/>
            <p:cNvSpPr/>
            <p:nvPr/>
          </p:nvSpPr>
          <p:spPr>
            <a:xfrm>
              <a:off x="63500" y="1002792"/>
              <a:ext cx="12192000" cy="328549"/>
            </a:xfrm>
            <a:custGeom>
              <a:avLst/>
              <a:gdLst/>
              <a:ahLst/>
              <a:cxnLst/>
              <a:rect l="l" t="t" r="r" b="b"/>
              <a:pathLst>
                <a:path w="12192000" h="328549">
                  <a:moveTo>
                    <a:pt x="12192000" y="0"/>
                  </a:moveTo>
                  <a:lnTo>
                    <a:pt x="12192000" y="328549"/>
                  </a:lnTo>
                  <a:lnTo>
                    <a:pt x="0" y="328549"/>
                  </a:lnTo>
                  <a:lnTo>
                    <a:pt x="0" y="0"/>
                  </a:lnTo>
                  <a:close/>
                </a:path>
              </a:pathLst>
            </a:custGeom>
            <a:solidFill>
              <a:srgbClr val="F2F2F2">
                <a:alpha val="52549"/>
              </a:srgbClr>
            </a:solidFill>
          </p:spPr>
        </p:sp>
      </p:grpSp>
      <p:grpSp>
        <p:nvGrpSpPr>
          <p:cNvPr id="9" name="Group 9"/>
          <p:cNvGrpSpPr>
            <a:grpSpLocks noChangeAspect="1"/>
          </p:cNvGrpSpPr>
          <p:nvPr/>
        </p:nvGrpSpPr>
        <p:grpSpPr>
          <a:xfrm>
            <a:off x="4967983" y="1875177"/>
            <a:ext cx="54073" cy="1975371"/>
            <a:chOff x="0" y="0"/>
            <a:chExt cx="54077" cy="1975371"/>
          </a:xfrm>
        </p:grpSpPr>
        <p:sp>
          <p:nvSpPr>
            <p:cNvPr id="10" name="Freeform 10"/>
            <p:cNvSpPr/>
            <p:nvPr/>
          </p:nvSpPr>
          <p:spPr>
            <a:xfrm>
              <a:off x="0" y="0"/>
              <a:ext cx="54102" cy="1975358"/>
            </a:xfrm>
            <a:custGeom>
              <a:avLst/>
              <a:gdLst/>
              <a:ahLst/>
              <a:cxnLst/>
              <a:rect l="l" t="t" r="r" b="b"/>
              <a:pathLst>
                <a:path w="54102" h="1975358">
                  <a:moveTo>
                    <a:pt x="0" y="1975358"/>
                  </a:moveTo>
                  <a:lnTo>
                    <a:pt x="0" y="0"/>
                  </a:lnTo>
                  <a:lnTo>
                    <a:pt x="54102" y="0"/>
                  </a:lnTo>
                  <a:lnTo>
                    <a:pt x="54102" y="1975358"/>
                  </a:lnTo>
                  <a:close/>
                </a:path>
              </a:pathLst>
            </a:custGeom>
            <a:solidFill>
              <a:srgbClr val="00CA8E"/>
            </a:solidFill>
          </p:spPr>
        </p:sp>
      </p:grpSp>
      <p:sp>
        <p:nvSpPr>
          <p:cNvPr id="11" name="Freeform 11"/>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12" name="Freeform 12"/>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13" name="Freeform 13"/>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sp>
        <p:nvSpPr>
          <p:cNvPr id="14" name="TextBox 14"/>
          <p:cNvSpPr txBox="1"/>
          <p:nvPr/>
        </p:nvSpPr>
        <p:spPr>
          <a:xfrm>
            <a:off x="5496687" y="2237442"/>
            <a:ext cx="6276461" cy="1133742"/>
          </a:xfrm>
          <a:prstGeom prst="rect">
            <a:avLst/>
          </a:prstGeom>
        </p:spPr>
        <p:txBody>
          <a:bodyPr lIns="0" tIns="0" rIns="0" bIns="0" rtlCol="0" anchor="t">
            <a:spAutoFit/>
          </a:bodyPr>
          <a:lstStyle/>
          <a:p>
            <a:pPr algn="l">
              <a:lnSpc>
                <a:spcPts val="9240"/>
              </a:lnSpc>
            </a:pPr>
            <a:r>
              <a:rPr lang="en-US" sz="6600" b="1">
                <a:solidFill>
                  <a:srgbClr val="3F3F3F"/>
                </a:solidFill>
                <a:latin typeface="Raleway Heavy"/>
                <a:ea typeface="Raleway Heavy"/>
                <a:cs typeface="Raleway Heavy"/>
                <a:sym typeface="Raleway Heavy"/>
              </a:rPr>
              <a:t>Job Placement</a:t>
            </a:r>
          </a:p>
        </p:txBody>
      </p:sp>
      <p:sp>
        <p:nvSpPr>
          <p:cNvPr id="15" name="TextBox 15"/>
          <p:cNvSpPr txBox="1"/>
          <p:nvPr/>
        </p:nvSpPr>
        <p:spPr>
          <a:xfrm>
            <a:off x="672179" y="1943405"/>
            <a:ext cx="3645322" cy="1645615"/>
          </a:xfrm>
          <a:prstGeom prst="rect">
            <a:avLst/>
          </a:prstGeom>
        </p:spPr>
        <p:txBody>
          <a:bodyPr lIns="0" tIns="0" rIns="0" bIns="0" rtlCol="0" anchor="t">
            <a:spAutoFit/>
          </a:bodyPr>
          <a:lstStyle/>
          <a:p>
            <a:pPr algn="l">
              <a:lnSpc>
                <a:spcPts val="13439"/>
              </a:lnSpc>
            </a:pPr>
            <a:r>
              <a:rPr lang="en-US" sz="9600" b="1">
                <a:solidFill>
                  <a:srgbClr val="00CA8E"/>
                </a:solidFill>
                <a:latin typeface="Raleway Heavy"/>
                <a:ea typeface="Raleway Heavy"/>
                <a:cs typeface="Raleway Heavy"/>
                <a:sym typeface="Raleway Heavy"/>
              </a:rPr>
              <a:t>DEMO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0" y="0"/>
            <a:ext cx="2470147" cy="6858000"/>
            <a:chOff x="0" y="0"/>
            <a:chExt cx="2470150" cy="6858000"/>
          </a:xfrm>
        </p:grpSpPr>
        <p:sp>
          <p:nvSpPr>
            <p:cNvPr id="5" name="Freeform 5"/>
            <p:cNvSpPr/>
            <p:nvPr/>
          </p:nvSpPr>
          <p:spPr>
            <a:xfrm>
              <a:off x="0" y="0"/>
              <a:ext cx="2470150" cy="6858000"/>
            </a:xfrm>
            <a:custGeom>
              <a:avLst/>
              <a:gdLst/>
              <a:ahLst/>
              <a:cxnLst/>
              <a:rect l="l" t="t" r="r" b="b"/>
              <a:pathLst>
                <a:path w="2470150" h="6858000">
                  <a:moveTo>
                    <a:pt x="0" y="0"/>
                  </a:moveTo>
                  <a:lnTo>
                    <a:pt x="2470150" y="0"/>
                  </a:lnTo>
                  <a:lnTo>
                    <a:pt x="2470150" y="6858000"/>
                  </a:lnTo>
                  <a:lnTo>
                    <a:pt x="0" y="6858000"/>
                  </a:lnTo>
                  <a:close/>
                </a:path>
              </a:pathLst>
            </a:custGeom>
            <a:solidFill>
              <a:srgbClr val="00CA8E"/>
            </a:solidFill>
          </p:spPr>
        </p:sp>
      </p:grpSp>
      <p:grpSp>
        <p:nvGrpSpPr>
          <p:cNvPr id="6" name="Group 6"/>
          <p:cNvGrpSpPr>
            <a:grpSpLocks noChangeAspect="1"/>
          </p:cNvGrpSpPr>
          <p:nvPr/>
        </p:nvGrpSpPr>
        <p:grpSpPr>
          <a:xfrm>
            <a:off x="3451127" y="2102996"/>
            <a:ext cx="1008059" cy="46034"/>
            <a:chOff x="0" y="0"/>
            <a:chExt cx="1008062" cy="46038"/>
          </a:xfrm>
        </p:grpSpPr>
        <p:sp>
          <p:nvSpPr>
            <p:cNvPr id="7" name="Freeform 7"/>
            <p:cNvSpPr/>
            <p:nvPr/>
          </p:nvSpPr>
          <p:spPr>
            <a:xfrm>
              <a:off x="0" y="0"/>
              <a:ext cx="1008126" cy="45974"/>
            </a:xfrm>
            <a:custGeom>
              <a:avLst/>
              <a:gdLst/>
              <a:ahLst/>
              <a:cxnLst/>
              <a:rect l="l" t="t" r="r" b="b"/>
              <a:pathLst>
                <a:path w="1008126" h="45974">
                  <a:moveTo>
                    <a:pt x="0" y="0"/>
                  </a:moveTo>
                  <a:lnTo>
                    <a:pt x="1008126" y="0"/>
                  </a:lnTo>
                  <a:lnTo>
                    <a:pt x="1008126" y="45974"/>
                  </a:lnTo>
                  <a:lnTo>
                    <a:pt x="0" y="45974"/>
                  </a:lnTo>
                  <a:close/>
                </a:path>
              </a:pathLst>
            </a:custGeom>
            <a:solidFill>
              <a:srgbClr val="00CA8E"/>
            </a:solidFill>
          </p:spPr>
        </p:sp>
      </p:grpSp>
      <p:sp>
        <p:nvSpPr>
          <p:cNvPr id="8" name="Freeform 8"/>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grpSp>
        <p:nvGrpSpPr>
          <p:cNvPr id="9" name="Group 9"/>
          <p:cNvGrpSpPr>
            <a:grpSpLocks noChangeAspect="1"/>
          </p:cNvGrpSpPr>
          <p:nvPr/>
        </p:nvGrpSpPr>
        <p:grpSpPr>
          <a:xfrm>
            <a:off x="386401" y="-63503"/>
            <a:ext cx="1697345" cy="6984997"/>
            <a:chOff x="0" y="0"/>
            <a:chExt cx="1697342" cy="6985000"/>
          </a:xfrm>
        </p:grpSpPr>
        <p:sp>
          <p:nvSpPr>
            <p:cNvPr id="10" name="Freeform 10"/>
            <p:cNvSpPr/>
            <p:nvPr/>
          </p:nvSpPr>
          <p:spPr>
            <a:xfrm>
              <a:off x="587121" y="63500"/>
              <a:ext cx="523494" cy="6858000"/>
            </a:xfrm>
            <a:custGeom>
              <a:avLst/>
              <a:gdLst/>
              <a:ahLst/>
              <a:cxnLst/>
              <a:rect l="l" t="t" r="r" b="b"/>
              <a:pathLst>
                <a:path w="523494" h="6858000">
                  <a:moveTo>
                    <a:pt x="0" y="0"/>
                  </a:moveTo>
                  <a:lnTo>
                    <a:pt x="523494" y="0"/>
                  </a:lnTo>
                  <a:lnTo>
                    <a:pt x="523494" y="6858000"/>
                  </a:lnTo>
                  <a:lnTo>
                    <a:pt x="0" y="6858000"/>
                  </a:lnTo>
                  <a:close/>
                </a:path>
              </a:pathLst>
            </a:custGeom>
            <a:solidFill>
              <a:srgbClr val="F2F2F2"/>
            </a:solidFill>
          </p:spPr>
        </p:sp>
        <p:sp>
          <p:nvSpPr>
            <p:cNvPr id="11" name="Freeform 11"/>
            <p:cNvSpPr/>
            <p:nvPr/>
          </p:nvSpPr>
          <p:spPr>
            <a:xfrm>
              <a:off x="63500" y="63500"/>
              <a:ext cx="523621" cy="6858000"/>
            </a:xfrm>
            <a:custGeom>
              <a:avLst/>
              <a:gdLst/>
              <a:ahLst/>
              <a:cxnLst/>
              <a:rect l="l" t="t" r="r" b="b"/>
              <a:pathLst>
                <a:path w="523621" h="6858000">
                  <a:moveTo>
                    <a:pt x="0" y="0"/>
                  </a:moveTo>
                  <a:lnTo>
                    <a:pt x="523621" y="0"/>
                  </a:lnTo>
                  <a:lnTo>
                    <a:pt x="523621" y="6858000"/>
                  </a:lnTo>
                  <a:lnTo>
                    <a:pt x="0" y="6858000"/>
                  </a:lnTo>
                  <a:close/>
                </a:path>
              </a:pathLst>
            </a:custGeom>
            <a:solidFill>
              <a:srgbClr val="F2F2F2">
                <a:alpha val="52549"/>
              </a:srgbClr>
            </a:solidFill>
          </p:spPr>
        </p:sp>
        <p:sp>
          <p:nvSpPr>
            <p:cNvPr id="12" name="Freeform 12"/>
            <p:cNvSpPr/>
            <p:nvPr/>
          </p:nvSpPr>
          <p:spPr>
            <a:xfrm>
              <a:off x="1110234" y="63500"/>
              <a:ext cx="523621" cy="6858000"/>
            </a:xfrm>
            <a:custGeom>
              <a:avLst/>
              <a:gdLst/>
              <a:ahLst/>
              <a:cxnLst/>
              <a:rect l="l" t="t" r="r" b="b"/>
              <a:pathLst>
                <a:path w="523621" h="6858000">
                  <a:moveTo>
                    <a:pt x="0" y="0"/>
                  </a:moveTo>
                  <a:lnTo>
                    <a:pt x="523621" y="0"/>
                  </a:lnTo>
                  <a:lnTo>
                    <a:pt x="523621" y="6858000"/>
                  </a:lnTo>
                  <a:lnTo>
                    <a:pt x="0" y="6858000"/>
                  </a:lnTo>
                  <a:close/>
                </a:path>
              </a:pathLst>
            </a:custGeom>
            <a:solidFill>
              <a:srgbClr val="F2F2F2">
                <a:alpha val="52549"/>
              </a:srgbClr>
            </a:solidFill>
          </p:spPr>
        </p:sp>
      </p:grpSp>
      <p:sp>
        <p:nvSpPr>
          <p:cNvPr id="13" name="TextBox 13"/>
          <p:cNvSpPr txBox="1"/>
          <p:nvPr/>
        </p:nvSpPr>
        <p:spPr>
          <a:xfrm>
            <a:off x="3403578" y="2197818"/>
            <a:ext cx="6566811" cy="1133742"/>
          </a:xfrm>
          <a:prstGeom prst="rect">
            <a:avLst/>
          </a:prstGeom>
        </p:spPr>
        <p:txBody>
          <a:bodyPr lIns="0" tIns="0" rIns="0" bIns="0" rtlCol="0" anchor="t">
            <a:spAutoFit/>
          </a:bodyPr>
          <a:lstStyle/>
          <a:p>
            <a:pPr algn="l">
              <a:lnSpc>
                <a:spcPts val="9240"/>
              </a:lnSpc>
            </a:pPr>
            <a:r>
              <a:rPr lang="en-US" sz="6600" b="1">
                <a:solidFill>
                  <a:srgbClr val="3F3F3F"/>
                </a:solidFill>
                <a:latin typeface="Raleway Heavy"/>
                <a:ea typeface="Raleway Heavy"/>
                <a:cs typeface="Raleway Heavy"/>
                <a:sym typeface="Raleway Heavy"/>
              </a:rPr>
              <a:t>Job Constraints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582139" y="452590"/>
            <a:ext cx="1147762" cy="184147"/>
            <a:chOff x="0" y="0"/>
            <a:chExt cx="1147762" cy="184150"/>
          </a:xfrm>
        </p:grpSpPr>
        <p:sp>
          <p:nvSpPr>
            <p:cNvPr id="5" name="Freeform 5"/>
            <p:cNvSpPr/>
            <p:nvPr/>
          </p:nvSpPr>
          <p:spPr>
            <a:xfrm>
              <a:off x="69850" y="69850"/>
              <a:ext cx="1007999" cy="44450"/>
            </a:xfrm>
            <a:custGeom>
              <a:avLst/>
              <a:gdLst/>
              <a:ahLst/>
              <a:cxnLst/>
              <a:rect l="l" t="t" r="r" b="b"/>
              <a:pathLst>
                <a:path w="1007999" h="44450">
                  <a:moveTo>
                    <a:pt x="0" y="0"/>
                  </a:moveTo>
                  <a:lnTo>
                    <a:pt x="1007999" y="0"/>
                  </a:lnTo>
                  <a:lnTo>
                    <a:pt x="1007999" y="44450"/>
                  </a:lnTo>
                  <a:lnTo>
                    <a:pt x="0" y="44450"/>
                  </a:lnTo>
                  <a:close/>
                </a:path>
              </a:pathLst>
            </a:custGeom>
            <a:solidFill>
              <a:srgbClr val="00CA8E"/>
            </a:solidFill>
          </p:spPr>
        </p:sp>
        <p:sp>
          <p:nvSpPr>
            <p:cNvPr id="6" name="Freeform 6"/>
            <p:cNvSpPr/>
            <p:nvPr/>
          </p:nvSpPr>
          <p:spPr>
            <a:xfrm>
              <a:off x="63500" y="63500"/>
              <a:ext cx="1020826" cy="57150"/>
            </a:xfrm>
            <a:custGeom>
              <a:avLst/>
              <a:gdLst/>
              <a:ahLst/>
              <a:cxnLst/>
              <a:rect l="l" t="t" r="r" b="b"/>
              <a:pathLst>
                <a:path w="1020826" h="57150">
                  <a:moveTo>
                    <a:pt x="6350" y="0"/>
                  </a:moveTo>
                  <a:lnTo>
                    <a:pt x="1020826" y="0"/>
                  </a:lnTo>
                  <a:lnTo>
                    <a:pt x="1020826" y="57150"/>
                  </a:lnTo>
                  <a:lnTo>
                    <a:pt x="0" y="57150"/>
                  </a:lnTo>
                  <a:lnTo>
                    <a:pt x="0" y="0"/>
                  </a:lnTo>
                  <a:lnTo>
                    <a:pt x="6350" y="0"/>
                  </a:lnTo>
                  <a:moveTo>
                    <a:pt x="6350" y="12700"/>
                  </a:moveTo>
                  <a:lnTo>
                    <a:pt x="6350" y="6350"/>
                  </a:lnTo>
                  <a:lnTo>
                    <a:pt x="12700" y="6350"/>
                  </a:lnTo>
                  <a:lnTo>
                    <a:pt x="12700" y="50800"/>
                  </a:lnTo>
                  <a:lnTo>
                    <a:pt x="6350" y="50800"/>
                  </a:lnTo>
                  <a:lnTo>
                    <a:pt x="6350" y="44450"/>
                  </a:lnTo>
                  <a:lnTo>
                    <a:pt x="1014476" y="44450"/>
                  </a:lnTo>
                  <a:lnTo>
                    <a:pt x="1014476" y="50800"/>
                  </a:lnTo>
                  <a:lnTo>
                    <a:pt x="1008126" y="50800"/>
                  </a:lnTo>
                  <a:lnTo>
                    <a:pt x="1008126" y="6350"/>
                  </a:lnTo>
                  <a:lnTo>
                    <a:pt x="1014476" y="6350"/>
                  </a:lnTo>
                  <a:lnTo>
                    <a:pt x="1014476" y="12700"/>
                  </a:lnTo>
                  <a:lnTo>
                    <a:pt x="6350" y="12700"/>
                  </a:lnTo>
                  <a:close/>
                </a:path>
              </a:pathLst>
            </a:custGeom>
            <a:solidFill>
              <a:srgbClr val="00CA8E"/>
            </a:solidFill>
          </p:spPr>
        </p:sp>
      </p:grpSp>
      <p:grpSp>
        <p:nvGrpSpPr>
          <p:cNvPr id="7" name="Group 7"/>
          <p:cNvGrpSpPr>
            <a:grpSpLocks noChangeAspect="1"/>
          </p:cNvGrpSpPr>
          <p:nvPr/>
        </p:nvGrpSpPr>
        <p:grpSpPr>
          <a:xfrm>
            <a:off x="6558677" y="5670652"/>
            <a:ext cx="223666" cy="950176"/>
            <a:chOff x="0" y="0"/>
            <a:chExt cx="223672" cy="950176"/>
          </a:xfrm>
        </p:grpSpPr>
        <p:sp>
          <p:nvSpPr>
            <p:cNvPr id="8" name="Freeform 8"/>
            <p:cNvSpPr/>
            <p:nvPr/>
          </p:nvSpPr>
          <p:spPr>
            <a:xfrm>
              <a:off x="0" y="0"/>
              <a:ext cx="223647" cy="950214"/>
            </a:xfrm>
            <a:custGeom>
              <a:avLst/>
              <a:gdLst/>
              <a:ahLst/>
              <a:cxnLst/>
              <a:rect l="l" t="t" r="r" b="b"/>
              <a:pathLst>
                <a:path w="223647" h="950214">
                  <a:moveTo>
                    <a:pt x="223647" y="950214"/>
                  </a:moveTo>
                  <a:cubicBezTo>
                    <a:pt x="170434" y="950214"/>
                    <a:pt x="120015" y="944245"/>
                    <a:pt x="107188" y="932434"/>
                  </a:cubicBezTo>
                  <a:lnTo>
                    <a:pt x="102362" y="926973"/>
                  </a:lnTo>
                  <a:lnTo>
                    <a:pt x="111887" y="922147"/>
                  </a:lnTo>
                  <a:lnTo>
                    <a:pt x="102362" y="922147"/>
                  </a:lnTo>
                  <a:lnTo>
                    <a:pt x="102362" y="493776"/>
                  </a:lnTo>
                  <a:lnTo>
                    <a:pt x="111887" y="493776"/>
                  </a:lnTo>
                  <a:lnTo>
                    <a:pt x="102362" y="493776"/>
                  </a:lnTo>
                  <a:lnTo>
                    <a:pt x="103759" y="497586"/>
                  </a:lnTo>
                  <a:lnTo>
                    <a:pt x="103632" y="497459"/>
                  </a:lnTo>
                  <a:cubicBezTo>
                    <a:pt x="97536" y="491871"/>
                    <a:pt x="56642" y="484632"/>
                    <a:pt x="0" y="484632"/>
                  </a:cubicBezTo>
                  <a:lnTo>
                    <a:pt x="0" y="465582"/>
                  </a:lnTo>
                  <a:cubicBezTo>
                    <a:pt x="56642" y="465582"/>
                    <a:pt x="97536" y="458343"/>
                    <a:pt x="103632" y="452755"/>
                  </a:cubicBezTo>
                  <a:lnTo>
                    <a:pt x="102362" y="453898"/>
                  </a:lnTo>
                  <a:lnTo>
                    <a:pt x="111887" y="456438"/>
                  </a:lnTo>
                  <a:lnTo>
                    <a:pt x="102362" y="456438"/>
                  </a:lnTo>
                  <a:lnTo>
                    <a:pt x="102362" y="28194"/>
                  </a:lnTo>
                  <a:lnTo>
                    <a:pt x="111887" y="28194"/>
                  </a:lnTo>
                  <a:lnTo>
                    <a:pt x="102362" y="28194"/>
                  </a:lnTo>
                  <a:lnTo>
                    <a:pt x="105029" y="19939"/>
                  </a:lnTo>
                  <a:lnTo>
                    <a:pt x="107315" y="17907"/>
                  </a:lnTo>
                  <a:cubicBezTo>
                    <a:pt x="120015" y="5969"/>
                    <a:pt x="170434" y="0"/>
                    <a:pt x="223647" y="0"/>
                  </a:cubicBezTo>
                  <a:lnTo>
                    <a:pt x="223647" y="19050"/>
                  </a:lnTo>
                  <a:cubicBezTo>
                    <a:pt x="167005" y="19050"/>
                    <a:pt x="126111" y="26289"/>
                    <a:pt x="120015" y="31877"/>
                  </a:cubicBezTo>
                  <a:lnTo>
                    <a:pt x="121285" y="30734"/>
                  </a:lnTo>
                  <a:lnTo>
                    <a:pt x="121285" y="28194"/>
                  </a:lnTo>
                  <a:lnTo>
                    <a:pt x="121285" y="456438"/>
                  </a:lnTo>
                  <a:cubicBezTo>
                    <a:pt x="121285" y="461264"/>
                    <a:pt x="118618" y="464693"/>
                    <a:pt x="116459" y="466852"/>
                  </a:cubicBezTo>
                  <a:cubicBezTo>
                    <a:pt x="103632" y="478663"/>
                    <a:pt x="53213" y="484632"/>
                    <a:pt x="0" y="484632"/>
                  </a:cubicBezTo>
                  <a:lnTo>
                    <a:pt x="0" y="465582"/>
                  </a:lnTo>
                  <a:cubicBezTo>
                    <a:pt x="53213" y="465582"/>
                    <a:pt x="103632" y="471551"/>
                    <a:pt x="116459" y="483362"/>
                  </a:cubicBezTo>
                  <a:lnTo>
                    <a:pt x="121285" y="488823"/>
                  </a:lnTo>
                  <a:lnTo>
                    <a:pt x="121285" y="922020"/>
                  </a:lnTo>
                  <a:cubicBezTo>
                    <a:pt x="121285" y="919480"/>
                    <a:pt x="119888" y="918210"/>
                    <a:pt x="120015" y="918337"/>
                  </a:cubicBezTo>
                  <a:cubicBezTo>
                    <a:pt x="126111" y="923925"/>
                    <a:pt x="167005" y="931164"/>
                    <a:pt x="223647" y="931164"/>
                  </a:cubicBezTo>
                  <a:close/>
                </a:path>
              </a:pathLst>
            </a:custGeom>
            <a:solidFill>
              <a:srgbClr val="14B08B"/>
            </a:solidFill>
          </p:spPr>
        </p:sp>
      </p:grpSp>
      <p:sp>
        <p:nvSpPr>
          <p:cNvPr id="9" name="TextBox 9"/>
          <p:cNvSpPr txBox="1"/>
          <p:nvPr/>
        </p:nvSpPr>
        <p:spPr>
          <a:xfrm>
            <a:off x="627840" y="702535"/>
            <a:ext cx="3180836" cy="551717"/>
          </a:xfrm>
          <a:prstGeom prst="rect">
            <a:avLst/>
          </a:prstGeom>
        </p:spPr>
        <p:txBody>
          <a:bodyPr lIns="0" tIns="0" rIns="0" bIns="0" rtlCol="0" anchor="t">
            <a:spAutoFit/>
          </a:bodyPr>
          <a:lstStyle/>
          <a:p>
            <a:pPr algn="l">
              <a:lnSpc>
                <a:spcPts val="4479"/>
              </a:lnSpc>
            </a:pPr>
            <a:r>
              <a:rPr lang="en-US" sz="3199" b="1">
                <a:solidFill>
                  <a:srgbClr val="3F3F3F"/>
                </a:solidFill>
                <a:latin typeface="Raleway Heavy"/>
                <a:ea typeface="Raleway Heavy"/>
                <a:cs typeface="Raleway Heavy"/>
                <a:sym typeface="Raleway Heavy"/>
              </a:rPr>
              <a:t>Job Constraints</a:t>
            </a:r>
          </a:p>
        </p:txBody>
      </p:sp>
      <p:sp>
        <p:nvSpPr>
          <p:cNvPr id="10" name="TextBox 10"/>
          <p:cNvSpPr txBox="1"/>
          <p:nvPr/>
        </p:nvSpPr>
        <p:spPr>
          <a:xfrm>
            <a:off x="627840" y="1754905"/>
            <a:ext cx="81610" cy="307686"/>
          </a:xfrm>
          <a:prstGeom prst="rect">
            <a:avLst/>
          </a:prstGeom>
        </p:spPr>
        <p:txBody>
          <a:bodyPr lIns="0" tIns="0" rIns="0" bIns="0" rtlCol="0" anchor="t">
            <a:spAutoFit/>
          </a:bodyPr>
          <a:lstStyle/>
          <a:p>
            <a:pPr algn="l">
              <a:lnSpc>
                <a:spcPts val="2520"/>
              </a:lnSpc>
            </a:pPr>
            <a:r>
              <a:rPr lang="en-US" sz="1800" spc="-14">
                <a:solidFill>
                  <a:srgbClr val="3F3F3F"/>
                </a:solidFill>
                <a:latin typeface="IBM Plex Sans Condensed"/>
                <a:ea typeface="IBM Plex Sans Condensed"/>
                <a:cs typeface="IBM Plex Sans Condensed"/>
                <a:sym typeface="IBM Plex Sans Condensed"/>
              </a:rPr>
              <a:t>•</a:t>
            </a:r>
          </a:p>
        </p:txBody>
      </p:sp>
      <p:sp>
        <p:nvSpPr>
          <p:cNvPr id="11" name="TextBox 11"/>
          <p:cNvSpPr txBox="1"/>
          <p:nvPr/>
        </p:nvSpPr>
        <p:spPr>
          <a:xfrm>
            <a:off x="627840" y="2414797"/>
            <a:ext cx="81610" cy="498186"/>
          </a:xfrm>
          <a:prstGeom prst="rect">
            <a:avLst/>
          </a:prstGeom>
        </p:spPr>
        <p:txBody>
          <a:bodyPr lIns="0" tIns="0" rIns="0" bIns="0" rtlCol="0" anchor="t">
            <a:spAutoFit/>
          </a:bodyPr>
          <a:lstStyle/>
          <a:p>
            <a:pPr algn="l">
              <a:lnSpc>
                <a:spcPts val="4500"/>
              </a:lnSpc>
            </a:pPr>
            <a:r>
              <a:rPr lang="en-US" sz="1800" spc="-14">
                <a:solidFill>
                  <a:srgbClr val="3F3F3F"/>
                </a:solidFill>
                <a:latin typeface="IBM Plex Sans Condensed"/>
                <a:ea typeface="IBM Plex Sans Condensed"/>
                <a:cs typeface="IBM Plex Sans Condensed"/>
                <a:sym typeface="IBM Plex Sans Condensed"/>
              </a:rPr>
              <a:t>•</a:t>
            </a:r>
          </a:p>
        </p:txBody>
      </p:sp>
      <p:sp>
        <p:nvSpPr>
          <p:cNvPr id="12" name="TextBox 12"/>
          <p:cNvSpPr txBox="1"/>
          <p:nvPr/>
        </p:nvSpPr>
        <p:spPr>
          <a:xfrm>
            <a:off x="627840" y="2996965"/>
            <a:ext cx="81610" cy="498186"/>
          </a:xfrm>
          <a:prstGeom prst="rect">
            <a:avLst/>
          </a:prstGeom>
        </p:spPr>
        <p:txBody>
          <a:bodyPr lIns="0" tIns="0" rIns="0" bIns="0" rtlCol="0" anchor="t">
            <a:spAutoFit/>
          </a:bodyPr>
          <a:lstStyle/>
          <a:p>
            <a:pPr algn="l">
              <a:lnSpc>
                <a:spcPts val="4500"/>
              </a:lnSpc>
            </a:pPr>
            <a:r>
              <a:rPr lang="en-US" sz="1800" spc="-14">
                <a:solidFill>
                  <a:srgbClr val="3F3F3F"/>
                </a:solidFill>
                <a:latin typeface="IBM Plex Sans Condensed"/>
                <a:ea typeface="IBM Plex Sans Condensed"/>
                <a:cs typeface="IBM Plex Sans Condensed"/>
                <a:sym typeface="IBM Plex Sans Condensed"/>
              </a:rPr>
              <a:t>•</a:t>
            </a:r>
          </a:p>
        </p:txBody>
      </p:sp>
      <p:sp>
        <p:nvSpPr>
          <p:cNvPr id="13" name="TextBox 13"/>
          <p:cNvSpPr txBox="1"/>
          <p:nvPr/>
        </p:nvSpPr>
        <p:spPr>
          <a:xfrm>
            <a:off x="5275231" y="5955849"/>
            <a:ext cx="1107843" cy="320335"/>
          </a:xfrm>
          <a:prstGeom prst="rect">
            <a:avLst/>
          </a:prstGeom>
        </p:spPr>
        <p:txBody>
          <a:bodyPr lIns="0" tIns="0" rIns="0" bIns="0" rtlCol="0" anchor="t">
            <a:spAutoFit/>
          </a:bodyPr>
          <a:lstStyle/>
          <a:p>
            <a:pPr algn="l">
              <a:lnSpc>
                <a:spcPts val="2520"/>
              </a:lnSpc>
            </a:pPr>
            <a:r>
              <a:rPr lang="en-US" sz="1800">
                <a:solidFill>
                  <a:srgbClr val="3F3F3F"/>
                </a:solidFill>
                <a:latin typeface="Roboto"/>
                <a:ea typeface="Roboto"/>
                <a:cs typeface="Roboto"/>
                <a:sym typeface="Roboto"/>
              </a:rPr>
              <a:t>Placement</a:t>
            </a:r>
          </a:p>
        </p:txBody>
      </p:sp>
      <p:sp>
        <p:nvSpPr>
          <p:cNvPr id="14" name="TextBox 14"/>
          <p:cNvSpPr txBox="1"/>
          <p:nvPr/>
        </p:nvSpPr>
        <p:spPr>
          <a:xfrm>
            <a:off x="913590" y="1763325"/>
            <a:ext cx="10264397" cy="1132627"/>
          </a:xfrm>
          <a:prstGeom prst="rect">
            <a:avLst/>
          </a:prstGeom>
        </p:spPr>
        <p:txBody>
          <a:bodyPr lIns="0" tIns="0" rIns="0" bIns="0" rtlCol="0" anchor="t">
            <a:spAutoFit/>
          </a:bodyPr>
          <a:lstStyle/>
          <a:p>
            <a:pPr algn="l">
              <a:lnSpc>
                <a:spcPts val="2183"/>
              </a:lnSpc>
            </a:pPr>
            <a:r>
              <a:rPr lang="en-US" sz="1800">
                <a:solidFill>
                  <a:srgbClr val="3F3F3F"/>
                </a:solidFill>
                <a:latin typeface="Roboto"/>
                <a:ea typeface="Roboto"/>
                <a:cs typeface="Roboto"/>
                <a:sym typeface="Roboto"/>
              </a:rPr>
              <a:t>Constraints are requirements Nomad must </a:t>
            </a:r>
            <a:r>
              <a:rPr lang="en-US" sz="1800">
                <a:solidFill>
                  <a:srgbClr val="00CA8E"/>
                </a:solidFill>
                <a:latin typeface="Roboto"/>
                <a:ea typeface="Roboto"/>
                <a:cs typeface="Roboto"/>
                <a:sym typeface="Roboto"/>
              </a:rPr>
              <a:t>evaluate about the client</a:t>
            </a:r>
            <a:r>
              <a:rPr lang="en-US" sz="1800">
                <a:solidFill>
                  <a:srgbClr val="3F3F3F"/>
                </a:solidFill>
                <a:latin typeface="Roboto"/>
                <a:ea typeface="Roboto"/>
                <a:cs typeface="Roboto"/>
                <a:sym typeface="Roboto"/>
              </a:rPr>
              <a:t>, such as the operating system, architecture, kernel version, and more before allocations are made….</a:t>
            </a:r>
          </a:p>
          <a:p>
            <a:pPr algn="l">
              <a:lnSpc>
                <a:spcPts val="4500"/>
              </a:lnSpc>
            </a:pPr>
            <a:r>
              <a:rPr lang="en-US" sz="1800">
                <a:solidFill>
                  <a:srgbClr val="3F3F3F"/>
                </a:solidFill>
                <a:latin typeface="Roboto"/>
                <a:ea typeface="Roboto"/>
                <a:cs typeface="Roboto"/>
                <a:sym typeface="Roboto"/>
              </a:rPr>
              <a:t>Constraint requirements are specified at the </a:t>
            </a:r>
            <a:r>
              <a:rPr lang="en-US" sz="1800">
                <a:solidFill>
                  <a:srgbClr val="00CA8E"/>
                </a:solidFill>
                <a:latin typeface="Roboto"/>
                <a:ea typeface="Roboto"/>
                <a:cs typeface="Roboto"/>
                <a:sym typeface="Roboto"/>
              </a:rPr>
              <a:t>job</a:t>
            </a:r>
            <a:r>
              <a:rPr lang="en-US" sz="1800">
                <a:solidFill>
                  <a:srgbClr val="3F3F3F"/>
                </a:solidFill>
                <a:latin typeface="Roboto"/>
                <a:ea typeface="Roboto"/>
                <a:cs typeface="Roboto"/>
                <a:sym typeface="Roboto"/>
              </a:rPr>
              <a:t>, </a:t>
            </a:r>
            <a:r>
              <a:rPr lang="en-US" sz="1800">
                <a:solidFill>
                  <a:srgbClr val="00CA8E"/>
                </a:solidFill>
                <a:latin typeface="Roboto"/>
                <a:ea typeface="Roboto"/>
                <a:cs typeface="Roboto"/>
                <a:sym typeface="Roboto"/>
              </a:rPr>
              <a:t>group</a:t>
            </a:r>
            <a:r>
              <a:rPr lang="en-US" sz="1800">
                <a:solidFill>
                  <a:srgbClr val="3F3F3F"/>
                </a:solidFill>
                <a:latin typeface="Roboto"/>
                <a:ea typeface="Roboto"/>
                <a:cs typeface="Roboto"/>
                <a:sym typeface="Roboto"/>
              </a:rPr>
              <a:t>, or </a:t>
            </a:r>
            <a:r>
              <a:rPr lang="en-US" sz="1800">
                <a:solidFill>
                  <a:srgbClr val="00CA8E"/>
                </a:solidFill>
                <a:latin typeface="Roboto"/>
                <a:ea typeface="Roboto"/>
                <a:cs typeface="Roboto"/>
                <a:sym typeface="Roboto"/>
              </a:rPr>
              <a:t>task</a:t>
            </a:r>
            <a:r>
              <a:rPr lang="en-US" sz="1800">
                <a:solidFill>
                  <a:srgbClr val="3F3F3F"/>
                </a:solidFill>
                <a:latin typeface="Roboto"/>
                <a:ea typeface="Roboto"/>
                <a:cs typeface="Roboto"/>
                <a:sym typeface="Roboto"/>
              </a:rPr>
              <a:t>level</a:t>
            </a:r>
          </a:p>
        </p:txBody>
      </p:sp>
      <p:sp>
        <p:nvSpPr>
          <p:cNvPr id="15" name="TextBox 15"/>
          <p:cNvSpPr txBox="1"/>
          <p:nvPr/>
        </p:nvSpPr>
        <p:spPr>
          <a:xfrm>
            <a:off x="913590" y="2967285"/>
            <a:ext cx="1123331" cy="510835"/>
          </a:xfrm>
          <a:prstGeom prst="rect">
            <a:avLst/>
          </a:prstGeom>
        </p:spPr>
        <p:txBody>
          <a:bodyPr lIns="0" tIns="0" rIns="0" bIns="0" rtlCol="0" anchor="t">
            <a:spAutoFit/>
          </a:bodyPr>
          <a:lstStyle/>
          <a:p>
            <a:pPr algn="l">
              <a:lnSpc>
                <a:spcPts val="4500"/>
              </a:lnSpc>
            </a:pPr>
            <a:r>
              <a:rPr lang="en-US" sz="1800">
                <a:solidFill>
                  <a:srgbClr val="3F3F3F"/>
                </a:solidFill>
                <a:latin typeface="Roboto"/>
                <a:ea typeface="Roboto"/>
                <a:cs typeface="Roboto"/>
                <a:sym typeface="Roboto"/>
              </a:rPr>
              <a:t>Examples: </a:t>
            </a:r>
          </a:p>
        </p:txBody>
      </p:sp>
      <p:sp>
        <p:nvSpPr>
          <p:cNvPr id="16" name="TextBox 16"/>
          <p:cNvSpPr txBox="1"/>
          <p:nvPr/>
        </p:nvSpPr>
        <p:spPr>
          <a:xfrm>
            <a:off x="1085040" y="3601231"/>
            <a:ext cx="81610" cy="1673952"/>
          </a:xfrm>
          <a:prstGeom prst="rect">
            <a:avLst/>
          </a:prstGeom>
        </p:spPr>
        <p:txBody>
          <a:bodyPr lIns="0" tIns="0" rIns="0" bIns="0" rtlCol="0" anchor="t">
            <a:spAutoFit/>
          </a:bodyPr>
          <a:lstStyle/>
          <a:p>
            <a:pPr algn="just">
              <a:lnSpc>
                <a:spcPts val="3515"/>
              </a:lnSpc>
            </a:pPr>
            <a:r>
              <a:rPr lang="en-US" sz="1800" spc="-14">
                <a:solidFill>
                  <a:srgbClr val="3F3F3F"/>
                </a:solidFill>
                <a:latin typeface="IBM Plex Sans Condensed"/>
                <a:ea typeface="IBM Plex Sans Condensed"/>
                <a:cs typeface="IBM Plex Sans Condensed"/>
                <a:sym typeface="IBM Plex Sans Condensed"/>
              </a:rPr>
              <a:t>•</a:t>
            </a:r>
          </a:p>
          <a:p>
            <a:pPr algn="just">
              <a:lnSpc>
                <a:spcPts val="3108"/>
              </a:lnSpc>
            </a:pPr>
            <a:r>
              <a:rPr lang="en-US" sz="1800" spc="-14">
                <a:solidFill>
                  <a:srgbClr val="3F3F3F"/>
                </a:solidFill>
                <a:latin typeface="IBM Plex Sans Condensed"/>
                <a:ea typeface="IBM Plex Sans Condensed"/>
                <a:cs typeface="IBM Plex Sans Condensed"/>
                <a:sym typeface="IBM Plex Sans Condensed"/>
              </a:rPr>
              <a:t>•</a:t>
            </a:r>
          </a:p>
          <a:p>
            <a:pPr algn="just">
              <a:lnSpc>
                <a:spcPts val="3659"/>
              </a:lnSpc>
            </a:pPr>
            <a:r>
              <a:rPr lang="en-US" sz="1800" spc="-14">
                <a:solidFill>
                  <a:srgbClr val="3F3F3F"/>
                </a:solidFill>
                <a:latin typeface="IBM Plex Sans Condensed"/>
                <a:ea typeface="IBM Plex Sans Condensed"/>
                <a:cs typeface="IBM Plex Sans Condensed"/>
                <a:sym typeface="IBM Plex Sans Condensed"/>
              </a:rPr>
              <a:t>•</a:t>
            </a:r>
          </a:p>
          <a:p>
            <a:pPr algn="just">
              <a:lnSpc>
                <a:spcPts val="2964"/>
              </a:lnSpc>
            </a:pPr>
            <a:r>
              <a:rPr lang="en-US" sz="1800" spc="-14">
                <a:solidFill>
                  <a:srgbClr val="3F3F3F"/>
                </a:solidFill>
                <a:latin typeface="IBM Plex Sans Condensed"/>
                <a:ea typeface="IBM Plex Sans Condensed"/>
                <a:cs typeface="IBM Plex Sans Condensed"/>
                <a:sym typeface="IBM Plex Sans Condensed"/>
              </a:rPr>
              <a:t>•</a:t>
            </a:r>
          </a:p>
        </p:txBody>
      </p:sp>
      <p:sp>
        <p:nvSpPr>
          <p:cNvPr id="17" name="TextBox 17"/>
          <p:cNvSpPr txBox="1"/>
          <p:nvPr/>
        </p:nvSpPr>
        <p:spPr>
          <a:xfrm>
            <a:off x="1370790" y="3571551"/>
            <a:ext cx="7519054" cy="1686601"/>
          </a:xfrm>
          <a:prstGeom prst="rect">
            <a:avLst/>
          </a:prstGeom>
        </p:spPr>
        <p:txBody>
          <a:bodyPr lIns="0" tIns="0" rIns="0" bIns="0" rtlCol="0" anchor="t">
            <a:spAutoFit/>
          </a:bodyPr>
          <a:lstStyle/>
          <a:p>
            <a:pPr algn="l">
              <a:lnSpc>
                <a:spcPts val="3515"/>
              </a:lnSpc>
            </a:pPr>
            <a:r>
              <a:rPr lang="en-US" sz="1800">
                <a:solidFill>
                  <a:srgbClr val="3F3F3F"/>
                </a:solidFill>
                <a:latin typeface="Roboto"/>
                <a:ea typeface="Roboto"/>
                <a:cs typeface="Roboto"/>
                <a:sym typeface="Roboto"/>
              </a:rPr>
              <a:t>Client must be </a:t>
            </a:r>
            <a:r>
              <a:rPr lang="en-US" sz="1800">
                <a:solidFill>
                  <a:srgbClr val="00CA8E"/>
                </a:solidFill>
                <a:latin typeface="Roboto"/>
                <a:ea typeface="Roboto"/>
                <a:cs typeface="Roboto"/>
                <a:sym typeface="Roboto"/>
              </a:rPr>
              <a:t>Linux</a:t>
            </a:r>
          </a:p>
          <a:p>
            <a:pPr algn="l">
              <a:lnSpc>
                <a:spcPts val="3108"/>
              </a:lnSpc>
            </a:pPr>
            <a:r>
              <a:rPr lang="en-US" sz="1800">
                <a:solidFill>
                  <a:srgbClr val="3F3F3F"/>
                </a:solidFill>
                <a:latin typeface="Roboto"/>
                <a:ea typeface="Roboto"/>
                <a:cs typeface="Roboto"/>
                <a:sym typeface="Roboto"/>
              </a:rPr>
              <a:t>Client must be running </a:t>
            </a:r>
            <a:r>
              <a:rPr lang="en-US" sz="1800">
                <a:solidFill>
                  <a:srgbClr val="00CA8E"/>
                </a:solidFill>
                <a:latin typeface="Roboto"/>
                <a:ea typeface="Roboto"/>
                <a:cs typeface="Roboto"/>
                <a:sym typeface="Roboto"/>
              </a:rPr>
              <a:t>x64</a:t>
            </a:r>
            <a:r>
              <a:rPr lang="en-US" sz="1800">
                <a:solidFill>
                  <a:srgbClr val="3F3F3F"/>
                </a:solidFill>
                <a:latin typeface="Roboto"/>
                <a:ea typeface="Roboto"/>
                <a:cs typeface="Roboto"/>
                <a:sym typeface="Roboto"/>
              </a:rPr>
              <a:t>architecture</a:t>
            </a:r>
          </a:p>
          <a:p>
            <a:pPr algn="l">
              <a:lnSpc>
                <a:spcPts val="3659"/>
              </a:lnSpc>
            </a:pPr>
            <a:r>
              <a:rPr lang="en-US" sz="1800">
                <a:solidFill>
                  <a:srgbClr val="3F3F3F"/>
                </a:solidFill>
                <a:latin typeface="Roboto"/>
                <a:ea typeface="Roboto"/>
                <a:cs typeface="Roboto"/>
                <a:sym typeface="Roboto"/>
              </a:rPr>
              <a:t>Client must be running on an underlying AWS instance that is </a:t>
            </a:r>
            <a:r>
              <a:rPr lang="en-US" sz="1800">
                <a:solidFill>
                  <a:srgbClr val="00CA8E"/>
                </a:solidFill>
                <a:latin typeface="Roboto"/>
                <a:ea typeface="Roboto"/>
                <a:cs typeface="Roboto"/>
                <a:sym typeface="Roboto"/>
              </a:rPr>
              <a:t>m5.8xlarge</a:t>
            </a:r>
          </a:p>
          <a:p>
            <a:pPr algn="l">
              <a:lnSpc>
                <a:spcPts val="2964"/>
              </a:lnSpc>
            </a:pPr>
            <a:r>
              <a:rPr lang="en-US" sz="1800">
                <a:solidFill>
                  <a:srgbClr val="3F3F3F"/>
                </a:solidFill>
                <a:latin typeface="Roboto"/>
                <a:ea typeface="Roboto"/>
                <a:cs typeface="Roboto"/>
                <a:sym typeface="Roboto"/>
              </a:rPr>
              <a:t>Client must have specific </a:t>
            </a:r>
            <a:r>
              <a:rPr lang="en-US" sz="1800">
                <a:solidFill>
                  <a:srgbClr val="00CA8E"/>
                </a:solidFill>
                <a:latin typeface="Roboto"/>
                <a:ea typeface="Roboto"/>
                <a:cs typeface="Roboto"/>
                <a:sym typeface="Roboto"/>
              </a:rPr>
              <a:t>metadata</a:t>
            </a:r>
          </a:p>
        </p:txBody>
      </p:sp>
      <p:sp>
        <p:nvSpPr>
          <p:cNvPr id="18" name="TextBox 18"/>
          <p:cNvSpPr txBox="1"/>
          <p:nvPr/>
        </p:nvSpPr>
        <p:spPr>
          <a:xfrm>
            <a:off x="7013553" y="5712743"/>
            <a:ext cx="498424" cy="956329"/>
          </a:xfrm>
          <a:prstGeom prst="rect">
            <a:avLst/>
          </a:prstGeom>
        </p:spPr>
        <p:txBody>
          <a:bodyPr lIns="0" tIns="0" rIns="0" bIns="0" rtlCol="0" anchor="t">
            <a:spAutoFit/>
          </a:bodyPr>
          <a:lstStyle/>
          <a:p>
            <a:pPr algn="just">
              <a:lnSpc>
                <a:spcPts val="2543"/>
              </a:lnSpc>
            </a:pPr>
            <a:r>
              <a:rPr lang="en-US" sz="1599" spc="3">
                <a:solidFill>
                  <a:srgbClr val="3F3F3F"/>
                </a:solidFill>
                <a:latin typeface="Courier New OS"/>
                <a:ea typeface="Courier New OS"/>
                <a:cs typeface="Courier New OS"/>
                <a:sym typeface="Courier New OS"/>
              </a:rPr>
              <a:t>job job job </a:t>
            </a:r>
          </a:p>
        </p:txBody>
      </p:sp>
      <p:sp>
        <p:nvSpPr>
          <p:cNvPr id="19" name="TextBox 19"/>
          <p:cNvSpPr txBox="1"/>
          <p:nvPr/>
        </p:nvSpPr>
        <p:spPr>
          <a:xfrm>
            <a:off x="7823178" y="5712743"/>
            <a:ext cx="3272247" cy="956329"/>
          </a:xfrm>
          <a:prstGeom prst="rect">
            <a:avLst/>
          </a:prstGeom>
        </p:spPr>
        <p:txBody>
          <a:bodyPr lIns="0" tIns="0" rIns="0" bIns="0" rtlCol="0" anchor="t">
            <a:spAutoFit/>
          </a:bodyPr>
          <a:lstStyle/>
          <a:p>
            <a:pPr algn="l">
              <a:lnSpc>
                <a:spcPts val="2543"/>
              </a:lnSpc>
            </a:pPr>
            <a:r>
              <a:rPr lang="en-US" sz="1599" spc="3">
                <a:solidFill>
                  <a:srgbClr val="3F3F3F"/>
                </a:solidFill>
                <a:latin typeface="Courier New OS"/>
                <a:ea typeface="Courier New OS"/>
                <a:cs typeface="Courier New OS"/>
                <a:sym typeface="Courier New OS"/>
              </a:rPr>
              <a:t>constraint group </a:t>
            </a:r>
            <a:r>
              <a:rPr lang="en-US" sz="1599" spc="3">
                <a:solidFill>
                  <a:srgbClr val="00CA8E"/>
                </a:solidFill>
                <a:latin typeface="Courier New OS"/>
                <a:ea typeface="Courier New OS"/>
                <a:cs typeface="Courier New OS"/>
                <a:sym typeface="Courier New OS"/>
              </a:rPr>
              <a:t>à</a:t>
            </a:r>
            <a:r>
              <a:rPr lang="en-US" sz="1599" spc="3">
                <a:solidFill>
                  <a:srgbClr val="3F3F3F"/>
                </a:solidFill>
                <a:latin typeface="Courier New OS"/>
                <a:ea typeface="Courier New OS"/>
                <a:cs typeface="Courier New OS"/>
                <a:sym typeface="Courier New OS"/>
              </a:rPr>
              <a:t>constraint group </a:t>
            </a:r>
            <a:r>
              <a:rPr lang="en-US" sz="1599" spc="3">
                <a:solidFill>
                  <a:srgbClr val="00CA8E"/>
                </a:solidFill>
                <a:latin typeface="Courier New OS"/>
                <a:ea typeface="Courier New OS"/>
                <a:cs typeface="Courier New OS"/>
                <a:sym typeface="Courier New OS"/>
              </a:rPr>
              <a:t>à</a:t>
            </a:r>
            <a:r>
              <a:rPr lang="en-US" sz="1599" spc="3">
                <a:solidFill>
                  <a:srgbClr val="3F3F3F"/>
                </a:solidFill>
                <a:latin typeface="Courier New OS"/>
                <a:ea typeface="Courier New OS"/>
                <a:cs typeface="Courier New OS"/>
                <a:sym typeface="Courier New OS"/>
              </a:rPr>
              <a:t>task </a:t>
            </a:r>
            <a:r>
              <a:rPr lang="en-US" sz="1599" spc="3">
                <a:solidFill>
                  <a:srgbClr val="00CA8E"/>
                </a:solidFill>
                <a:latin typeface="Courier New OS"/>
                <a:ea typeface="Courier New OS"/>
                <a:cs typeface="Courier New OS"/>
                <a:sym typeface="Courier New OS"/>
              </a:rPr>
              <a:t>à</a:t>
            </a:r>
            <a:r>
              <a:rPr lang="en-US" sz="1599" spc="3">
                <a:solidFill>
                  <a:srgbClr val="3F3F3F"/>
                </a:solidFill>
                <a:latin typeface="Courier New OS"/>
                <a:ea typeface="Courier New OS"/>
                <a:cs typeface="Courier New OS"/>
                <a:sym typeface="Courier New OS"/>
              </a:rPr>
              <a:t>constraint</a:t>
            </a:r>
          </a:p>
        </p:txBody>
      </p:sp>
      <p:sp>
        <p:nvSpPr>
          <p:cNvPr id="20" name="TextBox 20"/>
          <p:cNvSpPr txBox="1"/>
          <p:nvPr/>
        </p:nvSpPr>
        <p:spPr>
          <a:xfrm>
            <a:off x="7502500" y="5629875"/>
            <a:ext cx="202911" cy="945632"/>
          </a:xfrm>
          <a:prstGeom prst="rect">
            <a:avLst/>
          </a:prstGeom>
        </p:spPr>
        <p:txBody>
          <a:bodyPr lIns="0" tIns="0" rIns="0" bIns="0" rtlCol="0" anchor="t">
            <a:spAutoFit/>
          </a:bodyPr>
          <a:lstStyle/>
          <a:p>
            <a:pPr algn="just">
              <a:lnSpc>
                <a:spcPts val="2543"/>
              </a:lnSpc>
            </a:pPr>
            <a:r>
              <a:rPr lang="en-US" sz="1599" spc="622">
                <a:solidFill>
                  <a:srgbClr val="00CA8E"/>
                </a:solidFill>
                <a:latin typeface="Montserrat"/>
                <a:ea typeface="Montserrat"/>
                <a:cs typeface="Montserrat"/>
                <a:sym typeface="Montserrat"/>
              </a:rPr>
              <a:t>à à à</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4" name="Freeform 4"/>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sp>
        <p:nvSpPr>
          <p:cNvPr id="5" name="Freeform 5"/>
          <p:cNvSpPr/>
          <p:nvPr/>
        </p:nvSpPr>
        <p:spPr>
          <a:xfrm>
            <a:off x="8817864" y="1712976"/>
            <a:ext cx="1264920" cy="1264920"/>
          </a:xfrm>
          <a:custGeom>
            <a:avLst/>
            <a:gdLst/>
            <a:ahLst/>
            <a:cxnLst/>
            <a:rect l="l" t="t" r="r" b="b"/>
            <a:pathLst>
              <a:path w="1264920" h="1264920">
                <a:moveTo>
                  <a:pt x="0" y="0"/>
                </a:moveTo>
                <a:lnTo>
                  <a:pt x="1264920" y="0"/>
                </a:lnTo>
                <a:lnTo>
                  <a:pt x="1264920" y="1264920"/>
                </a:lnTo>
                <a:lnTo>
                  <a:pt x="0" y="1264920"/>
                </a:lnTo>
                <a:lnTo>
                  <a:pt x="0" y="0"/>
                </a:lnTo>
                <a:close/>
              </a:path>
            </a:pathLst>
          </a:custGeom>
          <a:blipFill>
            <a:blip r:embed="rId5"/>
            <a:stretch>
              <a:fillRect/>
            </a:stretch>
          </a:blipFill>
        </p:spPr>
      </p:sp>
      <p:grpSp>
        <p:nvGrpSpPr>
          <p:cNvPr id="6" name="Group 6"/>
          <p:cNvGrpSpPr>
            <a:grpSpLocks noChangeAspect="1"/>
          </p:cNvGrpSpPr>
          <p:nvPr/>
        </p:nvGrpSpPr>
        <p:grpSpPr>
          <a:xfrm>
            <a:off x="8842810" y="1738189"/>
            <a:ext cx="1171575" cy="1171575"/>
            <a:chOff x="0" y="0"/>
            <a:chExt cx="1171575" cy="1171575"/>
          </a:xfrm>
        </p:grpSpPr>
        <p:sp>
          <p:nvSpPr>
            <p:cNvPr id="7" name="Freeform 7"/>
            <p:cNvSpPr/>
            <p:nvPr/>
          </p:nvSpPr>
          <p:spPr>
            <a:xfrm>
              <a:off x="0" y="0"/>
              <a:ext cx="1171575" cy="1171575"/>
            </a:xfrm>
            <a:custGeom>
              <a:avLst/>
              <a:gdLst/>
              <a:ahLst/>
              <a:cxnLst/>
              <a:rect l="l" t="t" r="r" b="b"/>
              <a:pathLst>
                <a:path w="1171575" h="1171575">
                  <a:moveTo>
                    <a:pt x="0" y="73152"/>
                  </a:moveTo>
                  <a:cubicBezTo>
                    <a:pt x="0" y="32766"/>
                    <a:pt x="32766" y="0"/>
                    <a:pt x="73152" y="0"/>
                  </a:cubicBezTo>
                  <a:lnTo>
                    <a:pt x="73152" y="14351"/>
                  </a:lnTo>
                  <a:lnTo>
                    <a:pt x="73152" y="0"/>
                  </a:lnTo>
                  <a:lnTo>
                    <a:pt x="1098423" y="0"/>
                  </a:lnTo>
                  <a:lnTo>
                    <a:pt x="1098423" y="14351"/>
                  </a:lnTo>
                  <a:lnTo>
                    <a:pt x="1098423" y="0"/>
                  </a:lnTo>
                  <a:cubicBezTo>
                    <a:pt x="1138809" y="0"/>
                    <a:pt x="1171575" y="32766"/>
                    <a:pt x="1171575" y="73152"/>
                  </a:cubicBezTo>
                  <a:lnTo>
                    <a:pt x="1157224" y="73152"/>
                  </a:lnTo>
                  <a:lnTo>
                    <a:pt x="1171448" y="73152"/>
                  </a:lnTo>
                  <a:lnTo>
                    <a:pt x="1171448" y="1098423"/>
                  </a:lnTo>
                  <a:lnTo>
                    <a:pt x="1157224" y="1098423"/>
                  </a:lnTo>
                  <a:lnTo>
                    <a:pt x="1171448" y="1098423"/>
                  </a:lnTo>
                  <a:cubicBezTo>
                    <a:pt x="1171448" y="1138809"/>
                    <a:pt x="1138682" y="1171575"/>
                    <a:pt x="1098296" y="1171575"/>
                  </a:cubicBezTo>
                  <a:lnTo>
                    <a:pt x="73152" y="1171575"/>
                  </a:lnTo>
                  <a:cubicBezTo>
                    <a:pt x="32766" y="1171575"/>
                    <a:pt x="0" y="1138809"/>
                    <a:pt x="0" y="1098423"/>
                  </a:cubicBezTo>
                  <a:lnTo>
                    <a:pt x="14224" y="1098423"/>
                  </a:lnTo>
                  <a:lnTo>
                    <a:pt x="0" y="1098423"/>
                  </a:lnTo>
                  <a:lnTo>
                    <a:pt x="0" y="73152"/>
                  </a:lnTo>
                  <a:lnTo>
                    <a:pt x="14224" y="73152"/>
                  </a:lnTo>
                  <a:lnTo>
                    <a:pt x="0" y="73152"/>
                  </a:lnTo>
                  <a:moveTo>
                    <a:pt x="28575" y="73152"/>
                  </a:moveTo>
                  <a:lnTo>
                    <a:pt x="28575" y="1098423"/>
                  </a:lnTo>
                  <a:cubicBezTo>
                    <a:pt x="28575" y="1123061"/>
                    <a:pt x="48514" y="1143000"/>
                    <a:pt x="73152" y="1143000"/>
                  </a:cubicBezTo>
                  <a:lnTo>
                    <a:pt x="1098423" y="1143000"/>
                  </a:lnTo>
                  <a:cubicBezTo>
                    <a:pt x="1123061" y="1143000"/>
                    <a:pt x="1143000" y="1123061"/>
                    <a:pt x="1143000" y="1098423"/>
                  </a:cubicBezTo>
                  <a:lnTo>
                    <a:pt x="1143000" y="73152"/>
                  </a:lnTo>
                  <a:cubicBezTo>
                    <a:pt x="1143000" y="48514"/>
                    <a:pt x="1123061" y="28575"/>
                    <a:pt x="1098423" y="28575"/>
                  </a:cubicBezTo>
                  <a:lnTo>
                    <a:pt x="73152" y="28575"/>
                  </a:lnTo>
                  <a:cubicBezTo>
                    <a:pt x="48514" y="28575"/>
                    <a:pt x="28575" y="48514"/>
                    <a:pt x="28575" y="73152"/>
                  </a:cubicBezTo>
                  <a:close/>
                </a:path>
              </a:pathLst>
            </a:custGeom>
            <a:solidFill>
              <a:srgbClr val="00CA8E"/>
            </a:solidFill>
          </p:spPr>
        </p:sp>
      </p:grpSp>
      <p:grpSp>
        <p:nvGrpSpPr>
          <p:cNvPr id="8" name="Group 8"/>
          <p:cNvGrpSpPr>
            <a:grpSpLocks noChangeAspect="1"/>
          </p:cNvGrpSpPr>
          <p:nvPr/>
        </p:nvGrpSpPr>
        <p:grpSpPr>
          <a:xfrm>
            <a:off x="8869851" y="5046288"/>
            <a:ext cx="1171575" cy="1171575"/>
            <a:chOff x="0" y="0"/>
            <a:chExt cx="1171575" cy="1171575"/>
          </a:xfrm>
        </p:grpSpPr>
        <p:sp>
          <p:nvSpPr>
            <p:cNvPr id="9" name="Freeform 9"/>
            <p:cNvSpPr/>
            <p:nvPr/>
          </p:nvSpPr>
          <p:spPr>
            <a:xfrm>
              <a:off x="0" y="0"/>
              <a:ext cx="1171575" cy="1171575"/>
            </a:xfrm>
            <a:custGeom>
              <a:avLst/>
              <a:gdLst/>
              <a:ahLst/>
              <a:cxnLst/>
              <a:rect l="l" t="t" r="r" b="b"/>
              <a:pathLst>
                <a:path w="1171575" h="1171575">
                  <a:moveTo>
                    <a:pt x="0" y="73152"/>
                  </a:moveTo>
                  <a:cubicBezTo>
                    <a:pt x="0" y="32766"/>
                    <a:pt x="32766" y="0"/>
                    <a:pt x="73152" y="0"/>
                  </a:cubicBezTo>
                  <a:lnTo>
                    <a:pt x="73152" y="14224"/>
                  </a:lnTo>
                  <a:lnTo>
                    <a:pt x="73152" y="0"/>
                  </a:lnTo>
                  <a:lnTo>
                    <a:pt x="1098423" y="0"/>
                  </a:lnTo>
                  <a:lnTo>
                    <a:pt x="1098423" y="14224"/>
                  </a:lnTo>
                  <a:lnTo>
                    <a:pt x="1098423" y="0"/>
                  </a:lnTo>
                  <a:cubicBezTo>
                    <a:pt x="1138809" y="0"/>
                    <a:pt x="1171575" y="32766"/>
                    <a:pt x="1171575" y="73152"/>
                  </a:cubicBezTo>
                  <a:lnTo>
                    <a:pt x="1157224" y="73152"/>
                  </a:lnTo>
                  <a:lnTo>
                    <a:pt x="1171448" y="73152"/>
                  </a:lnTo>
                  <a:lnTo>
                    <a:pt x="1171448" y="1098423"/>
                  </a:lnTo>
                  <a:lnTo>
                    <a:pt x="1157224" y="1098423"/>
                  </a:lnTo>
                  <a:lnTo>
                    <a:pt x="1171448" y="1098423"/>
                  </a:lnTo>
                  <a:cubicBezTo>
                    <a:pt x="1171448" y="1138809"/>
                    <a:pt x="1138682" y="1171575"/>
                    <a:pt x="1098296" y="1171575"/>
                  </a:cubicBezTo>
                  <a:lnTo>
                    <a:pt x="73152" y="1171575"/>
                  </a:lnTo>
                  <a:cubicBezTo>
                    <a:pt x="32766" y="1171575"/>
                    <a:pt x="0" y="1138809"/>
                    <a:pt x="0" y="1098423"/>
                  </a:cubicBezTo>
                  <a:lnTo>
                    <a:pt x="14224" y="1098423"/>
                  </a:lnTo>
                  <a:lnTo>
                    <a:pt x="0" y="1098423"/>
                  </a:lnTo>
                  <a:lnTo>
                    <a:pt x="0" y="73152"/>
                  </a:lnTo>
                  <a:lnTo>
                    <a:pt x="14224" y="73152"/>
                  </a:lnTo>
                  <a:lnTo>
                    <a:pt x="0" y="73152"/>
                  </a:lnTo>
                  <a:moveTo>
                    <a:pt x="28575" y="73152"/>
                  </a:moveTo>
                  <a:lnTo>
                    <a:pt x="28575" y="1098423"/>
                  </a:lnTo>
                  <a:cubicBezTo>
                    <a:pt x="28575" y="1123061"/>
                    <a:pt x="48514" y="1143000"/>
                    <a:pt x="73152" y="1143000"/>
                  </a:cubicBezTo>
                  <a:lnTo>
                    <a:pt x="1098423" y="1143000"/>
                  </a:lnTo>
                  <a:cubicBezTo>
                    <a:pt x="1123061" y="1143000"/>
                    <a:pt x="1143000" y="1123061"/>
                    <a:pt x="1143000" y="1098423"/>
                  </a:cubicBezTo>
                  <a:lnTo>
                    <a:pt x="1143000" y="73152"/>
                  </a:lnTo>
                  <a:cubicBezTo>
                    <a:pt x="1143000" y="48514"/>
                    <a:pt x="1123061" y="28575"/>
                    <a:pt x="1098423" y="28575"/>
                  </a:cubicBezTo>
                  <a:lnTo>
                    <a:pt x="73152" y="28575"/>
                  </a:lnTo>
                  <a:cubicBezTo>
                    <a:pt x="48514" y="28575"/>
                    <a:pt x="28575" y="48514"/>
                    <a:pt x="28575" y="73152"/>
                  </a:cubicBezTo>
                  <a:close/>
                </a:path>
              </a:pathLst>
            </a:custGeom>
            <a:solidFill>
              <a:srgbClr val="00CA8E"/>
            </a:solidFill>
          </p:spPr>
        </p:sp>
      </p:grpSp>
      <p:sp>
        <p:nvSpPr>
          <p:cNvPr id="10" name="Freeform 10"/>
          <p:cNvSpPr/>
          <p:nvPr/>
        </p:nvSpPr>
        <p:spPr>
          <a:xfrm>
            <a:off x="8845296" y="5020056"/>
            <a:ext cx="1264920" cy="1264920"/>
          </a:xfrm>
          <a:custGeom>
            <a:avLst/>
            <a:gdLst/>
            <a:ahLst/>
            <a:cxnLst/>
            <a:rect l="l" t="t" r="r" b="b"/>
            <a:pathLst>
              <a:path w="1264920" h="1264920">
                <a:moveTo>
                  <a:pt x="0" y="0"/>
                </a:moveTo>
                <a:lnTo>
                  <a:pt x="1264920" y="0"/>
                </a:lnTo>
                <a:lnTo>
                  <a:pt x="1264920" y="1264920"/>
                </a:lnTo>
                <a:lnTo>
                  <a:pt x="0" y="1264920"/>
                </a:lnTo>
                <a:lnTo>
                  <a:pt x="0" y="0"/>
                </a:lnTo>
                <a:close/>
              </a:path>
            </a:pathLst>
          </a:custGeom>
          <a:blipFill>
            <a:blip r:embed="rId6"/>
            <a:stretch>
              <a:fillRect/>
            </a:stretch>
          </a:blipFill>
        </p:spPr>
      </p:sp>
      <p:sp>
        <p:nvSpPr>
          <p:cNvPr id="11" name="Freeform 11"/>
          <p:cNvSpPr/>
          <p:nvPr/>
        </p:nvSpPr>
        <p:spPr>
          <a:xfrm>
            <a:off x="8836152" y="3371088"/>
            <a:ext cx="1264920" cy="1264920"/>
          </a:xfrm>
          <a:custGeom>
            <a:avLst/>
            <a:gdLst/>
            <a:ahLst/>
            <a:cxnLst/>
            <a:rect l="l" t="t" r="r" b="b"/>
            <a:pathLst>
              <a:path w="1264920" h="1264920">
                <a:moveTo>
                  <a:pt x="0" y="0"/>
                </a:moveTo>
                <a:lnTo>
                  <a:pt x="1264920" y="0"/>
                </a:lnTo>
                <a:lnTo>
                  <a:pt x="1264920" y="1264920"/>
                </a:lnTo>
                <a:lnTo>
                  <a:pt x="0" y="1264920"/>
                </a:lnTo>
                <a:lnTo>
                  <a:pt x="0" y="0"/>
                </a:lnTo>
                <a:close/>
              </a:path>
            </a:pathLst>
          </a:custGeom>
          <a:blipFill>
            <a:blip r:embed="rId7"/>
            <a:stretch>
              <a:fillRect/>
            </a:stretch>
          </a:blipFill>
        </p:spPr>
      </p:sp>
      <p:grpSp>
        <p:nvGrpSpPr>
          <p:cNvPr id="12" name="Group 12"/>
          <p:cNvGrpSpPr>
            <a:grpSpLocks noChangeAspect="1"/>
          </p:cNvGrpSpPr>
          <p:nvPr/>
        </p:nvGrpSpPr>
        <p:grpSpPr>
          <a:xfrm>
            <a:off x="8861574" y="3395415"/>
            <a:ext cx="1171575" cy="1171575"/>
            <a:chOff x="0" y="0"/>
            <a:chExt cx="1171575" cy="1171575"/>
          </a:xfrm>
        </p:grpSpPr>
        <p:sp>
          <p:nvSpPr>
            <p:cNvPr id="13" name="Freeform 13"/>
            <p:cNvSpPr/>
            <p:nvPr/>
          </p:nvSpPr>
          <p:spPr>
            <a:xfrm>
              <a:off x="0" y="0"/>
              <a:ext cx="1171575" cy="1171575"/>
            </a:xfrm>
            <a:custGeom>
              <a:avLst/>
              <a:gdLst/>
              <a:ahLst/>
              <a:cxnLst/>
              <a:rect l="l" t="t" r="r" b="b"/>
              <a:pathLst>
                <a:path w="1171575" h="1171575">
                  <a:moveTo>
                    <a:pt x="0" y="73152"/>
                  </a:moveTo>
                  <a:cubicBezTo>
                    <a:pt x="0" y="32766"/>
                    <a:pt x="32766" y="0"/>
                    <a:pt x="73152" y="0"/>
                  </a:cubicBezTo>
                  <a:lnTo>
                    <a:pt x="73152" y="14351"/>
                  </a:lnTo>
                  <a:lnTo>
                    <a:pt x="73152" y="0"/>
                  </a:lnTo>
                  <a:lnTo>
                    <a:pt x="1098423" y="0"/>
                  </a:lnTo>
                  <a:lnTo>
                    <a:pt x="1098423" y="14351"/>
                  </a:lnTo>
                  <a:lnTo>
                    <a:pt x="1098423" y="0"/>
                  </a:lnTo>
                  <a:cubicBezTo>
                    <a:pt x="1138809" y="0"/>
                    <a:pt x="1171575" y="32766"/>
                    <a:pt x="1171575" y="73152"/>
                  </a:cubicBezTo>
                  <a:lnTo>
                    <a:pt x="1157224" y="73152"/>
                  </a:lnTo>
                  <a:lnTo>
                    <a:pt x="1171448" y="73152"/>
                  </a:lnTo>
                  <a:lnTo>
                    <a:pt x="1171448" y="1098423"/>
                  </a:lnTo>
                  <a:lnTo>
                    <a:pt x="1157224" y="1098423"/>
                  </a:lnTo>
                  <a:lnTo>
                    <a:pt x="1171448" y="1098423"/>
                  </a:lnTo>
                  <a:cubicBezTo>
                    <a:pt x="1171448" y="1138809"/>
                    <a:pt x="1138682" y="1171575"/>
                    <a:pt x="1098296" y="1171575"/>
                  </a:cubicBezTo>
                  <a:lnTo>
                    <a:pt x="73152" y="1171575"/>
                  </a:lnTo>
                  <a:cubicBezTo>
                    <a:pt x="32766" y="1171575"/>
                    <a:pt x="0" y="1138809"/>
                    <a:pt x="0" y="1098423"/>
                  </a:cubicBezTo>
                  <a:lnTo>
                    <a:pt x="14224" y="1098423"/>
                  </a:lnTo>
                  <a:lnTo>
                    <a:pt x="0" y="1098423"/>
                  </a:lnTo>
                  <a:lnTo>
                    <a:pt x="0" y="73152"/>
                  </a:lnTo>
                  <a:lnTo>
                    <a:pt x="14224" y="73152"/>
                  </a:lnTo>
                  <a:lnTo>
                    <a:pt x="0" y="73152"/>
                  </a:lnTo>
                  <a:moveTo>
                    <a:pt x="28575" y="73152"/>
                  </a:moveTo>
                  <a:lnTo>
                    <a:pt x="28575" y="1098423"/>
                  </a:lnTo>
                  <a:cubicBezTo>
                    <a:pt x="28575" y="1123061"/>
                    <a:pt x="48514" y="1143000"/>
                    <a:pt x="73152" y="1143000"/>
                  </a:cubicBezTo>
                  <a:lnTo>
                    <a:pt x="1098423" y="1143000"/>
                  </a:lnTo>
                  <a:cubicBezTo>
                    <a:pt x="1123061" y="1143000"/>
                    <a:pt x="1143000" y="1123061"/>
                    <a:pt x="1143000" y="1098423"/>
                  </a:cubicBezTo>
                  <a:lnTo>
                    <a:pt x="1143000" y="73152"/>
                  </a:lnTo>
                  <a:cubicBezTo>
                    <a:pt x="1143000" y="48514"/>
                    <a:pt x="1123061" y="28575"/>
                    <a:pt x="1098423" y="28575"/>
                  </a:cubicBezTo>
                  <a:lnTo>
                    <a:pt x="73152" y="28575"/>
                  </a:lnTo>
                  <a:cubicBezTo>
                    <a:pt x="48514" y="28575"/>
                    <a:pt x="28575" y="48514"/>
                    <a:pt x="28575" y="73152"/>
                  </a:cubicBezTo>
                  <a:close/>
                </a:path>
              </a:pathLst>
            </a:custGeom>
            <a:solidFill>
              <a:srgbClr val="00CA8E"/>
            </a:solidFill>
          </p:spPr>
        </p:sp>
      </p:grpSp>
      <p:sp>
        <p:nvSpPr>
          <p:cNvPr id="14" name="Freeform 14"/>
          <p:cNvSpPr/>
          <p:nvPr/>
        </p:nvSpPr>
        <p:spPr>
          <a:xfrm>
            <a:off x="9015222" y="1952434"/>
            <a:ext cx="826751" cy="895350"/>
          </a:xfrm>
          <a:custGeom>
            <a:avLst/>
            <a:gdLst/>
            <a:ahLst/>
            <a:cxnLst/>
            <a:rect l="l" t="t" r="r" b="b"/>
            <a:pathLst>
              <a:path w="826751" h="895350">
                <a:moveTo>
                  <a:pt x="0" y="0"/>
                </a:moveTo>
                <a:lnTo>
                  <a:pt x="826751" y="0"/>
                </a:lnTo>
                <a:lnTo>
                  <a:pt x="826751" y="895350"/>
                </a:lnTo>
                <a:lnTo>
                  <a:pt x="0" y="895350"/>
                </a:lnTo>
                <a:lnTo>
                  <a:pt x="0" y="0"/>
                </a:lnTo>
                <a:close/>
              </a:path>
            </a:pathLst>
          </a:custGeom>
          <a:blipFill>
            <a:blip r:embed="rId8"/>
            <a:stretch>
              <a:fillRect/>
            </a:stretch>
          </a:blipFill>
        </p:spPr>
      </p:sp>
      <p:sp>
        <p:nvSpPr>
          <p:cNvPr id="15" name="Freeform 15"/>
          <p:cNvSpPr/>
          <p:nvPr/>
        </p:nvSpPr>
        <p:spPr>
          <a:xfrm>
            <a:off x="9046264" y="3651904"/>
            <a:ext cx="826751" cy="895350"/>
          </a:xfrm>
          <a:custGeom>
            <a:avLst/>
            <a:gdLst/>
            <a:ahLst/>
            <a:cxnLst/>
            <a:rect l="l" t="t" r="r" b="b"/>
            <a:pathLst>
              <a:path w="826751" h="895350">
                <a:moveTo>
                  <a:pt x="0" y="0"/>
                </a:moveTo>
                <a:lnTo>
                  <a:pt x="826751" y="0"/>
                </a:lnTo>
                <a:lnTo>
                  <a:pt x="826751" y="895350"/>
                </a:lnTo>
                <a:lnTo>
                  <a:pt x="0" y="895350"/>
                </a:lnTo>
                <a:lnTo>
                  <a:pt x="0" y="0"/>
                </a:lnTo>
                <a:close/>
              </a:path>
            </a:pathLst>
          </a:custGeom>
          <a:blipFill>
            <a:blip r:embed="rId8"/>
            <a:stretch>
              <a:fillRect/>
            </a:stretch>
          </a:blipFill>
        </p:spPr>
      </p:sp>
      <p:sp>
        <p:nvSpPr>
          <p:cNvPr id="16" name="Freeform 16"/>
          <p:cNvSpPr/>
          <p:nvPr/>
        </p:nvSpPr>
        <p:spPr>
          <a:xfrm>
            <a:off x="9203436" y="5438165"/>
            <a:ext cx="512397" cy="512397"/>
          </a:xfrm>
          <a:custGeom>
            <a:avLst/>
            <a:gdLst/>
            <a:ahLst/>
            <a:cxnLst/>
            <a:rect l="l" t="t" r="r" b="b"/>
            <a:pathLst>
              <a:path w="512397" h="512397">
                <a:moveTo>
                  <a:pt x="0" y="0"/>
                </a:moveTo>
                <a:lnTo>
                  <a:pt x="512397" y="0"/>
                </a:lnTo>
                <a:lnTo>
                  <a:pt x="512397" y="512398"/>
                </a:lnTo>
                <a:lnTo>
                  <a:pt x="0" y="512398"/>
                </a:lnTo>
                <a:lnTo>
                  <a:pt x="0" y="0"/>
                </a:lnTo>
                <a:close/>
              </a:path>
            </a:pathLst>
          </a:custGeom>
          <a:blipFill>
            <a:blip r:embed="rId9"/>
            <a:stretch>
              <a:fillRect/>
            </a:stretch>
          </a:blipFill>
        </p:spPr>
      </p:sp>
      <p:grpSp>
        <p:nvGrpSpPr>
          <p:cNvPr id="17" name="Group 17"/>
          <p:cNvGrpSpPr>
            <a:grpSpLocks noChangeAspect="1"/>
          </p:cNvGrpSpPr>
          <p:nvPr/>
        </p:nvGrpSpPr>
        <p:grpSpPr>
          <a:xfrm>
            <a:off x="7626172" y="2895448"/>
            <a:ext cx="1077116" cy="764315"/>
            <a:chOff x="0" y="0"/>
            <a:chExt cx="1077112" cy="764311"/>
          </a:xfrm>
        </p:grpSpPr>
        <p:sp>
          <p:nvSpPr>
            <p:cNvPr id="18" name="Freeform 18"/>
            <p:cNvSpPr/>
            <p:nvPr/>
          </p:nvSpPr>
          <p:spPr>
            <a:xfrm>
              <a:off x="-5207" y="0"/>
              <a:ext cx="1082294" cy="769493"/>
            </a:xfrm>
            <a:custGeom>
              <a:avLst/>
              <a:gdLst/>
              <a:ahLst/>
              <a:cxnLst/>
              <a:rect l="l" t="t" r="r" b="b"/>
              <a:pathLst>
                <a:path w="1082294" h="769493">
                  <a:moveTo>
                    <a:pt x="49657" y="735330"/>
                  </a:moveTo>
                  <a:lnTo>
                    <a:pt x="1070610" y="21717"/>
                  </a:lnTo>
                  <a:lnTo>
                    <a:pt x="1057910" y="3556"/>
                  </a:lnTo>
                  <a:lnTo>
                    <a:pt x="36957" y="717042"/>
                  </a:lnTo>
                  <a:close/>
                  <a:moveTo>
                    <a:pt x="21463" y="694944"/>
                  </a:moveTo>
                  <a:cubicBezTo>
                    <a:pt x="4191" y="707009"/>
                    <a:pt x="0" y="730758"/>
                    <a:pt x="12065" y="748030"/>
                  </a:cubicBezTo>
                  <a:cubicBezTo>
                    <a:pt x="24130" y="765302"/>
                    <a:pt x="47879" y="769493"/>
                    <a:pt x="65151" y="757428"/>
                  </a:cubicBezTo>
                  <a:cubicBezTo>
                    <a:pt x="82423" y="745363"/>
                    <a:pt x="86614" y="721614"/>
                    <a:pt x="74549" y="704342"/>
                  </a:cubicBezTo>
                  <a:cubicBezTo>
                    <a:pt x="62484" y="687070"/>
                    <a:pt x="38735" y="682879"/>
                    <a:pt x="21463" y="694944"/>
                  </a:cubicBezTo>
                  <a:close/>
                  <a:moveTo>
                    <a:pt x="1037336" y="97409"/>
                  </a:moveTo>
                  <a:lnTo>
                    <a:pt x="1082294" y="0"/>
                  </a:lnTo>
                  <a:lnTo>
                    <a:pt x="975360" y="8763"/>
                  </a:lnTo>
                  <a:cubicBezTo>
                    <a:pt x="969264" y="9271"/>
                    <a:pt x="964692" y="14605"/>
                    <a:pt x="965200" y="20701"/>
                  </a:cubicBezTo>
                  <a:lnTo>
                    <a:pt x="971042" y="31369"/>
                  </a:lnTo>
                  <a:lnTo>
                    <a:pt x="1065022" y="23622"/>
                  </a:lnTo>
                  <a:lnTo>
                    <a:pt x="1054100" y="8001"/>
                  </a:lnTo>
                  <a:lnTo>
                    <a:pt x="1017143" y="88011"/>
                  </a:lnTo>
                  <a:cubicBezTo>
                    <a:pt x="1014603" y="93599"/>
                    <a:pt x="1017016" y="100203"/>
                    <a:pt x="1022604" y="102743"/>
                  </a:cubicBezTo>
                  <a:lnTo>
                    <a:pt x="1034796" y="102870"/>
                  </a:lnTo>
                  <a:close/>
                </a:path>
              </a:pathLst>
            </a:custGeom>
            <a:solidFill>
              <a:srgbClr val="00CA8E"/>
            </a:solidFill>
          </p:spPr>
        </p:sp>
      </p:grpSp>
      <p:grpSp>
        <p:nvGrpSpPr>
          <p:cNvPr id="19" name="Group 19"/>
          <p:cNvGrpSpPr>
            <a:grpSpLocks noChangeAspect="1"/>
          </p:cNvGrpSpPr>
          <p:nvPr/>
        </p:nvGrpSpPr>
        <p:grpSpPr>
          <a:xfrm>
            <a:off x="7684399" y="3921900"/>
            <a:ext cx="956586" cy="111119"/>
            <a:chOff x="0" y="0"/>
            <a:chExt cx="956589" cy="111125"/>
          </a:xfrm>
        </p:grpSpPr>
        <p:sp>
          <p:nvSpPr>
            <p:cNvPr id="20" name="Freeform 20"/>
            <p:cNvSpPr/>
            <p:nvPr/>
          </p:nvSpPr>
          <p:spPr>
            <a:xfrm>
              <a:off x="-254" y="-1651"/>
              <a:ext cx="956818" cy="114300"/>
            </a:xfrm>
            <a:custGeom>
              <a:avLst/>
              <a:gdLst/>
              <a:ahLst/>
              <a:cxnLst/>
              <a:rect l="l" t="t" r="r" b="b"/>
              <a:pathLst>
                <a:path w="956818" h="114300">
                  <a:moveTo>
                    <a:pt x="38481" y="76835"/>
                  </a:moveTo>
                  <a:lnTo>
                    <a:pt x="934974" y="67564"/>
                  </a:lnTo>
                  <a:lnTo>
                    <a:pt x="934720" y="45339"/>
                  </a:lnTo>
                  <a:lnTo>
                    <a:pt x="38227" y="54610"/>
                  </a:lnTo>
                  <a:close/>
                  <a:moveTo>
                    <a:pt x="37973" y="27559"/>
                  </a:moveTo>
                  <a:cubicBezTo>
                    <a:pt x="16891" y="27813"/>
                    <a:pt x="0" y="45085"/>
                    <a:pt x="254" y="66167"/>
                  </a:cubicBezTo>
                  <a:cubicBezTo>
                    <a:pt x="508" y="87249"/>
                    <a:pt x="17653" y="104013"/>
                    <a:pt x="38735" y="103759"/>
                  </a:cubicBezTo>
                  <a:cubicBezTo>
                    <a:pt x="59817" y="103505"/>
                    <a:pt x="76708" y="86360"/>
                    <a:pt x="76454" y="65278"/>
                  </a:cubicBezTo>
                  <a:cubicBezTo>
                    <a:pt x="76200" y="44196"/>
                    <a:pt x="59055" y="27432"/>
                    <a:pt x="37973" y="27559"/>
                  </a:cubicBezTo>
                  <a:close/>
                  <a:moveTo>
                    <a:pt x="864743" y="111125"/>
                  </a:moveTo>
                  <a:lnTo>
                    <a:pt x="956818" y="56134"/>
                  </a:lnTo>
                  <a:lnTo>
                    <a:pt x="863600" y="3048"/>
                  </a:lnTo>
                  <a:cubicBezTo>
                    <a:pt x="858266" y="0"/>
                    <a:pt x="851535" y="1905"/>
                    <a:pt x="848487" y="7239"/>
                  </a:cubicBezTo>
                  <a:lnTo>
                    <a:pt x="847344" y="19304"/>
                  </a:lnTo>
                  <a:lnTo>
                    <a:pt x="929386" y="66040"/>
                  </a:lnTo>
                  <a:lnTo>
                    <a:pt x="929132" y="46863"/>
                  </a:lnTo>
                  <a:lnTo>
                    <a:pt x="853440" y="92075"/>
                  </a:lnTo>
                  <a:cubicBezTo>
                    <a:pt x="848233" y="95250"/>
                    <a:pt x="846455" y="102108"/>
                    <a:pt x="849630" y="107315"/>
                  </a:cubicBezTo>
                  <a:lnTo>
                    <a:pt x="859663" y="114300"/>
                  </a:lnTo>
                  <a:close/>
                </a:path>
              </a:pathLst>
            </a:custGeom>
            <a:solidFill>
              <a:srgbClr val="00CA8E"/>
            </a:solidFill>
          </p:spPr>
        </p:sp>
      </p:grpSp>
      <p:sp>
        <p:nvSpPr>
          <p:cNvPr id="21" name="Freeform 21"/>
          <p:cNvSpPr/>
          <p:nvPr/>
        </p:nvSpPr>
        <p:spPr>
          <a:xfrm>
            <a:off x="105508" y="1897913"/>
            <a:ext cx="5847979" cy="3823678"/>
          </a:xfrm>
          <a:custGeom>
            <a:avLst/>
            <a:gdLst/>
            <a:ahLst/>
            <a:cxnLst/>
            <a:rect l="l" t="t" r="r" b="b"/>
            <a:pathLst>
              <a:path w="5847979" h="3823678">
                <a:moveTo>
                  <a:pt x="0" y="0"/>
                </a:moveTo>
                <a:lnTo>
                  <a:pt x="5847979" y="0"/>
                </a:lnTo>
                <a:lnTo>
                  <a:pt x="5847979" y="3823678"/>
                </a:lnTo>
                <a:lnTo>
                  <a:pt x="0" y="3823678"/>
                </a:lnTo>
                <a:lnTo>
                  <a:pt x="0" y="0"/>
                </a:lnTo>
                <a:close/>
              </a:path>
            </a:pathLst>
          </a:custGeom>
          <a:blipFill>
            <a:blip r:embed="rId10"/>
            <a:stretch>
              <a:fillRect/>
            </a:stretch>
          </a:blipFill>
        </p:spPr>
      </p:sp>
      <p:sp>
        <p:nvSpPr>
          <p:cNvPr id="22" name="Freeform 22"/>
          <p:cNvSpPr/>
          <p:nvPr/>
        </p:nvSpPr>
        <p:spPr>
          <a:xfrm>
            <a:off x="6821424" y="3630168"/>
            <a:ext cx="807720" cy="807720"/>
          </a:xfrm>
          <a:custGeom>
            <a:avLst/>
            <a:gdLst/>
            <a:ahLst/>
            <a:cxnLst/>
            <a:rect l="l" t="t" r="r" b="b"/>
            <a:pathLst>
              <a:path w="807720" h="807720">
                <a:moveTo>
                  <a:pt x="0" y="0"/>
                </a:moveTo>
                <a:lnTo>
                  <a:pt x="807720" y="0"/>
                </a:lnTo>
                <a:lnTo>
                  <a:pt x="807720" y="807720"/>
                </a:lnTo>
                <a:lnTo>
                  <a:pt x="0" y="807720"/>
                </a:lnTo>
                <a:lnTo>
                  <a:pt x="0" y="0"/>
                </a:lnTo>
                <a:close/>
              </a:path>
            </a:pathLst>
          </a:custGeom>
          <a:blipFill>
            <a:blip r:embed="rId11"/>
            <a:stretch>
              <a:fillRect/>
            </a:stretch>
          </a:blipFill>
        </p:spPr>
      </p:sp>
      <p:grpSp>
        <p:nvGrpSpPr>
          <p:cNvPr id="23" name="Group 23"/>
          <p:cNvGrpSpPr>
            <a:grpSpLocks noChangeAspect="1"/>
          </p:cNvGrpSpPr>
          <p:nvPr/>
        </p:nvGrpSpPr>
        <p:grpSpPr>
          <a:xfrm>
            <a:off x="338290" y="194462"/>
            <a:ext cx="1146172" cy="184147"/>
            <a:chOff x="0" y="0"/>
            <a:chExt cx="1146175" cy="184150"/>
          </a:xfrm>
        </p:grpSpPr>
        <p:sp>
          <p:nvSpPr>
            <p:cNvPr id="24" name="Freeform 24"/>
            <p:cNvSpPr/>
            <p:nvPr/>
          </p:nvSpPr>
          <p:spPr>
            <a:xfrm>
              <a:off x="69850" y="69850"/>
              <a:ext cx="1006475" cy="44450"/>
            </a:xfrm>
            <a:custGeom>
              <a:avLst/>
              <a:gdLst/>
              <a:ahLst/>
              <a:cxnLst/>
              <a:rect l="l" t="t" r="r" b="b"/>
              <a:pathLst>
                <a:path w="1006475" h="44450">
                  <a:moveTo>
                    <a:pt x="0" y="0"/>
                  </a:moveTo>
                  <a:lnTo>
                    <a:pt x="1006475" y="0"/>
                  </a:lnTo>
                  <a:lnTo>
                    <a:pt x="1006475" y="44450"/>
                  </a:lnTo>
                  <a:lnTo>
                    <a:pt x="0" y="44450"/>
                  </a:lnTo>
                  <a:close/>
                </a:path>
              </a:pathLst>
            </a:custGeom>
            <a:solidFill>
              <a:srgbClr val="00CA8E"/>
            </a:solidFill>
          </p:spPr>
        </p:sp>
        <p:sp>
          <p:nvSpPr>
            <p:cNvPr id="25" name="Freeform 25"/>
            <p:cNvSpPr/>
            <p:nvPr/>
          </p:nvSpPr>
          <p:spPr>
            <a:xfrm>
              <a:off x="63500" y="63500"/>
              <a:ext cx="1019175" cy="57150"/>
            </a:xfrm>
            <a:custGeom>
              <a:avLst/>
              <a:gdLst/>
              <a:ahLst/>
              <a:cxnLst/>
              <a:rect l="l" t="t" r="r" b="b"/>
              <a:pathLst>
                <a:path w="1019175" h="57150">
                  <a:moveTo>
                    <a:pt x="6350" y="0"/>
                  </a:moveTo>
                  <a:lnTo>
                    <a:pt x="1019175" y="0"/>
                  </a:lnTo>
                  <a:lnTo>
                    <a:pt x="1019175" y="57150"/>
                  </a:lnTo>
                  <a:lnTo>
                    <a:pt x="0" y="57150"/>
                  </a:lnTo>
                  <a:lnTo>
                    <a:pt x="0" y="0"/>
                  </a:lnTo>
                  <a:lnTo>
                    <a:pt x="6350" y="0"/>
                  </a:lnTo>
                  <a:moveTo>
                    <a:pt x="6350" y="12700"/>
                  </a:moveTo>
                  <a:lnTo>
                    <a:pt x="6350" y="6350"/>
                  </a:lnTo>
                  <a:lnTo>
                    <a:pt x="12700" y="6350"/>
                  </a:lnTo>
                  <a:lnTo>
                    <a:pt x="12700" y="50800"/>
                  </a:lnTo>
                  <a:lnTo>
                    <a:pt x="6350" y="50800"/>
                  </a:lnTo>
                  <a:lnTo>
                    <a:pt x="6350" y="44450"/>
                  </a:lnTo>
                  <a:lnTo>
                    <a:pt x="1012825" y="44450"/>
                  </a:lnTo>
                  <a:lnTo>
                    <a:pt x="1012825" y="50800"/>
                  </a:lnTo>
                  <a:lnTo>
                    <a:pt x="1006475" y="50800"/>
                  </a:lnTo>
                  <a:lnTo>
                    <a:pt x="1006475" y="6350"/>
                  </a:lnTo>
                  <a:lnTo>
                    <a:pt x="1012825" y="6350"/>
                  </a:lnTo>
                  <a:lnTo>
                    <a:pt x="1012825" y="12700"/>
                  </a:lnTo>
                  <a:lnTo>
                    <a:pt x="6350" y="12700"/>
                  </a:lnTo>
                  <a:close/>
                </a:path>
              </a:pathLst>
            </a:custGeom>
            <a:solidFill>
              <a:srgbClr val="00CA8E"/>
            </a:solidFill>
          </p:spPr>
        </p:sp>
      </p:grpSp>
      <p:sp>
        <p:nvSpPr>
          <p:cNvPr id="26" name="Freeform 26"/>
          <p:cNvSpPr/>
          <p:nvPr/>
        </p:nvSpPr>
        <p:spPr>
          <a:xfrm>
            <a:off x="6783248" y="3591982"/>
            <a:ext cx="1921240" cy="1379677"/>
          </a:xfrm>
          <a:custGeom>
            <a:avLst/>
            <a:gdLst/>
            <a:ahLst/>
            <a:cxnLst/>
            <a:rect l="l" t="t" r="r" b="b"/>
            <a:pathLst>
              <a:path w="1921240" h="1379677">
                <a:moveTo>
                  <a:pt x="0" y="0"/>
                </a:moveTo>
                <a:lnTo>
                  <a:pt x="1921240" y="0"/>
                </a:lnTo>
                <a:lnTo>
                  <a:pt x="1921240" y="1379677"/>
                </a:lnTo>
                <a:lnTo>
                  <a:pt x="0" y="13796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7" name="TextBox 27"/>
          <p:cNvSpPr txBox="1"/>
          <p:nvPr/>
        </p:nvSpPr>
        <p:spPr>
          <a:xfrm>
            <a:off x="8959024" y="1490015"/>
            <a:ext cx="980618" cy="195234"/>
          </a:xfrm>
          <a:prstGeom prst="rect">
            <a:avLst/>
          </a:prstGeom>
        </p:spPr>
        <p:txBody>
          <a:bodyPr lIns="0" tIns="0" rIns="0" bIns="0" rtlCol="0" anchor="t">
            <a:spAutoFit/>
          </a:bodyPr>
          <a:lstStyle/>
          <a:p>
            <a:pPr algn="l">
              <a:lnSpc>
                <a:spcPts val="1539"/>
              </a:lnSpc>
            </a:pPr>
            <a:r>
              <a:rPr lang="en-US" sz="1099">
                <a:solidFill>
                  <a:srgbClr val="3F3F3F"/>
                </a:solidFill>
                <a:latin typeface="Roboto"/>
                <a:ea typeface="Roboto"/>
                <a:cs typeface="Roboto"/>
                <a:sym typeface="Roboto"/>
              </a:rPr>
              <a:t>NOMAD CLIENT</a:t>
            </a:r>
          </a:p>
        </p:txBody>
      </p:sp>
      <p:sp>
        <p:nvSpPr>
          <p:cNvPr id="28" name="TextBox 28"/>
          <p:cNvSpPr txBox="1"/>
          <p:nvPr/>
        </p:nvSpPr>
        <p:spPr>
          <a:xfrm>
            <a:off x="8967302" y="3142031"/>
            <a:ext cx="980618" cy="195234"/>
          </a:xfrm>
          <a:prstGeom prst="rect">
            <a:avLst/>
          </a:prstGeom>
        </p:spPr>
        <p:txBody>
          <a:bodyPr lIns="0" tIns="0" rIns="0" bIns="0" rtlCol="0" anchor="t">
            <a:spAutoFit/>
          </a:bodyPr>
          <a:lstStyle/>
          <a:p>
            <a:pPr algn="l">
              <a:lnSpc>
                <a:spcPts val="1539"/>
              </a:lnSpc>
            </a:pPr>
            <a:r>
              <a:rPr lang="en-US" sz="1099">
                <a:solidFill>
                  <a:srgbClr val="3F3F3F"/>
                </a:solidFill>
                <a:latin typeface="Roboto"/>
                <a:ea typeface="Roboto"/>
                <a:cs typeface="Roboto"/>
                <a:sym typeface="Roboto"/>
              </a:rPr>
              <a:t>NOMAD CLIENT</a:t>
            </a:r>
          </a:p>
        </p:txBody>
      </p:sp>
      <p:sp>
        <p:nvSpPr>
          <p:cNvPr id="29" name="TextBox 29"/>
          <p:cNvSpPr txBox="1"/>
          <p:nvPr/>
        </p:nvSpPr>
        <p:spPr>
          <a:xfrm>
            <a:off x="8975436" y="4797095"/>
            <a:ext cx="980618" cy="195234"/>
          </a:xfrm>
          <a:prstGeom prst="rect">
            <a:avLst/>
          </a:prstGeom>
        </p:spPr>
        <p:txBody>
          <a:bodyPr lIns="0" tIns="0" rIns="0" bIns="0" rtlCol="0" anchor="t">
            <a:spAutoFit/>
          </a:bodyPr>
          <a:lstStyle/>
          <a:p>
            <a:pPr algn="l">
              <a:lnSpc>
                <a:spcPts val="1539"/>
              </a:lnSpc>
            </a:pPr>
            <a:r>
              <a:rPr lang="en-US" sz="1099">
                <a:solidFill>
                  <a:srgbClr val="3F3F3F"/>
                </a:solidFill>
                <a:latin typeface="Roboto"/>
                <a:ea typeface="Roboto"/>
                <a:cs typeface="Roboto"/>
                <a:sym typeface="Roboto"/>
              </a:rPr>
              <a:t>NOMAD CLIENT</a:t>
            </a:r>
          </a:p>
        </p:txBody>
      </p:sp>
      <p:sp>
        <p:nvSpPr>
          <p:cNvPr id="30" name="TextBox 30"/>
          <p:cNvSpPr txBox="1"/>
          <p:nvPr/>
        </p:nvSpPr>
        <p:spPr>
          <a:xfrm>
            <a:off x="7009200" y="3270561"/>
            <a:ext cx="392011" cy="320335"/>
          </a:xfrm>
          <a:prstGeom prst="rect">
            <a:avLst/>
          </a:prstGeom>
        </p:spPr>
        <p:txBody>
          <a:bodyPr lIns="0" tIns="0" rIns="0" bIns="0" rtlCol="0" anchor="t">
            <a:spAutoFit/>
          </a:bodyPr>
          <a:lstStyle/>
          <a:p>
            <a:pPr algn="l">
              <a:lnSpc>
                <a:spcPts val="2520"/>
              </a:lnSpc>
            </a:pPr>
            <a:r>
              <a:rPr lang="en-US" sz="1800" b="1">
                <a:solidFill>
                  <a:srgbClr val="00CA8E"/>
                </a:solidFill>
                <a:latin typeface="Roboto Bold"/>
                <a:ea typeface="Roboto Bold"/>
                <a:cs typeface="Roboto Bold"/>
                <a:sym typeface="Roboto Bold"/>
              </a:rPr>
              <a:t>Job</a:t>
            </a:r>
          </a:p>
        </p:txBody>
      </p:sp>
      <p:sp>
        <p:nvSpPr>
          <p:cNvPr id="31" name="TextBox 31"/>
          <p:cNvSpPr txBox="1"/>
          <p:nvPr/>
        </p:nvSpPr>
        <p:spPr>
          <a:xfrm>
            <a:off x="8405784" y="4450137"/>
            <a:ext cx="148066" cy="320335"/>
          </a:xfrm>
          <a:prstGeom prst="rect">
            <a:avLst/>
          </a:prstGeom>
        </p:spPr>
        <p:txBody>
          <a:bodyPr lIns="0" tIns="0" rIns="0" bIns="0" rtlCol="0" anchor="t">
            <a:spAutoFit/>
          </a:bodyPr>
          <a:lstStyle/>
          <a:p>
            <a:pPr algn="l">
              <a:lnSpc>
                <a:spcPts val="2520"/>
              </a:lnSpc>
            </a:pPr>
            <a:r>
              <a:rPr lang="en-US" sz="1800" b="1">
                <a:solidFill>
                  <a:srgbClr val="FF0000"/>
                </a:solidFill>
                <a:latin typeface="Roboto Bold"/>
                <a:ea typeface="Roboto Bold"/>
                <a:cs typeface="Roboto Bold"/>
                <a:sym typeface="Roboto Bold"/>
              </a:rPr>
              <a:t>X</a:t>
            </a:r>
          </a:p>
        </p:txBody>
      </p:sp>
      <p:sp>
        <p:nvSpPr>
          <p:cNvPr id="32" name="TextBox 32"/>
          <p:cNvSpPr txBox="1"/>
          <p:nvPr/>
        </p:nvSpPr>
        <p:spPr>
          <a:xfrm>
            <a:off x="8392154" y="2407110"/>
            <a:ext cx="174098" cy="677942"/>
          </a:xfrm>
          <a:prstGeom prst="rect">
            <a:avLst/>
          </a:prstGeom>
        </p:spPr>
        <p:txBody>
          <a:bodyPr lIns="0" tIns="0" rIns="0" bIns="0" rtlCol="0" anchor="t">
            <a:spAutoFit/>
          </a:bodyPr>
          <a:lstStyle/>
          <a:p>
            <a:pPr algn="l">
              <a:lnSpc>
                <a:spcPts val="6000"/>
              </a:lnSpc>
            </a:pPr>
            <a:r>
              <a:rPr lang="en-US" sz="2400" b="1">
                <a:solidFill>
                  <a:srgbClr val="00CA8E"/>
                </a:solidFill>
                <a:latin typeface="Roboto Bold"/>
                <a:ea typeface="Roboto Bold"/>
                <a:cs typeface="Roboto Bold"/>
                <a:sym typeface="Roboto Bold"/>
              </a:rPr>
              <a:t>√</a:t>
            </a:r>
          </a:p>
        </p:txBody>
      </p:sp>
      <p:sp>
        <p:nvSpPr>
          <p:cNvPr id="33" name="TextBox 33"/>
          <p:cNvSpPr txBox="1"/>
          <p:nvPr/>
        </p:nvSpPr>
        <p:spPr>
          <a:xfrm>
            <a:off x="8392154" y="3315405"/>
            <a:ext cx="174098" cy="677942"/>
          </a:xfrm>
          <a:prstGeom prst="rect">
            <a:avLst/>
          </a:prstGeom>
        </p:spPr>
        <p:txBody>
          <a:bodyPr lIns="0" tIns="0" rIns="0" bIns="0" rtlCol="0" anchor="t">
            <a:spAutoFit/>
          </a:bodyPr>
          <a:lstStyle/>
          <a:p>
            <a:pPr algn="l">
              <a:lnSpc>
                <a:spcPts val="6000"/>
              </a:lnSpc>
            </a:pPr>
            <a:r>
              <a:rPr lang="en-US" sz="2400" b="1">
                <a:solidFill>
                  <a:srgbClr val="00CA8E"/>
                </a:solidFill>
                <a:latin typeface="Roboto Bold"/>
                <a:ea typeface="Roboto Bold"/>
                <a:cs typeface="Roboto Bold"/>
                <a:sym typeface="Roboto Bold"/>
              </a:rPr>
              <a:t>√</a:t>
            </a:r>
          </a:p>
        </p:txBody>
      </p:sp>
      <p:sp>
        <p:nvSpPr>
          <p:cNvPr id="34" name="TextBox 34"/>
          <p:cNvSpPr txBox="1"/>
          <p:nvPr/>
        </p:nvSpPr>
        <p:spPr>
          <a:xfrm>
            <a:off x="390334" y="412975"/>
            <a:ext cx="3180836" cy="551717"/>
          </a:xfrm>
          <a:prstGeom prst="rect">
            <a:avLst/>
          </a:prstGeom>
        </p:spPr>
        <p:txBody>
          <a:bodyPr lIns="0" tIns="0" rIns="0" bIns="0" rtlCol="0" anchor="t">
            <a:spAutoFit/>
          </a:bodyPr>
          <a:lstStyle/>
          <a:p>
            <a:pPr algn="l">
              <a:lnSpc>
                <a:spcPts val="4479"/>
              </a:lnSpc>
            </a:pPr>
            <a:r>
              <a:rPr lang="en-US" sz="3199" b="1">
                <a:solidFill>
                  <a:srgbClr val="3F3F3F"/>
                </a:solidFill>
                <a:latin typeface="Raleway Heavy"/>
                <a:ea typeface="Raleway Heavy"/>
                <a:cs typeface="Raleway Heavy"/>
                <a:sym typeface="Raleway Heavy"/>
              </a:rPr>
              <a:t>Job Constraints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5344868" y="4729143"/>
            <a:ext cx="2753830" cy="2053209"/>
            <a:chOff x="0" y="0"/>
            <a:chExt cx="2753830" cy="2053209"/>
          </a:xfrm>
        </p:grpSpPr>
        <p:sp>
          <p:nvSpPr>
            <p:cNvPr id="5" name="Freeform 5"/>
            <p:cNvSpPr/>
            <p:nvPr/>
          </p:nvSpPr>
          <p:spPr>
            <a:xfrm>
              <a:off x="0" y="0"/>
              <a:ext cx="2753868" cy="2053209"/>
            </a:xfrm>
            <a:custGeom>
              <a:avLst/>
              <a:gdLst/>
              <a:ahLst/>
              <a:cxnLst/>
              <a:rect l="l" t="t" r="r" b="b"/>
              <a:pathLst>
                <a:path w="2753868" h="2053209">
                  <a:moveTo>
                    <a:pt x="0" y="0"/>
                  </a:moveTo>
                  <a:lnTo>
                    <a:pt x="2753868" y="0"/>
                  </a:lnTo>
                  <a:lnTo>
                    <a:pt x="2753868" y="2053209"/>
                  </a:lnTo>
                  <a:lnTo>
                    <a:pt x="0" y="2053209"/>
                  </a:lnTo>
                  <a:close/>
                </a:path>
              </a:pathLst>
            </a:custGeom>
            <a:solidFill>
              <a:srgbClr val="F2F2F2"/>
            </a:solidFill>
          </p:spPr>
        </p:sp>
      </p:grpSp>
      <p:grpSp>
        <p:nvGrpSpPr>
          <p:cNvPr id="6" name="Group 6"/>
          <p:cNvGrpSpPr>
            <a:grpSpLocks noChangeAspect="1"/>
          </p:cNvGrpSpPr>
          <p:nvPr/>
        </p:nvGrpSpPr>
        <p:grpSpPr>
          <a:xfrm>
            <a:off x="7646746" y="1645120"/>
            <a:ext cx="770963" cy="611734"/>
            <a:chOff x="0" y="0"/>
            <a:chExt cx="770954" cy="611734"/>
          </a:xfrm>
        </p:grpSpPr>
        <p:sp>
          <p:nvSpPr>
            <p:cNvPr id="7" name="Freeform 7"/>
            <p:cNvSpPr/>
            <p:nvPr/>
          </p:nvSpPr>
          <p:spPr>
            <a:xfrm>
              <a:off x="-4826" y="-4826"/>
              <a:ext cx="775716" cy="616585"/>
            </a:xfrm>
            <a:custGeom>
              <a:avLst/>
              <a:gdLst/>
              <a:ahLst/>
              <a:cxnLst/>
              <a:rect l="l" t="t" r="r" b="b"/>
              <a:pathLst>
                <a:path w="775716" h="616585">
                  <a:moveTo>
                    <a:pt x="49784" y="34163"/>
                  </a:moveTo>
                  <a:lnTo>
                    <a:pt x="765302" y="594233"/>
                  </a:lnTo>
                  <a:lnTo>
                    <a:pt x="751586" y="611759"/>
                  </a:lnTo>
                  <a:lnTo>
                    <a:pt x="36068" y="51689"/>
                  </a:lnTo>
                  <a:close/>
                  <a:moveTo>
                    <a:pt x="19431" y="72898"/>
                  </a:moveTo>
                  <a:cubicBezTo>
                    <a:pt x="2921" y="59944"/>
                    <a:pt x="0" y="36068"/>
                    <a:pt x="12954" y="19431"/>
                  </a:cubicBezTo>
                  <a:cubicBezTo>
                    <a:pt x="25908" y="2794"/>
                    <a:pt x="49784" y="0"/>
                    <a:pt x="66421" y="12954"/>
                  </a:cubicBezTo>
                  <a:cubicBezTo>
                    <a:pt x="83058" y="25908"/>
                    <a:pt x="85852" y="49911"/>
                    <a:pt x="72898" y="66421"/>
                  </a:cubicBezTo>
                  <a:cubicBezTo>
                    <a:pt x="59944" y="82931"/>
                    <a:pt x="35941" y="85852"/>
                    <a:pt x="19431" y="72898"/>
                  </a:cubicBezTo>
                  <a:close/>
                  <a:moveTo>
                    <a:pt x="736092" y="516890"/>
                  </a:moveTo>
                  <a:lnTo>
                    <a:pt x="775716" y="616585"/>
                  </a:lnTo>
                  <a:lnTo>
                    <a:pt x="669417" y="601980"/>
                  </a:lnTo>
                  <a:cubicBezTo>
                    <a:pt x="663321" y="601091"/>
                    <a:pt x="659130" y="595503"/>
                    <a:pt x="659892" y="589407"/>
                  </a:cubicBezTo>
                  <a:lnTo>
                    <a:pt x="666369" y="579120"/>
                  </a:lnTo>
                  <a:lnTo>
                    <a:pt x="759841" y="591947"/>
                  </a:lnTo>
                  <a:lnTo>
                    <a:pt x="748030" y="607060"/>
                  </a:lnTo>
                  <a:lnTo>
                    <a:pt x="715391" y="525145"/>
                  </a:lnTo>
                  <a:cubicBezTo>
                    <a:pt x="713105" y="519430"/>
                    <a:pt x="715899" y="512953"/>
                    <a:pt x="721614" y="510667"/>
                  </a:cubicBezTo>
                  <a:lnTo>
                    <a:pt x="733806" y="511175"/>
                  </a:lnTo>
                  <a:close/>
                </a:path>
              </a:pathLst>
            </a:custGeom>
            <a:solidFill>
              <a:srgbClr val="00CA8E"/>
            </a:solidFill>
          </p:spPr>
        </p:sp>
      </p:grpSp>
      <p:sp>
        <p:nvSpPr>
          <p:cNvPr id="8" name="Freeform 8"/>
          <p:cNvSpPr/>
          <p:nvPr/>
        </p:nvSpPr>
        <p:spPr>
          <a:xfrm>
            <a:off x="6859181" y="799138"/>
            <a:ext cx="836076" cy="836076"/>
          </a:xfrm>
          <a:custGeom>
            <a:avLst/>
            <a:gdLst/>
            <a:ahLst/>
            <a:cxnLst/>
            <a:rect l="l" t="t" r="r" b="b"/>
            <a:pathLst>
              <a:path w="836076" h="836076">
                <a:moveTo>
                  <a:pt x="0" y="0"/>
                </a:moveTo>
                <a:lnTo>
                  <a:pt x="836076" y="0"/>
                </a:lnTo>
                <a:lnTo>
                  <a:pt x="836076" y="836076"/>
                </a:lnTo>
                <a:lnTo>
                  <a:pt x="0" y="8360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6897624" y="838200"/>
            <a:ext cx="807720" cy="804672"/>
          </a:xfrm>
          <a:custGeom>
            <a:avLst/>
            <a:gdLst/>
            <a:ahLst/>
            <a:cxnLst/>
            <a:rect l="l" t="t" r="r" b="b"/>
            <a:pathLst>
              <a:path w="807720" h="804672">
                <a:moveTo>
                  <a:pt x="0" y="0"/>
                </a:moveTo>
                <a:lnTo>
                  <a:pt x="807720" y="0"/>
                </a:lnTo>
                <a:lnTo>
                  <a:pt x="807720" y="804672"/>
                </a:lnTo>
                <a:lnTo>
                  <a:pt x="0" y="804672"/>
                </a:lnTo>
                <a:lnTo>
                  <a:pt x="0" y="0"/>
                </a:lnTo>
                <a:close/>
              </a:path>
            </a:pathLst>
          </a:custGeom>
          <a:blipFill>
            <a:blip r:embed="rId6"/>
            <a:stretch>
              <a:fillRect/>
            </a:stretch>
          </a:blipFill>
        </p:spPr>
      </p:sp>
      <p:sp>
        <p:nvSpPr>
          <p:cNvPr id="10" name="Freeform 10"/>
          <p:cNvSpPr/>
          <p:nvPr/>
        </p:nvSpPr>
        <p:spPr>
          <a:xfrm>
            <a:off x="0" y="1660779"/>
            <a:ext cx="5192544" cy="3940835"/>
          </a:xfrm>
          <a:custGeom>
            <a:avLst/>
            <a:gdLst/>
            <a:ahLst/>
            <a:cxnLst/>
            <a:rect l="l" t="t" r="r" b="b"/>
            <a:pathLst>
              <a:path w="5192544" h="3940835">
                <a:moveTo>
                  <a:pt x="0" y="0"/>
                </a:moveTo>
                <a:lnTo>
                  <a:pt x="5192544" y="0"/>
                </a:lnTo>
                <a:lnTo>
                  <a:pt x="5192544" y="3940835"/>
                </a:lnTo>
                <a:lnTo>
                  <a:pt x="0" y="3940835"/>
                </a:lnTo>
                <a:lnTo>
                  <a:pt x="0" y="0"/>
                </a:lnTo>
                <a:close/>
              </a:path>
            </a:pathLst>
          </a:custGeom>
          <a:blipFill>
            <a:blip r:embed="rId7"/>
            <a:stretch>
              <a:fillRect l="-1843"/>
            </a:stretch>
          </a:blipFill>
        </p:spPr>
      </p:sp>
      <p:sp>
        <p:nvSpPr>
          <p:cNvPr id="11" name="Freeform 11"/>
          <p:cNvSpPr/>
          <p:nvPr/>
        </p:nvSpPr>
        <p:spPr>
          <a:xfrm>
            <a:off x="8589264" y="2139696"/>
            <a:ext cx="1264920" cy="1264920"/>
          </a:xfrm>
          <a:custGeom>
            <a:avLst/>
            <a:gdLst/>
            <a:ahLst/>
            <a:cxnLst/>
            <a:rect l="l" t="t" r="r" b="b"/>
            <a:pathLst>
              <a:path w="1264920" h="1264920">
                <a:moveTo>
                  <a:pt x="0" y="0"/>
                </a:moveTo>
                <a:lnTo>
                  <a:pt x="1264920" y="0"/>
                </a:lnTo>
                <a:lnTo>
                  <a:pt x="1264920" y="1264920"/>
                </a:lnTo>
                <a:lnTo>
                  <a:pt x="0" y="1264920"/>
                </a:lnTo>
                <a:lnTo>
                  <a:pt x="0" y="0"/>
                </a:lnTo>
                <a:close/>
              </a:path>
            </a:pathLst>
          </a:custGeom>
          <a:blipFill>
            <a:blip r:embed="rId8"/>
            <a:stretch>
              <a:fillRect/>
            </a:stretch>
          </a:blipFill>
        </p:spPr>
      </p:sp>
      <p:grpSp>
        <p:nvGrpSpPr>
          <p:cNvPr id="12" name="Group 12"/>
          <p:cNvGrpSpPr>
            <a:grpSpLocks noChangeAspect="1"/>
          </p:cNvGrpSpPr>
          <p:nvPr/>
        </p:nvGrpSpPr>
        <p:grpSpPr>
          <a:xfrm>
            <a:off x="8615467" y="2165623"/>
            <a:ext cx="1171575" cy="1171575"/>
            <a:chOff x="0" y="0"/>
            <a:chExt cx="1171575" cy="1171575"/>
          </a:xfrm>
        </p:grpSpPr>
        <p:sp>
          <p:nvSpPr>
            <p:cNvPr id="13" name="Freeform 13"/>
            <p:cNvSpPr/>
            <p:nvPr/>
          </p:nvSpPr>
          <p:spPr>
            <a:xfrm>
              <a:off x="0" y="0"/>
              <a:ext cx="1171575" cy="1171575"/>
            </a:xfrm>
            <a:custGeom>
              <a:avLst/>
              <a:gdLst/>
              <a:ahLst/>
              <a:cxnLst/>
              <a:rect l="l" t="t" r="r" b="b"/>
              <a:pathLst>
                <a:path w="1171575" h="1171575">
                  <a:moveTo>
                    <a:pt x="0" y="73152"/>
                  </a:moveTo>
                  <a:cubicBezTo>
                    <a:pt x="0" y="32766"/>
                    <a:pt x="32766" y="0"/>
                    <a:pt x="73152" y="0"/>
                  </a:cubicBezTo>
                  <a:lnTo>
                    <a:pt x="73152" y="14224"/>
                  </a:lnTo>
                  <a:lnTo>
                    <a:pt x="73152" y="0"/>
                  </a:lnTo>
                  <a:lnTo>
                    <a:pt x="1098423" y="0"/>
                  </a:lnTo>
                  <a:lnTo>
                    <a:pt x="1098423" y="14224"/>
                  </a:lnTo>
                  <a:lnTo>
                    <a:pt x="1098423" y="0"/>
                  </a:lnTo>
                  <a:cubicBezTo>
                    <a:pt x="1138809" y="0"/>
                    <a:pt x="1171575" y="32766"/>
                    <a:pt x="1171575" y="73152"/>
                  </a:cubicBezTo>
                  <a:lnTo>
                    <a:pt x="1157224" y="73152"/>
                  </a:lnTo>
                  <a:lnTo>
                    <a:pt x="1171448" y="73152"/>
                  </a:lnTo>
                  <a:lnTo>
                    <a:pt x="1171448" y="1098423"/>
                  </a:lnTo>
                  <a:lnTo>
                    <a:pt x="1157224" y="1098423"/>
                  </a:lnTo>
                  <a:lnTo>
                    <a:pt x="1171448" y="1098423"/>
                  </a:lnTo>
                  <a:cubicBezTo>
                    <a:pt x="1171448" y="1138809"/>
                    <a:pt x="1138682" y="1171575"/>
                    <a:pt x="1098296" y="1171575"/>
                  </a:cubicBezTo>
                  <a:lnTo>
                    <a:pt x="73152" y="1171575"/>
                  </a:lnTo>
                  <a:cubicBezTo>
                    <a:pt x="32766" y="1171575"/>
                    <a:pt x="0" y="1138809"/>
                    <a:pt x="0" y="1098423"/>
                  </a:cubicBezTo>
                  <a:lnTo>
                    <a:pt x="14224" y="1098423"/>
                  </a:lnTo>
                  <a:lnTo>
                    <a:pt x="0" y="1098423"/>
                  </a:lnTo>
                  <a:lnTo>
                    <a:pt x="0" y="73152"/>
                  </a:lnTo>
                  <a:lnTo>
                    <a:pt x="14224" y="73152"/>
                  </a:lnTo>
                  <a:lnTo>
                    <a:pt x="0" y="73152"/>
                  </a:lnTo>
                  <a:moveTo>
                    <a:pt x="28575" y="73152"/>
                  </a:moveTo>
                  <a:lnTo>
                    <a:pt x="28575" y="1098423"/>
                  </a:lnTo>
                  <a:cubicBezTo>
                    <a:pt x="28575" y="1123061"/>
                    <a:pt x="48514" y="1143000"/>
                    <a:pt x="73152" y="1143000"/>
                  </a:cubicBezTo>
                  <a:lnTo>
                    <a:pt x="1098423" y="1143000"/>
                  </a:lnTo>
                  <a:cubicBezTo>
                    <a:pt x="1123061" y="1143000"/>
                    <a:pt x="1143000" y="1123061"/>
                    <a:pt x="1143000" y="1098423"/>
                  </a:cubicBezTo>
                  <a:lnTo>
                    <a:pt x="1143000" y="73152"/>
                  </a:lnTo>
                  <a:cubicBezTo>
                    <a:pt x="1143000" y="48514"/>
                    <a:pt x="1123061" y="28575"/>
                    <a:pt x="1098423" y="28575"/>
                  </a:cubicBezTo>
                  <a:lnTo>
                    <a:pt x="73152" y="28575"/>
                  </a:lnTo>
                  <a:cubicBezTo>
                    <a:pt x="48514" y="28575"/>
                    <a:pt x="28575" y="48514"/>
                    <a:pt x="28575" y="73152"/>
                  </a:cubicBezTo>
                  <a:close/>
                </a:path>
              </a:pathLst>
            </a:custGeom>
            <a:solidFill>
              <a:srgbClr val="00CA8E"/>
            </a:solidFill>
          </p:spPr>
        </p:sp>
      </p:grpSp>
      <p:grpSp>
        <p:nvGrpSpPr>
          <p:cNvPr id="14" name="Group 14"/>
          <p:cNvGrpSpPr>
            <a:grpSpLocks noChangeAspect="1"/>
          </p:cNvGrpSpPr>
          <p:nvPr/>
        </p:nvGrpSpPr>
        <p:grpSpPr>
          <a:xfrm>
            <a:off x="8611467" y="5157521"/>
            <a:ext cx="1171575" cy="1171575"/>
            <a:chOff x="0" y="0"/>
            <a:chExt cx="1171575" cy="1171575"/>
          </a:xfrm>
        </p:grpSpPr>
        <p:sp>
          <p:nvSpPr>
            <p:cNvPr id="15" name="Freeform 15"/>
            <p:cNvSpPr/>
            <p:nvPr/>
          </p:nvSpPr>
          <p:spPr>
            <a:xfrm>
              <a:off x="0" y="0"/>
              <a:ext cx="1171575" cy="1171575"/>
            </a:xfrm>
            <a:custGeom>
              <a:avLst/>
              <a:gdLst/>
              <a:ahLst/>
              <a:cxnLst/>
              <a:rect l="l" t="t" r="r" b="b"/>
              <a:pathLst>
                <a:path w="1171575" h="1171575">
                  <a:moveTo>
                    <a:pt x="0" y="73152"/>
                  </a:moveTo>
                  <a:cubicBezTo>
                    <a:pt x="0" y="32766"/>
                    <a:pt x="32766" y="0"/>
                    <a:pt x="73152" y="0"/>
                  </a:cubicBezTo>
                  <a:lnTo>
                    <a:pt x="73152" y="14224"/>
                  </a:lnTo>
                  <a:lnTo>
                    <a:pt x="73152" y="0"/>
                  </a:lnTo>
                  <a:lnTo>
                    <a:pt x="1098423" y="0"/>
                  </a:lnTo>
                  <a:lnTo>
                    <a:pt x="1098423" y="14224"/>
                  </a:lnTo>
                  <a:lnTo>
                    <a:pt x="1098423" y="0"/>
                  </a:lnTo>
                  <a:cubicBezTo>
                    <a:pt x="1138809" y="0"/>
                    <a:pt x="1171575" y="32766"/>
                    <a:pt x="1171575" y="73152"/>
                  </a:cubicBezTo>
                  <a:lnTo>
                    <a:pt x="1157224" y="73152"/>
                  </a:lnTo>
                  <a:lnTo>
                    <a:pt x="1171448" y="73152"/>
                  </a:lnTo>
                  <a:lnTo>
                    <a:pt x="1171448" y="1098423"/>
                  </a:lnTo>
                  <a:lnTo>
                    <a:pt x="1157224" y="1098423"/>
                  </a:lnTo>
                  <a:lnTo>
                    <a:pt x="1171448" y="1098423"/>
                  </a:lnTo>
                  <a:cubicBezTo>
                    <a:pt x="1171448" y="1138809"/>
                    <a:pt x="1138682" y="1171575"/>
                    <a:pt x="1098296" y="1171575"/>
                  </a:cubicBezTo>
                  <a:lnTo>
                    <a:pt x="73152" y="1171575"/>
                  </a:lnTo>
                  <a:cubicBezTo>
                    <a:pt x="32766" y="1171575"/>
                    <a:pt x="0" y="1138809"/>
                    <a:pt x="0" y="1098423"/>
                  </a:cubicBezTo>
                  <a:lnTo>
                    <a:pt x="14224" y="1098423"/>
                  </a:lnTo>
                  <a:lnTo>
                    <a:pt x="0" y="1098423"/>
                  </a:lnTo>
                  <a:lnTo>
                    <a:pt x="0" y="73152"/>
                  </a:lnTo>
                  <a:lnTo>
                    <a:pt x="14224" y="73152"/>
                  </a:lnTo>
                  <a:lnTo>
                    <a:pt x="0" y="73152"/>
                  </a:lnTo>
                  <a:moveTo>
                    <a:pt x="28575" y="73152"/>
                  </a:moveTo>
                  <a:lnTo>
                    <a:pt x="28575" y="1098423"/>
                  </a:lnTo>
                  <a:cubicBezTo>
                    <a:pt x="28575" y="1123061"/>
                    <a:pt x="48514" y="1143000"/>
                    <a:pt x="73152" y="1143000"/>
                  </a:cubicBezTo>
                  <a:lnTo>
                    <a:pt x="1098423" y="1143000"/>
                  </a:lnTo>
                  <a:cubicBezTo>
                    <a:pt x="1123061" y="1143000"/>
                    <a:pt x="1143000" y="1123061"/>
                    <a:pt x="1143000" y="1098423"/>
                  </a:cubicBezTo>
                  <a:lnTo>
                    <a:pt x="1143000" y="73152"/>
                  </a:lnTo>
                  <a:cubicBezTo>
                    <a:pt x="1143000" y="48514"/>
                    <a:pt x="1123061" y="28575"/>
                    <a:pt x="1098423" y="28575"/>
                  </a:cubicBezTo>
                  <a:lnTo>
                    <a:pt x="73152" y="28575"/>
                  </a:lnTo>
                  <a:cubicBezTo>
                    <a:pt x="48514" y="28575"/>
                    <a:pt x="28575" y="48514"/>
                    <a:pt x="28575" y="73152"/>
                  </a:cubicBezTo>
                  <a:close/>
                </a:path>
              </a:pathLst>
            </a:custGeom>
            <a:solidFill>
              <a:srgbClr val="00CA8E"/>
            </a:solidFill>
          </p:spPr>
        </p:sp>
      </p:grpSp>
      <p:sp>
        <p:nvSpPr>
          <p:cNvPr id="16" name="Freeform 16"/>
          <p:cNvSpPr/>
          <p:nvPr/>
        </p:nvSpPr>
        <p:spPr>
          <a:xfrm>
            <a:off x="8586216" y="5132832"/>
            <a:ext cx="1264920" cy="1264920"/>
          </a:xfrm>
          <a:custGeom>
            <a:avLst/>
            <a:gdLst/>
            <a:ahLst/>
            <a:cxnLst/>
            <a:rect l="l" t="t" r="r" b="b"/>
            <a:pathLst>
              <a:path w="1264920" h="1264920">
                <a:moveTo>
                  <a:pt x="0" y="0"/>
                </a:moveTo>
                <a:lnTo>
                  <a:pt x="1264920" y="0"/>
                </a:lnTo>
                <a:lnTo>
                  <a:pt x="1264920" y="1264920"/>
                </a:lnTo>
                <a:lnTo>
                  <a:pt x="0" y="1264920"/>
                </a:lnTo>
                <a:lnTo>
                  <a:pt x="0" y="0"/>
                </a:lnTo>
                <a:close/>
              </a:path>
            </a:pathLst>
          </a:custGeom>
          <a:blipFill>
            <a:blip r:embed="rId9"/>
            <a:stretch>
              <a:fillRect/>
            </a:stretch>
          </a:blipFill>
        </p:spPr>
      </p:sp>
      <p:sp>
        <p:nvSpPr>
          <p:cNvPr id="17" name="Freeform 17"/>
          <p:cNvSpPr/>
          <p:nvPr/>
        </p:nvSpPr>
        <p:spPr>
          <a:xfrm>
            <a:off x="8586216" y="3624072"/>
            <a:ext cx="1264920" cy="1264920"/>
          </a:xfrm>
          <a:custGeom>
            <a:avLst/>
            <a:gdLst/>
            <a:ahLst/>
            <a:cxnLst/>
            <a:rect l="l" t="t" r="r" b="b"/>
            <a:pathLst>
              <a:path w="1264920" h="1264920">
                <a:moveTo>
                  <a:pt x="0" y="0"/>
                </a:moveTo>
                <a:lnTo>
                  <a:pt x="1264920" y="0"/>
                </a:lnTo>
                <a:lnTo>
                  <a:pt x="1264920" y="1264920"/>
                </a:lnTo>
                <a:lnTo>
                  <a:pt x="0" y="1264920"/>
                </a:lnTo>
                <a:lnTo>
                  <a:pt x="0" y="0"/>
                </a:lnTo>
                <a:close/>
              </a:path>
            </a:pathLst>
          </a:custGeom>
          <a:blipFill>
            <a:blip r:embed="rId10"/>
            <a:stretch>
              <a:fillRect/>
            </a:stretch>
          </a:blipFill>
        </p:spPr>
      </p:sp>
      <p:grpSp>
        <p:nvGrpSpPr>
          <p:cNvPr id="18" name="Group 18"/>
          <p:cNvGrpSpPr>
            <a:grpSpLocks noChangeAspect="1"/>
          </p:cNvGrpSpPr>
          <p:nvPr/>
        </p:nvGrpSpPr>
        <p:grpSpPr>
          <a:xfrm>
            <a:off x="8611324" y="3648742"/>
            <a:ext cx="1171575" cy="1171575"/>
            <a:chOff x="0" y="0"/>
            <a:chExt cx="1171575" cy="1171575"/>
          </a:xfrm>
        </p:grpSpPr>
        <p:sp>
          <p:nvSpPr>
            <p:cNvPr id="19" name="Freeform 19"/>
            <p:cNvSpPr/>
            <p:nvPr/>
          </p:nvSpPr>
          <p:spPr>
            <a:xfrm>
              <a:off x="0" y="0"/>
              <a:ext cx="1171575" cy="1171575"/>
            </a:xfrm>
            <a:custGeom>
              <a:avLst/>
              <a:gdLst/>
              <a:ahLst/>
              <a:cxnLst/>
              <a:rect l="l" t="t" r="r" b="b"/>
              <a:pathLst>
                <a:path w="1171575" h="1171575">
                  <a:moveTo>
                    <a:pt x="0" y="73152"/>
                  </a:moveTo>
                  <a:cubicBezTo>
                    <a:pt x="0" y="32766"/>
                    <a:pt x="32766" y="0"/>
                    <a:pt x="73152" y="0"/>
                  </a:cubicBezTo>
                  <a:lnTo>
                    <a:pt x="73152" y="14224"/>
                  </a:lnTo>
                  <a:lnTo>
                    <a:pt x="73152" y="0"/>
                  </a:lnTo>
                  <a:lnTo>
                    <a:pt x="1098423" y="0"/>
                  </a:lnTo>
                  <a:lnTo>
                    <a:pt x="1098423" y="14224"/>
                  </a:lnTo>
                  <a:lnTo>
                    <a:pt x="1098423" y="0"/>
                  </a:lnTo>
                  <a:cubicBezTo>
                    <a:pt x="1138809" y="0"/>
                    <a:pt x="1171575" y="32766"/>
                    <a:pt x="1171575" y="73152"/>
                  </a:cubicBezTo>
                  <a:lnTo>
                    <a:pt x="1157224" y="73152"/>
                  </a:lnTo>
                  <a:lnTo>
                    <a:pt x="1171448" y="73152"/>
                  </a:lnTo>
                  <a:lnTo>
                    <a:pt x="1171448" y="1098423"/>
                  </a:lnTo>
                  <a:lnTo>
                    <a:pt x="1157224" y="1098423"/>
                  </a:lnTo>
                  <a:lnTo>
                    <a:pt x="1171448" y="1098423"/>
                  </a:lnTo>
                  <a:cubicBezTo>
                    <a:pt x="1171448" y="1138809"/>
                    <a:pt x="1138682" y="1171575"/>
                    <a:pt x="1098296" y="1171575"/>
                  </a:cubicBezTo>
                  <a:lnTo>
                    <a:pt x="73152" y="1171575"/>
                  </a:lnTo>
                  <a:cubicBezTo>
                    <a:pt x="32766" y="1171575"/>
                    <a:pt x="0" y="1138809"/>
                    <a:pt x="0" y="1098423"/>
                  </a:cubicBezTo>
                  <a:lnTo>
                    <a:pt x="14224" y="1098423"/>
                  </a:lnTo>
                  <a:lnTo>
                    <a:pt x="0" y="1098423"/>
                  </a:lnTo>
                  <a:lnTo>
                    <a:pt x="0" y="73152"/>
                  </a:lnTo>
                  <a:lnTo>
                    <a:pt x="14224" y="73152"/>
                  </a:lnTo>
                  <a:lnTo>
                    <a:pt x="0" y="73152"/>
                  </a:lnTo>
                  <a:moveTo>
                    <a:pt x="28575" y="73152"/>
                  </a:moveTo>
                  <a:lnTo>
                    <a:pt x="28575" y="1098423"/>
                  </a:lnTo>
                  <a:cubicBezTo>
                    <a:pt x="28575" y="1123061"/>
                    <a:pt x="48514" y="1143000"/>
                    <a:pt x="73152" y="1143000"/>
                  </a:cubicBezTo>
                  <a:lnTo>
                    <a:pt x="1098423" y="1143000"/>
                  </a:lnTo>
                  <a:cubicBezTo>
                    <a:pt x="1123061" y="1143000"/>
                    <a:pt x="1143000" y="1123061"/>
                    <a:pt x="1143000" y="1098423"/>
                  </a:cubicBezTo>
                  <a:lnTo>
                    <a:pt x="1143000" y="73152"/>
                  </a:lnTo>
                  <a:cubicBezTo>
                    <a:pt x="1143000" y="48514"/>
                    <a:pt x="1123061" y="28575"/>
                    <a:pt x="1098423" y="28575"/>
                  </a:cubicBezTo>
                  <a:lnTo>
                    <a:pt x="73152" y="28575"/>
                  </a:lnTo>
                  <a:cubicBezTo>
                    <a:pt x="48514" y="28575"/>
                    <a:pt x="28575" y="48514"/>
                    <a:pt x="28575" y="73152"/>
                  </a:cubicBezTo>
                  <a:close/>
                </a:path>
              </a:pathLst>
            </a:custGeom>
            <a:solidFill>
              <a:srgbClr val="00CA8E"/>
            </a:solidFill>
          </p:spPr>
        </p:sp>
      </p:grpSp>
      <p:sp>
        <p:nvSpPr>
          <p:cNvPr id="20" name="Freeform 20"/>
          <p:cNvSpPr/>
          <p:nvPr/>
        </p:nvSpPr>
        <p:spPr>
          <a:xfrm>
            <a:off x="8787879" y="2379878"/>
            <a:ext cx="826751" cy="895350"/>
          </a:xfrm>
          <a:custGeom>
            <a:avLst/>
            <a:gdLst/>
            <a:ahLst/>
            <a:cxnLst/>
            <a:rect l="l" t="t" r="r" b="b"/>
            <a:pathLst>
              <a:path w="826751" h="895350">
                <a:moveTo>
                  <a:pt x="0" y="0"/>
                </a:moveTo>
                <a:lnTo>
                  <a:pt x="826751" y="0"/>
                </a:lnTo>
                <a:lnTo>
                  <a:pt x="826751" y="895350"/>
                </a:lnTo>
                <a:lnTo>
                  <a:pt x="0" y="895350"/>
                </a:lnTo>
                <a:lnTo>
                  <a:pt x="0" y="0"/>
                </a:lnTo>
                <a:close/>
              </a:path>
            </a:pathLst>
          </a:custGeom>
          <a:blipFill>
            <a:blip r:embed="rId11"/>
            <a:stretch>
              <a:fillRect/>
            </a:stretch>
          </a:blipFill>
        </p:spPr>
      </p:sp>
      <p:sp>
        <p:nvSpPr>
          <p:cNvPr id="21" name="Freeform 21"/>
          <p:cNvSpPr/>
          <p:nvPr/>
        </p:nvSpPr>
        <p:spPr>
          <a:xfrm>
            <a:off x="8787879" y="3905240"/>
            <a:ext cx="826751" cy="895350"/>
          </a:xfrm>
          <a:custGeom>
            <a:avLst/>
            <a:gdLst/>
            <a:ahLst/>
            <a:cxnLst/>
            <a:rect l="l" t="t" r="r" b="b"/>
            <a:pathLst>
              <a:path w="826751" h="895350">
                <a:moveTo>
                  <a:pt x="0" y="0"/>
                </a:moveTo>
                <a:lnTo>
                  <a:pt x="826751" y="0"/>
                </a:lnTo>
                <a:lnTo>
                  <a:pt x="826751" y="895350"/>
                </a:lnTo>
                <a:lnTo>
                  <a:pt x="0" y="895350"/>
                </a:lnTo>
                <a:lnTo>
                  <a:pt x="0" y="0"/>
                </a:lnTo>
                <a:close/>
              </a:path>
            </a:pathLst>
          </a:custGeom>
          <a:blipFill>
            <a:blip r:embed="rId11"/>
            <a:stretch>
              <a:fillRect/>
            </a:stretch>
          </a:blipFill>
        </p:spPr>
      </p:sp>
      <p:sp>
        <p:nvSpPr>
          <p:cNvPr id="22" name="Freeform 22"/>
          <p:cNvSpPr/>
          <p:nvPr/>
        </p:nvSpPr>
        <p:spPr>
          <a:xfrm>
            <a:off x="8787879" y="5457120"/>
            <a:ext cx="826751" cy="895350"/>
          </a:xfrm>
          <a:custGeom>
            <a:avLst/>
            <a:gdLst/>
            <a:ahLst/>
            <a:cxnLst/>
            <a:rect l="l" t="t" r="r" b="b"/>
            <a:pathLst>
              <a:path w="826751" h="895350">
                <a:moveTo>
                  <a:pt x="0" y="0"/>
                </a:moveTo>
                <a:lnTo>
                  <a:pt x="826751" y="0"/>
                </a:lnTo>
                <a:lnTo>
                  <a:pt x="826751" y="895350"/>
                </a:lnTo>
                <a:lnTo>
                  <a:pt x="0" y="895350"/>
                </a:lnTo>
                <a:lnTo>
                  <a:pt x="0" y="0"/>
                </a:lnTo>
                <a:close/>
              </a:path>
            </a:pathLst>
          </a:custGeom>
          <a:blipFill>
            <a:blip r:embed="rId11"/>
            <a:stretch>
              <a:fillRect/>
            </a:stretch>
          </a:blipFill>
        </p:spPr>
      </p:sp>
      <p:grpSp>
        <p:nvGrpSpPr>
          <p:cNvPr id="23" name="Group 23"/>
          <p:cNvGrpSpPr>
            <a:grpSpLocks noChangeAspect="1"/>
          </p:cNvGrpSpPr>
          <p:nvPr/>
        </p:nvGrpSpPr>
        <p:grpSpPr>
          <a:xfrm>
            <a:off x="10259568" y="2139696"/>
            <a:ext cx="1264920" cy="1264920"/>
            <a:chOff x="0" y="0"/>
            <a:chExt cx="1686560" cy="1686560"/>
          </a:xfrm>
        </p:grpSpPr>
        <p:sp>
          <p:nvSpPr>
            <p:cNvPr id="24" name="Freeform 24"/>
            <p:cNvSpPr/>
            <p:nvPr/>
          </p:nvSpPr>
          <p:spPr>
            <a:xfrm>
              <a:off x="0" y="0"/>
              <a:ext cx="1686560" cy="1686560"/>
            </a:xfrm>
            <a:custGeom>
              <a:avLst/>
              <a:gdLst/>
              <a:ahLst/>
              <a:cxnLst/>
              <a:rect l="l" t="t" r="r" b="b"/>
              <a:pathLst>
                <a:path w="1686560" h="1686560">
                  <a:moveTo>
                    <a:pt x="1498981" y="53594"/>
                  </a:moveTo>
                  <a:cubicBezTo>
                    <a:pt x="1542288" y="53594"/>
                    <a:pt x="1577467" y="88646"/>
                    <a:pt x="1577467" y="132080"/>
                  </a:cubicBezTo>
                  <a:lnTo>
                    <a:pt x="1577467" y="1499235"/>
                  </a:lnTo>
                  <a:cubicBezTo>
                    <a:pt x="1577467" y="1542542"/>
                    <a:pt x="1542415" y="1577721"/>
                    <a:pt x="1498981" y="1577721"/>
                  </a:cubicBezTo>
                  <a:lnTo>
                    <a:pt x="131953" y="1577721"/>
                  </a:lnTo>
                  <a:cubicBezTo>
                    <a:pt x="88646" y="1577721"/>
                    <a:pt x="53467" y="1542669"/>
                    <a:pt x="53467" y="1499235"/>
                  </a:cubicBezTo>
                  <a:lnTo>
                    <a:pt x="53467" y="132080"/>
                  </a:lnTo>
                  <a:cubicBezTo>
                    <a:pt x="53467" y="88773"/>
                    <a:pt x="88519" y="53594"/>
                    <a:pt x="131953" y="53594"/>
                  </a:cubicBezTo>
                  <a:close/>
                  <a:moveTo>
                    <a:pt x="0" y="0"/>
                  </a:moveTo>
                  <a:lnTo>
                    <a:pt x="0" y="1686560"/>
                  </a:lnTo>
                  <a:lnTo>
                    <a:pt x="1686560" y="1686560"/>
                  </a:lnTo>
                  <a:lnTo>
                    <a:pt x="1686560" y="0"/>
                  </a:lnTo>
                  <a:close/>
                </a:path>
              </a:pathLst>
            </a:custGeom>
            <a:blipFill>
              <a:blip r:embed="rId12"/>
              <a:stretch>
                <a:fillRect/>
              </a:stretch>
            </a:blipFill>
          </p:spPr>
        </p:sp>
      </p:grpSp>
      <p:sp>
        <p:nvSpPr>
          <p:cNvPr id="25" name="Freeform 25"/>
          <p:cNvSpPr/>
          <p:nvPr/>
        </p:nvSpPr>
        <p:spPr>
          <a:xfrm>
            <a:off x="10221878" y="2102120"/>
            <a:ext cx="1298572" cy="1298572"/>
          </a:xfrm>
          <a:custGeom>
            <a:avLst/>
            <a:gdLst/>
            <a:ahLst/>
            <a:cxnLst/>
            <a:rect l="l" t="t" r="r" b="b"/>
            <a:pathLst>
              <a:path w="1298572" h="1298572">
                <a:moveTo>
                  <a:pt x="0" y="0"/>
                </a:moveTo>
                <a:lnTo>
                  <a:pt x="1298571" y="0"/>
                </a:lnTo>
                <a:lnTo>
                  <a:pt x="1298571" y="1298572"/>
                </a:lnTo>
                <a:lnTo>
                  <a:pt x="0" y="129857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26" name="Group 26"/>
          <p:cNvGrpSpPr>
            <a:grpSpLocks noChangeAspect="1"/>
          </p:cNvGrpSpPr>
          <p:nvPr/>
        </p:nvGrpSpPr>
        <p:grpSpPr>
          <a:xfrm>
            <a:off x="10256520" y="5132832"/>
            <a:ext cx="1264920" cy="1264920"/>
            <a:chOff x="0" y="0"/>
            <a:chExt cx="1686560" cy="1686560"/>
          </a:xfrm>
        </p:grpSpPr>
        <p:sp>
          <p:nvSpPr>
            <p:cNvPr id="27" name="Freeform 27"/>
            <p:cNvSpPr/>
            <p:nvPr/>
          </p:nvSpPr>
          <p:spPr>
            <a:xfrm>
              <a:off x="0" y="0"/>
              <a:ext cx="1686560" cy="1686560"/>
            </a:xfrm>
            <a:custGeom>
              <a:avLst/>
              <a:gdLst/>
              <a:ahLst/>
              <a:cxnLst/>
              <a:rect l="l" t="t" r="r" b="b"/>
              <a:pathLst>
                <a:path w="1686560" h="1686560">
                  <a:moveTo>
                    <a:pt x="1497838" y="51943"/>
                  </a:moveTo>
                  <a:cubicBezTo>
                    <a:pt x="1541145" y="51943"/>
                    <a:pt x="1576324" y="86995"/>
                    <a:pt x="1576324" y="130429"/>
                  </a:cubicBezTo>
                  <a:lnTo>
                    <a:pt x="1576324" y="1497584"/>
                  </a:lnTo>
                  <a:cubicBezTo>
                    <a:pt x="1576324" y="1540891"/>
                    <a:pt x="1541272" y="1576070"/>
                    <a:pt x="1497838" y="1576070"/>
                  </a:cubicBezTo>
                  <a:lnTo>
                    <a:pt x="130683" y="1576070"/>
                  </a:lnTo>
                  <a:cubicBezTo>
                    <a:pt x="87376" y="1576070"/>
                    <a:pt x="52197" y="1541018"/>
                    <a:pt x="52197" y="1497584"/>
                  </a:cubicBezTo>
                  <a:lnTo>
                    <a:pt x="52197" y="130429"/>
                  </a:lnTo>
                  <a:cubicBezTo>
                    <a:pt x="52197" y="87122"/>
                    <a:pt x="87249" y="51943"/>
                    <a:pt x="130683" y="51943"/>
                  </a:cubicBezTo>
                  <a:close/>
                  <a:moveTo>
                    <a:pt x="0" y="0"/>
                  </a:moveTo>
                  <a:lnTo>
                    <a:pt x="0" y="1686560"/>
                  </a:lnTo>
                  <a:lnTo>
                    <a:pt x="1686560" y="1686560"/>
                  </a:lnTo>
                  <a:lnTo>
                    <a:pt x="1686560" y="0"/>
                  </a:lnTo>
                  <a:close/>
                </a:path>
              </a:pathLst>
            </a:custGeom>
            <a:blipFill>
              <a:blip r:embed="rId15"/>
              <a:stretch>
                <a:fillRect/>
              </a:stretch>
            </a:blipFill>
          </p:spPr>
        </p:sp>
      </p:grpSp>
      <p:sp>
        <p:nvSpPr>
          <p:cNvPr id="28" name="Freeform 28"/>
          <p:cNvSpPr/>
          <p:nvPr/>
        </p:nvSpPr>
        <p:spPr>
          <a:xfrm>
            <a:off x="10217887" y="5094018"/>
            <a:ext cx="1298572" cy="1298572"/>
          </a:xfrm>
          <a:custGeom>
            <a:avLst/>
            <a:gdLst/>
            <a:ahLst/>
            <a:cxnLst/>
            <a:rect l="l" t="t" r="r" b="b"/>
            <a:pathLst>
              <a:path w="1298572" h="1298572">
                <a:moveTo>
                  <a:pt x="0" y="0"/>
                </a:moveTo>
                <a:lnTo>
                  <a:pt x="1298571" y="0"/>
                </a:lnTo>
                <a:lnTo>
                  <a:pt x="1298571" y="1298571"/>
                </a:lnTo>
                <a:lnTo>
                  <a:pt x="0" y="1298571"/>
                </a:lnTo>
                <a:lnTo>
                  <a:pt x="0" y="0"/>
                </a:lnTo>
                <a:close/>
              </a:path>
            </a:pathLst>
          </a:custGeom>
          <a:blipFill>
            <a:blip r:embed="rId13">
              <a:extLst>
                <a:ext uri="{96DAC541-7B7A-43D3-8B79-37D633B846F1}">
                  <asvg:svgBlip xmlns:asvg="http://schemas.microsoft.com/office/drawing/2016/SVG/main" r:embed="rId16"/>
                </a:ext>
              </a:extLst>
            </a:blip>
            <a:stretch>
              <a:fillRect/>
            </a:stretch>
          </a:blipFill>
        </p:spPr>
      </p:sp>
      <p:grpSp>
        <p:nvGrpSpPr>
          <p:cNvPr id="29" name="Group 29"/>
          <p:cNvGrpSpPr>
            <a:grpSpLocks noChangeAspect="1"/>
          </p:cNvGrpSpPr>
          <p:nvPr/>
        </p:nvGrpSpPr>
        <p:grpSpPr>
          <a:xfrm>
            <a:off x="10256520" y="3624072"/>
            <a:ext cx="1264920" cy="1264920"/>
            <a:chOff x="0" y="0"/>
            <a:chExt cx="1686560" cy="1686560"/>
          </a:xfrm>
        </p:grpSpPr>
        <p:sp>
          <p:nvSpPr>
            <p:cNvPr id="30" name="Freeform 30"/>
            <p:cNvSpPr/>
            <p:nvPr/>
          </p:nvSpPr>
          <p:spPr>
            <a:xfrm>
              <a:off x="0" y="0"/>
              <a:ext cx="1686560" cy="1686560"/>
            </a:xfrm>
            <a:custGeom>
              <a:avLst/>
              <a:gdLst/>
              <a:ahLst/>
              <a:cxnLst/>
              <a:rect l="l" t="t" r="r" b="b"/>
              <a:pathLst>
                <a:path w="1686560" h="1686560">
                  <a:moveTo>
                    <a:pt x="1497584" y="51943"/>
                  </a:moveTo>
                  <a:cubicBezTo>
                    <a:pt x="1540891" y="51943"/>
                    <a:pt x="1576070" y="86995"/>
                    <a:pt x="1576070" y="130429"/>
                  </a:cubicBezTo>
                  <a:lnTo>
                    <a:pt x="1576070" y="1497457"/>
                  </a:lnTo>
                  <a:cubicBezTo>
                    <a:pt x="1576070" y="1540764"/>
                    <a:pt x="1541018" y="1575943"/>
                    <a:pt x="1497584" y="1575943"/>
                  </a:cubicBezTo>
                  <a:lnTo>
                    <a:pt x="130429" y="1575943"/>
                  </a:lnTo>
                  <a:cubicBezTo>
                    <a:pt x="87122" y="1575943"/>
                    <a:pt x="51943" y="1540891"/>
                    <a:pt x="51943" y="1497457"/>
                  </a:cubicBezTo>
                  <a:lnTo>
                    <a:pt x="51943" y="130429"/>
                  </a:lnTo>
                  <a:cubicBezTo>
                    <a:pt x="51943" y="87122"/>
                    <a:pt x="86995" y="51943"/>
                    <a:pt x="130429" y="51943"/>
                  </a:cubicBezTo>
                  <a:close/>
                  <a:moveTo>
                    <a:pt x="0" y="0"/>
                  </a:moveTo>
                  <a:lnTo>
                    <a:pt x="0" y="1686560"/>
                  </a:lnTo>
                  <a:lnTo>
                    <a:pt x="1686560" y="1686560"/>
                  </a:lnTo>
                  <a:lnTo>
                    <a:pt x="1686560" y="0"/>
                  </a:lnTo>
                  <a:close/>
                </a:path>
              </a:pathLst>
            </a:custGeom>
            <a:blipFill>
              <a:blip r:embed="rId17"/>
              <a:stretch>
                <a:fillRect/>
              </a:stretch>
            </a:blipFill>
          </p:spPr>
        </p:sp>
      </p:grpSp>
      <p:sp>
        <p:nvSpPr>
          <p:cNvPr id="31" name="Freeform 31"/>
          <p:cNvSpPr/>
          <p:nvPr/>
        </p:nvSpPr>
        <p:spPr>
          <a:xfrm>
            <a:off x="10217744" y="3585248"/>
            <a:ext cx="1298572" cy="1298572"/>
          </a:xfrm>
          <a:custGeom>
            <a:avLst/>
            <a:gdLst/>
            <a:ahLst/>
            <a:cxnLst/>
            <a:rect l="l" t="t" r="r" b="b"/>
            <a:pathLst>
              <a:path w="1298572" h="1298572">
                <a:moveTo>
                  <a:pt x="0" y="0"/>
                </a:moveTo>
                <a:lnTo>
                  <a:pt x="1298572" y="0"/>
                </a:lnTo>
                <a:lnTo>
                  <a:pt x="1298572" y="1298572"/>
                </a:lnTo>
                <a:lnTo>
                  <a:pt x="0" y="1298572"/>
                </a:lnTo>
                <a:lnTo>
                  <a:pt x="0" y="0"/>
                </a:lnTo>
                <a:close/>
              </a:path>
            </a:pathLst>
          </a:custGeom>
          <a:blipFill>
            <a:blip r:embed="rId13">
              <a:extLst>
                <a:ext uri="{96DAC541-7B7A-43D3-8B79-37D633B846F1}">
                  <asvg:svgBlip xmlns:asvg="http://schemas.microsoft.com/office/drawing/2016/SVG/main" r:embed="rId18"/>
                </a:ext>
              </a:extLst>
            </a:blip>
            <a:stretch>
              <a:fillRect/>
            </a:stretch>
          </a:blipFill>
        </p:spPr>
      </p:sp>
      <p:sp>
        <p:nvSpPr>
          <p:cNvPr id="32" name="Freeform 32"/>
          <p:cNvSpPr/>
          <p:nvPr/>
        </p:nvSpPr>
        <p:spPr>
          <a:xfrm>
            <a:off x="10457793" y="2379878"/>
            <a:ext cx="826751" cy="895350"/>
          </a:xfrm>
          <a:custGeom>
            <a:avLst/>
            <a:gdLst/>
            <a:ahLst/>
            <a:cxnLst/>
            <a:rect l="l" t="t" r="r" b="b"/>
            <a:pathLst>
              <a:path w="826751" h="895350">
                <a:moveTo>
                  <a:pt x="0" y="0"/>
                </a:moveTo>
                <a:lnTo>
                  <a:pt x="826751" y="0"/>
                </a:lnTo>
                <a:lnTo>
                  <a:pt x="826751" y="895350"/>
                </a:lnTo>
                <a:lnTo>
                  <a:pt x="0" y="895350"/>
                </a:lnTo>
                <a:lnTo>
                  <a:pt x="0" y="0"/>
                </a:lnTo>
                <a:close/>
              </a:path>
            </a:pathLst>
          </a:custGeom>
          <a:blipFill>
            <a:blip r:embed="rId11"/>
            <a:stretch>
              <a:fillRect/>
            </a:stretch>
          </a:blipFill>
        </p:spPr>
      </p:sp>
      <p:sp>
        <p:nvSpPr>
          <p:cNvPr id="33" name="Freeform 33"/>
          <p:cNvSpPr/>
          <p:nvPr/>
        </p:nvSpPr>
        <p:spPr>
          <a:xfrm>
            <a:off x="10457793" y="3905240"/>
            <a:ext cx="826751" cy="895350"/>
          </a:xfrm>
          <a:custGeom>
            <a:avLst/>
            <a:gdLst/>
            <a:ahLst/>
            <a:cxnLst/>
            <a:rect l="l" t="t" r="r" b="b"/>
            <a:pathLst>
              <a:path w="826751" h="895350">
                <a:moveTo>
                  <a:pt x="0" y="0"/>
                </a:moveTo>
                <a:lnTo>
                  <a:pt x="826751" y="0"/>
                </a:lnTo>
                <a:lnTo>
                  <a:pt x="826751" y="895350"/>
                </a:lnTo>
                <a:lnTo>
                  <a:pt x="0" y="895350"/>
                </a:lnTo>
                <a:lnTo>
                  <a:pt x="0" y="0"/>
                </a:lnTo>
                <a:close/>
              </a:path>
            </a:pathLst>
          </a:custGeom>
          <a:blipFill>
            <a:blip r:embed="rId11"/>
            <a:stretch>
              <a:fillRect/>
            </a:stretch>
          </a:blipFill>
        </p:spPr>
      </p:sp>
      <p:sp>
        <p:nvSpPr>
          <p:cNvPr id="34" name="Freeform 34"/>
          <p:cNvSpPr/>
          <p:nvPr/>
        </p:nvSpPr>
        <p:spPr>
          <a:xfrm>
            <a:off x="10457793" y="5457120"/>
            <a:ext cx="826751" cy="895350"/>
          </a:xfrm>
          <a:custGeom>
            <a:avLst/>
            <a:gdLst/>
            <a:ahLst/>
            <a:cxnLst/>
            <a:rect l="l" t="t" r="r" b="b"/>
            <a:pathLst>
              <a:path w="826751" h="895350">
                <a:moveTo>
                  <a:pt x="0" y="0"/>
                </a:moveTo>
                <a:lnTo>
                  <a:pt x="826751" y="0"/>
                </a:lnTo>
                <a:lnTo>
                  <a:pt x="826751" y="895350"/>
                </a:lnTo>
                <a:lnTo>
                  <a:pt x="0" y="895350"/>
                </a:lnTo>
                <a:lnTo>
                  <a:pt x="0" y="0"/>
                </a:lnTo>
                <a:close/>
              </a:path>
            </a:pathLst>
          </a:custGeom>
          <a:blipFill>
            <a:blip r:embed="rId11"/>
            <a:stretch>
              <a:fillRect/>
            </a:stretch>
          </a:blipFill>
        </p:spPr>
      </p:sp>
      <p:grpSp>
        <p:nvGrpSpPr>
          <p:cNvPr id="35" name="Group 35"/>
          <p:cNvGrpSpPr>
            <a:grpSpLocks noChangeAspect="1"/>
          </p:cNvGrpSpPr>
          <p:nvPr/>
        </p:nvGrpSpPr>
        <p:grpSpPr>
          <a:xfrm>
            <a:off x="338290" y="194462"/>
            <a:ext cx="1146172" cy="184147"/>
            <a:chOff x="0" y="0"/>
            <a:chExt cx="1146175" cy="184150"/>
          </a:xfrm>
        </p:grpSpPr>
        <p:sp>
          <p:nvSpPr>
            <p:cNvPr id="36" name="Freeform 36"/>
            <p:cNvSpPr/>
            <p:nvPr/>
          </p:nvSpPr>
          <p:spPr>
            <a:xfrm>
              <a:off x="69850" y="69850"/>
              <a:ext cx="1006475" cy="44450"/>
            </a:xfrm>
            <a:custGeom>
              <a:avLst/>
              <a:gdLst/>
              <a:ahLst/>
              <a:cxnLst/>
              <a:rect l="l" t="t" r="r" b="b"/>
              <a:pathLst>
                <a:path w="1006475" h="44450">
                  <a:moveTo>
                    <a:pt x="0" y="0"/>
                  </a:moveTo>
                  <a:lnTo>
                    <a:pt x="1006475" y="0"/>
                  </a:lnTo>
                  <a:lnTo>
                    <a:pt x="1006475" y="44450"/>
                  </a:lnTo>
                  <a:lnTo>
                    <a:pt x="0" y="44450"/>
                  </a:lnTo>
                  <a:close/>
                </a:path>
              </a:pathLst>
            </a:custGeom>
            <a:solidFill>
              <a:srgbClr val="00CA8E"/>
            </a:solidFill>
          </p:spPr>
        </p:sp>
        <p:sp>
          <p:nvSpPr>
            <p:cNvPr id="37" name="Freeform 37"/>
            <p:cNvSpPr/>
            <p:nvPr/>
          </p:nvSpPr>
          <p:spPr>
            <a:xfrm>
              <a:off x="63500" y="63500"/>
              <a:ext cx="1019175" cy="57150"/>
            </a:xfrm>
            <a:custGeom>
              <a:avLst/>
              <a:gdLst/>
              <a:ahLst/>
              <a:cxnLst/>
              <a:rect l="l" t="t" r="r" b="b"/>
              <a:pathLst>
                <a:path w="1019175" h="57150">
                  <a:moveTo>
                    <a:pt x="6350" y="0"/>
                  </a:moveTo>
                  <a:lnTo>
                    <a:pt x="1019175" y="0"/>
                  </a:lnTo>
                  <a:lnTo>
                    <a:pt x="1019175" y="57150"/>
                  </a:lnTo>
                  <a:lnTo>
                    <a:pt x="0" y="57150"/>
                  </a:lnTo>
                  <a:lnTo>
                    <a:pt x="0" y="0"/>
                  </a:lnTo>
                  <a:lnTo>
                    <a:pt x="6350" y="0"/>
                  </a:lnTo>
                  <a:moveTo>
                    <a:pt x="6350" y="12700"/>
                  </a:moveTo>
                  <a:lnTo>
                    <a:pt x="6350" y="6350"/>
                  </a:lnTo>
                  <a:lnTo>
                    <a:pt x="12700" y="6350"/>
                  </a:lnTo>
                  <a:lnTo>
                    <a:pt x="12700" y="50800"/>
                  </a:lnTo>
                  <a:lnTo>
                    <a:pt x="6350" y="50800"/>
                  </a:lnTo>
                  <a:lnTo>
                    <a:pt x="6350" y="44450"/>
                  </a:lnTo>
                  <a:lnTo>
                    <a:pt x="1012825" y="44450"/>
                  </a:lnTo>
                  <a:lnTo>
                    <a:pt x="1012825" y="50800"/>
                  </a:lnTo>
                  <a:lnTo>
                    <a:pt x="1006475" y="50800"/>
                  </a:lnTo>
                  <a:lnTo>
                    <a:pt x="1006475" y="6350"/>
                  </a:lnTo>
                  <a:lnTo>
                    <a:pt x="1012825" y="6350"/>
                  </a:lnTo>
                  <a:lnTo>
                    <a:pt x="1012825" y="12700"/>
                  </a:lnTo>
                  <a:lnTo>
                    <a:pt x="6350" y="12700"/>
                  </a:lnTo>
                  <a:close/>
                </a:path>
              </a:pathLst>
            </a:custGeom>
            <a:solidFill>
              <a:srgbClr val="00CA8E"/>
            </a:solidFill>
          </p:spPr>
        </p:sp>
      </p:grpSp>
      <p:grpSp>
        <p:nvGrpSpPr>
          <p:cNvPr id="38" name="Group 38"/>
          <p:cNvGrpSpPr>
            <a:grpSpLocks noChangeAspect="1"/>
          </p:cNvGrpSpPr>
          <p:nvPr/>
        </p:nvGrpSpPr>
        <p:grpSpPr>
          <a:xfrm>
            <a:off x="5067176" y="945509"/>
            <a:ext cx="185423" cy="5975995"/>
            <a:chOff x="0" y="0"/>
            <a:chExt cx="185420" cy="5975985"/>
          </a:xfrm>
        </p:grpSpPr>
        <p:sp>
          <p:nvSpPr>
            <p:cNvPr id="39" name="Freeform 39"/>
            <p:cNvSpPr/>
            <p:nvPr/>
          </p:nvSpPr>
          <p:spPr>
            <a:xfrm>
              <a:off x="69850" y="69850"/>
              <a:ext cx="45720" cy="5842635"/>
            </a:xfrm>
            <a:custGeom>
              <a:avLst/>
              <a:gdLst/>
              <a:ahLst/>
              <a:cxnLst/>
              <a:rect l="l" t="t" r="r" b="b"/>
              <a:pathLst>
                <a:path w="45720" h="5842635">
                  <a:moveTo>
                    <a:pt x="0" y="0"/>
                  </a:moveTo>
                  <a:lnTo>
                    <a:pt x="0" y="5842635"/>
                  </a:lnTo>
                  <a:lnTo>
                    <a:pt x="45720" y="5842635"/>
                  </a:lnTo>
                  <a:lnTo>
                    <a:pt x="45720" y="0"/>
                  </a:lnTo>
                  <a:close/>
                </a:path>
              </a:pathLst>
            </a:custGeom>
            <a:solidFill>
              <a:srgbClr val="00CA8E"/>
            </a:solidFill>
          </p:spPr>
        </p:sp>
        <p:sp>
          <p:nvSpPr>
            <p:cNvPr id="40" name="Freeform 40"/>
            <p:cNvSpPr/>
            <p:nvPr/>
          </p:nvSpPr>
          <p:spPr>
            <a:xfrm>
              <a:off x="63500" y="63500"/>
              <a:ext cx="58420" cy="5848985"/>
            </a:xfrm>
            <a:custGeom>
              <a:avLst/>
              <a:gdLst/>
              <a:ahLst/>
              <a:cxnLst/>
              <a:rect l="l" t="t" r="r" b="b"/>
              <a:pathLst>
                <a:path w="58420" h="5848985">
                  <a:moveTo>
                    <a:pt x="45720" y="12700"/>
                  </a:moveTo>
                  <a:lnTo>
                    <a:pt x="45720" y="5842635"/>
                  </a:lnTo>
                  <a:lnTo>
                    <a:pt x="6350" y="5842635"/>
                  </a:lnTo>
                  <a:lnTo>
                    <a:pt x="12700" y="12700"/>
                  </a:lnTo>
                  <a:close/>
                  <a:moveTo>
                    <a:pt x="6350" y="0"/>
                  </a:moveTo>
                  <a:lnTo>
                    <a:pt x="0" y="5848985"/>
                  </a:lnTo>
                  <a:lnTo>
                    <a:pt x="52070" y="5848985"/>
                  </a:lnTo>
                  <a:lnTo>
                    <a:pt x="58420" y="6350"/>
                  </a:lnTo>
                  <a:lnTo>
                    <a:pt x="58420" y="0"/>
                  </a:lnTo>
                  <a:close/>
                </a:path>
              </a:pathLst>
            </a:custGeom>
            <a:solidFill>
              <a:srgbClr val="00CA8E"/>
            </a:solidFill>
          </p:spPr>
        </p:sp>
      </p:grpSp>
      <p:grpSp>
        <p:nvGrpSpPr>
          <p:cNvPr id="41" name="Group 41"/>
          <p:cNvGrpSpPr>
            <a:grpSpLocks noChangeAspect="1"/>
          </p:cNvGrpSpPr>
          <p:nvPr/>
        </p:nvGrpSpPr>
        <p:grpSpPr>
          <a:xfrm>
            <a:off x="8162439" y="5687739"/>
            <a:ext cx="339014" cy="111128"/>
            <a:chOff x="0" y="0"/>
            <a:chExt cx="339014" cy="111125"/>
          </a:xfrm>
        </p:grpSpPr>
        <p:sp>
          <p:nvSpPr>
            <p:cNvPr id="42" name="Freeform 42"/>
            <p:cNvSpPr/>
            <p:nvPr/>
          </p:nvSpPr>
          <p:spPr>
            <a:xfrm>
              <a:off x="0" y="-1524"/>
              <a:ext cx="338963" cy="114173"/>
            </a:xfrm>
            <a:custGeom>
              <a:avLst/>
              <a:gdLst/>
              <a:ahLst/>
              <a:cxnLst/>
              <a:rect l="l" t="t" r="r" b="b"/>
              <a:pathLst>
                <a:path w="338963" h="114173">
                  <a:moveTo>
                    <a:pt x="300863" y="45974"/>
                  </a:moveTo>
                  <a:lnTo>
                    <a:pt x="22098" y="45974"/>
                  </a:lnTo>
                  <a:lnTo>
                    <a:pt x="22098" y="68199"/>
                  </a:lnTo>
                  <a:lnTo>
                    <a:pt x="300990" y="68199"/>
                  </a:lnTo>
                  <a:close/>
                  <a:moveTo>
                    <a:pt x="300863" y="95250"/>
                  </a:moveTo>
                  <a:cubicBezTo>
                    <a:pt x="321945" y="95250"/>
                    <a:pt x="338963" y="78232"/>
                    <a:pt x="338963" y="57150"/>
                  </a:cubicBezTo>
                  <a:cubicBezTo>
                    <a:pt x="338963" y="36068"/>
                    <a:pt x="321945" y="19050"/>
                    <a:pt x="300863" y="19050"/>
                  </a:cubicBezTo>
                  <a:cubicBezTo>
                    <a:pt x="279781" y="19050"/>
                    <a:pt x="262763" y="36068"/>
                    <a:pt x="262763" y="57150"/>
                  </a:cubicBezTo>
                  <a:cubicBezTo>
                    <a:pt x="262763" y="78232"/>
                    <a:pt x="279781" y="95250"/>
                    <a:pt x="300863" y="95250"/>
                  </a:cubicBezTo>
                  <a:close/>
                  <a:moveTo>
                    <a:pt x="92710" y="3048"/>
                  </a:moveTo>
                  <a:lnTo>
                    <a:pt x="0" y="57150"/>
                  </a:lnTo>
                  <a:lnTo>
                    <a:pt x="92710" y="111125"/>
                  </a:lnTo>
                  <a:cubicBezTo>
                    <a:pt x="98044" y="114173"/>
                    <a:pt x="104775" y="112395"/>
                    <a:pt x="107950" y="107188"/>
                  </a:cubicBezTo>
                  <a:lnTo>
                    <a:pt x="109220" y="95123"/>
                  </a:lnTo>
                  <a:lnTo>
                    <a:pt x="27686" y="47498"/>
                  </a:lnTo>
                  <a:lnTo>
                    <a:pt x="27686" y="66675"/>
                  </a:lnTo>
                  <a:lnTo>
                    <a:pt x="103886" y="22225"/>
                  </a:lnTo>
                  <a:cubicBezTo>
                    <a:pt x="109220" y="19177"/>
                    <a:pt x="110998" y="12319"/>
                    <a:pt x="107823" y="6985"/>
                  </a:cubicBezTo>
                  <a:lnTo>
                    <a:pt x="97917" y="0"/>
                  </a:lnTo>
                  <a:close/>
                </a:path>
              </a:pathLst>
            </a:custGeom>
            <a:solidFill>
              <a:srgbClr val="00CA8E"/>
            </a:solidFill>
          </p:spPr>
        </p:sp>
      </p:grpSp>
      <p:sp>
        <p:nvSpPr>
          <p:cNvPr id="43" name="TextBox 43"/>
          <p:cNvSpPr txBox="1"/>
          <p:nvPr/>
        </p:nvSpPr>
        <p:spPr>
          <a:xfrm>
            <a:off x="6006932" y="4051992"/>
            <a:ext cx="1411300" cy="572176"/>
          </a:xfrm>
          <a:prstGeom prst="rect">
            <a:avLst/>
          </a:prstGeom>
        </p:spPr>
        <p:txBody>
          <a:bodyPr lIns="0" tIns="0" rIns="0" bIns="0" rtlCol="0" anchor="t">
            <a:spAutoFit/>
          </a:bodyPr>
          <a:lstStyle/>
          <a:p>
            <a:pPr algn="ctr">
              <a:lnSpc>
                <a:spcPts val="2208"/>
              </a:lnSpc>
            </a:pPr>
            <a:r>
              <a:rPr lang="en-US" sz="1800" spc="1">
                <a:solidFill>
                  <a:srgbClr val="00CA8E"/>
                </a:solidFill>
                <a:latin typeface="Roboto"/>
                <a:ea typeface="Roboto"/>
                <a:cs typeface="Roboto"/>
                <a:sym typeface="Roboto"/>
              </a:rPr>
              <a:t>Client Agent Configuration</a:t>
            </a:r>
          </a:p>
        </p:txBody>
      </p:sp>
      <p:sp>
        <p:nvSpPr>
          <p:cNvPr id="44" name="TextBox 44"/>
          <p:cNvSpPr txBox="1"/>
          <p:nvPr/>
        </p:nvSpPr>
        <p:spPr>
          <a:xfrm>
            <a:off x="7085133" y="478593"/>
            <a:ext cx="392011" cy="320335"/>
          </a:xfrm>
          <a:prstGeom prst="rect">
            <a:avLst/>
          </a:prstGeom>
        </p:spPr>
        <p:txBody>
          <a:bodyPr lIns="0" tIns="0" rIns="0" bIns="0" rtlCol="0" anchor="t">
            <a:spAutoFit/>
          </a:bodyPr>
          <a:lstStyle/>
          <a:p>
            <a:pPr algn="l">
              <a:lnSpc>
                <a:spcPts val="2520"/>
              </a:lnSpc>
            </a:pPr>
            <a:r>
              <a:rPr lang="en-US" sz="1800" b="1">
                <a:solidFill>
                  <a:srgbClr val="00CA8E"/>
                </a:solidFill>
                <a:latin typeface="Roboto Bold"/>
                <a:ea typeface="Roboto Bold"/>
                <a:cs typeface="Roboto Bold"/>
                <a:sym typeface="Roboto Bold"/>
              </a:rPr>
              <a:t>Job</a:t>
            </a:r>
          </a:p>
        </p:txBody>
      </p:sp>
      <p:sp>
        <p:nvSpPr>
          <p:cNvPr id="45" name="TextBox 45"/>
          <p:cNvSpPr txBox="1"/>
          <p:nvPr/>
        </p:nvSpPr>
        <p:spPr>
          <a:xfrm>
            <a:off x="8896588" y="1688649"/>
            <a:ext cx="613239" cy="320335"/>
          </a:xfrm>
          <a:prstGeom prst="rect">
            <a:avLst/>
          </a:prstGeom>
        </p:spPr>
        <p:txBody>
          <a:bodyPr lIns="0" tIns="0" rIns="0" bIns="0" rtlCol="0" anchor="t">
            <a:spAutoFit/>
          </a:bodyPr>
          <a:lstStyle/>
          <a:p>
            <a:pPr algn="l">
              <a:lnSpc>
                <a:spcPts val="2520"/>
              </a:lnSpc>
            </a:pPr>
            <a:r>
              <a:rPr lang="en-US" sz="1800" b="1">
                <a:solidFill>
                  <a:srgbClr val="00CA8E"/>
                </a:solidFill>
                <a:latin typeface="Roboto Bold"/>
                <a:ea typeface="Roboto Bold"/>
                <a:cs typeface="Roboto Bold"/>
                <a:sym typeface="Roboto Bold"/>
              </a:rPr>
              <a:t>prod1</a:t>
            </a:r>
          </a:p>
        </p:txBody>
      </p:sp>
      <p:sp>
        <p:nvSpPr>
          <p:cNvPr id="46" name="TextBox 46"/>
          <p:cNvSpPr txBox="1"/>
          <p:nvPr/>
        </p:nvSpPr>
        <p:spPr>
          <a:xfrm>
            <a:off x="10566502" y="1694745"/>
            <a:ext cx="613239" cy="320335"/>
          </a:xfrm>
          <a:prstGeom prst="rect">
            <a:avLst/>
          </a:prstGeom>
        </p:spPr>
        <p:txBody>
          <a:bodyPr lIns="0" tIns="0" rIns="0" bIns="0" rtlCol="0" anchor="t">
            <a:spAutoFit/>
          </a:bodyPr>
          <a:lstStyle/>
          <a:p>
            <a:pPr algn="l">
              <a:lnSpc>
                <a:spcPts val="2520"/>
              </a:lnSpc>
            </a:pPr>
            <a:r>
              <a:rPr lang="en-US" sz="1800" b="1">
                <a:solidFill>
                  <a:srgbClr val="00CA8E"/>
                </a:solidFill>
                <a:latin typeface="Roboto Bold"/>
                <a:ea typeface="Roboto Bold"/>
                <a:cs typeface="Roboto Bold"/>
                <a:sym typeface="Roboto Bold"/>
              </a:rPr>
              <a:t>prod2</a:t>
            </a:r>
          </a:p>
        </p:txBody>
      </p:sp>
      <p:sp>
        <p:nvSpPr>
          <p:cNvPr id="47" name="TextBox 47"/>
          <p:cNvSpPr txBox="1"/>
          <p:nvPr/>
        </p:nvSpPr>
        <p:spPr>
          <a:xfrm>
            <a:off x="8717051" y="3395015"/>
            <a:ext cx="980618" cy="195234"/>
          </a:xfrm>
          <a:prstGeom prst="rect">
            <a:avLst/>
          </a:prstGeom>
        </p:spPr>
        <p:txBody>
          <a:bodyPr lIns="0" tIns="0" rIns="0" bIns="0" rtlCol="0" anchor="t">
            <a:spAutoFit/>
          </a:bodyPr>
          <a:lstStyle/>
          <a:p>
            <a:pPr algn="l">
              <a:lnSpc>
                <a:spcPts val="1539"/>
              </a:lnSpc>
            </a:pPr>
            <a:r>
              <a:rPr lang="en-US" sz="1099">
                <a:solidFill>
                  <a:srgbClr val="3F3F3F"/>
                </a:solidFill>
                <a:latin typeface="Roboto"/>
                <a:ea typeface="Roboto"/>
                <a:cs typeface="Roboto"/>
                <a:sym typeface="Roboto"/>
              </a:rPr>
              <a:t>NOMAD CLIENT</a:t>
            </a:r>
          </a:p>
        </p:txBody>
      </p:sp>
      <p:sp>
        <p:nvSpPr>
          <p:cNvPr id="48" name="TextBox 48"/>
          <p:cNvSpPr txBox="1"/>
          <p:nvPr/>
        </p:nvSpPr>
        <p:spPr>
          <a:xfrm>
            <a:off x="8717051" y="4909871"/>
            <a:ext cx="980618" cy="195234"/>
          </a:xfrm>
          <a:prstGeom prst="rect">
            <a:avLst/>
          </a:prstGeom>
        </p:spPr>
        <p:txBody>
          <a:bodyPr lIns="0" tIns="0" rIns="0" bIns="0" rtlCol="0" anchor="t">
            <a:spAutoFit/>
          </a:bodyPr>
          <a:lstStyle/>
          <a:p>
            <a:pPr algn="l">
              <a:lnSpc>
                <a:spcPts val="1539"/>
              </a:lnSpc>
            </a:pPr>
            <a:r>
              <a:rPr lang="en-US" sz="1099">
                <a:solidFill>
                  <a:srgbClr val="3F3F3F"/>
                </a:solidFill>
                <a:latin typeface="Roboto"/>
                <a:ea typeface="Roboto"/>
                <a:cs typeface="Roboto"/>
                <a:sym typeface="Roboto"/>
              </a:rPr>
              <a:t>NOMAD CLIENT</a:t>
            </a:r>
          </a:p>
        </p:txBody>
      </p:sp>
      <p:sp>
        <p:nvSpPr>
          <p:cNvPr id="49" name="TextBox 49"/>
          <p:cNvSpPr txBox="1"/>
          <p:nvPr/>
        </p:nvSpPr>
        <p:spPr>
          <a:xfrm>
            <a:off x="8717051" y="6369872"/>
            <a:ext cx="980618" cy="195234"/>
          </a:xfrm>
          <a:prstGeom prst="rect">
            <a:avLst/>
          </a:prstGeom>
        </p:spPr>
        <p:txBody>
          <a:bodyPr lIns="0" tIns="0" rIns="0" bIns="0" rtlCol="0" anchor="t">
            <a:spAutoFit/>
          </a:bodyPr>
          <a:lstStyle/>
          <a:p>
            <a:pPr algn="l">
              <a:lnSpc>
                <a:spcPts val="1539"/>
              </a:lnSpc>
            </a:pPr>
            <a:r>
              <a:rPr lang="en-US" sz="1099">
                <a:solidFill>
                  <a:srgbClr val="3F3F3F"/>
                </a:solidFill>
                <a:latin typeface="Roboto"/>
                <a:ea typeface="Roboto"/>
                <a:cs typeface="Roboto"/>
                <a:sym typeface="Roboto"/>
              </a:rPr>
              <a:t>NOMAD CLIENT</a:t>
            </a:r>
          </a:p>
        </p:txBody>
      </p:sp>
      <p:sp>
        <p:nvSpPr>
          <p:cNvPr id="50" name="TextBox 50"/>
          <p:cNvSpPr txBox="1"/>
          <p:nvPr/>
        </p:nvSpPr>
        <p:spPr>
          <a:xfrm>
            <a:off x="10386965" y="3395015"/>
            <a:ext cx="980618" cy="195234"/>
          </a:xfrm>
          <a:prstGeom prst="rect">
            <a:avLst/>
          </a:prstGeom>
        </p:spPr>
        <p:txBody>
          <a:bodyPr lIns="0" tIns="0" rIns="0" bIns="0" rtlCol="0" anchor="t">
            <a:spAutoFit/>
          </a:bodyPr>
          <a:lstStyle/>
          <a:p>
            <a:pPr algn="l">
              <a:lnSpc>
                <a:spcPts val="1539"/>
              </a:lnSpc>
            </a:pPr>
            <a:r>
              <a:rPr lang="en-US" sz="1099">
                <a:solidFill>
                  <a:srgbClr val="3F3F3F"/>
                </a:solidFill>
                <a:latin typeface="Roboto"/>
                <a:ea typeface="Roboto"/>
                <a:cs typeface="Roboto"/>
                <a:sym typeface="Roboto"/>
              </a:rPr>
              <a:t>NOMAD CLIENT</a:t>
            </a:r>
          </a:p>
        </p:txBody>
      </p:sp>
      <p:sp>
        <p:nvSpPr>
          <p:cNvPr id="51" name="TextBox 51"/>
          <p:cNvSpPr txBox="1"/>
          <p:nvPr/>
        </p:nvSpPr>
        <p:spPr>
          <a:xfrm>
            <a:off x="10386965" y="4909871"/>
            <a:ext cx="980618" cy="195234"/>
          </a:xfrm>
          <a:prstGeom prst="rect">
            <a:avLst/>
          </a:prstGeom>
        </p:spPr>
        <p:txBody>
          <a:bodyPr lIns="0" tIns="0" rIns="0" bIns="0" rtlCol="0" anchor="t">
            <a:spAutoFit/>
          </a:bodyPr>
          <a:lstStyle/>
          <a:p>
            <a:pPr algn="l">
              <a:lnSpc>
                <a:spcPts val="1539"/>
              </a:lnSpc>
            </a:pPr>
            <a:r>
              <a:rPr lang="en-US" sz="1099">
                <a:solidFill>
                  <a:srgbClr val="3F3F3F"/>
                </a:solidFill>
                <a:latin typeface="Roboto"/>
                <a:ea typeface="Roboto"/>
                <a:cs typeface="Roboto"/>
                <a:sym typeface="Roboto"/>
              </a:rPr>
              <a:t>NOMAD CLIENT</a:t>
            </a:r>
          </a:p>
        </p:txBody>
      </p:sp>
      <p:sp>
        <p:nvSpPr>
          <p:cNvPr id="52" name="TextBox 52"/>
          <p:cNvSpPr txBox="1"/>
          <p:nvPr/>
        </p:nvSpPr>
        <p:spPr>
          <a:xfrm>
            <a:off x="10386965" y="6369872"/>
            <a:ext cx="980618" cy="195234"/>
          </a:xfrm>
          <a:prstGeom prst="rect">
            <a:avLst/>
          </a:prstGeom>
        </p:spPr>
        <p:txBody>
          <a:bodyPr lIns="0" tIns="0" rIns="0" bIns="0" rtlCol="0" anchor="t">
            <a:spAutoFit/>
          </a:bodyPr>
          <a:lstStyle/>
          <a:p>
            <a:pPr algn="l">
              <a:lnSpc>
                <a:spcPts val="1539"/>
              </a:lnSpc>
            </a:pPr>
            <a:r>
              <a:rPr lang="en-US" sz="1099">
                <a:solidFill>
                  <a:srgbClr val="3F3F3F"/>
                </a:solidFill>
                <a:latin typeface="Roboto"/>
                <a:ea typeface="Roboto"/>
                <a:cs typeface="Roboto"/>
                <a:sym typeface="Roboto"/>
              </a:rPr>
              <a:t>NOMAD CLIENT</a:t>
            </a:r>
          </a:p>
        </p:txBody>
      </p:sp>
      <p:sp>
        <p:nvSpPr>
          <p:cNvPr id="53" name="TextBox 53"/>
          <p:cNvSpPr txBox="1"/>
          <p:nvPr/>
        </p:nvSpPr>
        <p:spPr>
          <a:xfrm>
            <a:off x="5489524" y="4904156"/>
            <a:ext cx="750722" cy="189843"/>
          </a:xfrm>
          <a:prstGeom prst="rect">
            <a:avLst/>
          </a:prstGeom>
        </p:spPr>
        <p:txBody>
          <a:bodyPr lIns="0" tIns="0" rIns="0" bIns="0" rtlCol="0" anchor="t">
            <a:spAutoFit/>
          </a:bodyPr>
          <a:lstStyle/>
          <a:p>
            <a:pPr algn="l">
              <a:lnSpc>
                <a:spcPts val="1391"/>
              </a:lnSpc>
            </a:pPr>
            <a:r>
              <a:rPr lang="en-US" sz="1200" spc="4">
                <a:solidFill>
                  <a:srgbClr val="3F3F3F"/>
                </a:solidFill>
                <a:latin typeface="Courier New OS"/>
                <a:ea typeface="Courier New OS"/>
                <a:cs typeface="Courier New OS"/>
                <a:sym typeface="Courier New OS"/>
              </a:rPr>
              <a:t>client {</a:t>
            </a:r>
          </a:p>
        </p:txBody>
      </p:sp>
      <p:sp>
        <p:nvSpPr>
          <p:cNvPr id="54" name="TextBox 54"/>
          <p:cNvSpPr txBox="1"/>
          <p:nvPr/>
        </p:nvSpPr>
        <p:spPr>
          <a:xfrm>
            <a:off x="5673681" y="5080940"/>
            <a:ext cx="1314250" cy="189843"/>
          </a:xfrm>
          <a:prstGeom prst="rect">
            <a:avLst/>
          </a:prstGeom>
        </p:spPr>
        <p:txBody>
          <a:bodyPr lIns="0" tIns="0" rIns="0" bIns="0" rtlCol="0" anchor="t">
            <a:spAutoFit/>
          </a:bodyPr>
          <a:lstStyle/>
          <a:p>
            <a:pPr algn="l">
              <a:lnSpc>
                <a:spcPts val="1391"/>
              </a:lnSpc>
            </a:pPr>
            <a:r>
              <a:rPr lang="en-US" sz="1200" spc="4">
                <a:solidFill>
                  <a:srgbClr val="3F3F3F"/>
                </a:solidFill>
                <a:latin typeface="Courier New OS"/>
                <a:ea typeface="Courier New OS"/>
                <a:cs typeface="Courier New OS"/>
                <a:sym typeface="Courier New OS"/>
              </a:rPr>
              <a:t>enabled = true</a:t>
            </a:r>
          </a:p>
        </p:txBody>
      </p:sp>
      <p:sp>
        <p:nvSpPr>
          <p:cNvPr id="55" name="TextBox 55"/>
          <p:cNvSpPr txBox="1"/>
          <p:nvPr/>
        </p:nvSpPr>
        <p:spPr>
          <a:xfrm>
            <a:off x="5673681" y="5287823"/>
            <a:ext cx="1032472" cy="897360"/>
          </a:xfrm>
          <a:prstGeom prst="rect">
            <a:avLst/>
          </a:prstGeom>
        </p:spPr>
        <p:txBody>
          <a:bodyPr lIns="0" tIns="0" rIns="0" bIns="0" rtlCol="0" anchor="t">
            <a:spAutoFit/>
          </a:bodyPr>
          <a:lstStyle/>
          <a:p>
            <a:pPr algn="l">
              <a:lnSpc>
                <a:spcPts val="3000"/>
              </a:lnSpc>
            </a:pPr>
            <a:r>
              <a:rPr lang="en-US" sz="1200" spc="4">
                <a:solidFill>
                  <a:srgbClr val="3F3F3F"/>
                </a:solidFill>
                <a:latin typeface="Courier New OS"/>
                <a:ea typeface="Courier New OS"/>
                <a:cs typeface="Courier New OS"/>
                <a:sym typeface="Courier New OS"/>
              </a:rPr>
              <a:t>meta {</a:t>
            </a:r>
          </a:p>
          <a:p>
            <a:pPr algn="l">
              <a:lnSpc>
                <a:spcPts val="600"/>
              </a:lnSpc>
            </a:pPr>
            <a:r>
              <a:rPr lang="en-US" sz="1200" spc="4">
                <a:solidFill>
                  <a:srgbClr val="3F3F3F"/>
                </a:solidFill>
                <a:latin typeface="Courier New OS"/>
                <a:ea typeface="Courier New OS"/>
                <a:cs typeface="Courier New OS"/>
                <a:sym typeface="Courier New OS"/>
              </a:rPr>
              <a:t>env </a:t>
            </a:r>
          </a:p>
          <a:p>
            <a:pPr algn="l">
              <a:lnSpc>
                <a:spcPts val="2424"/>
              </a:lnSpc>
            </a:pPr>
            <a:r>
              <a:rPr lang="en-US" sz="1200" spc="4">
                <a:solidFill>
                  <a:srgbClr val="3F3F3F"/>
                </a:solidFill>
                <a:latin typeface="Courier New OS"/>
                <a:ea typeface="Courier New OS"/>
                <a:cs typeface="Courier New OS"/>
                <a:sym typeface="Courier New OS"/>
              </a:rPr>
              <a:t>rack </a:t>
            </a:r>
          </a:p>
          <a:p>
            <a:pPr algn="l">
              <a:lnSpc>
                <a:spcPts val="600"/>
              </a:lnSpc>
            </a:pPr>
            <a:r>
              <a:rPr lang="en-US" sz="1200" spc="4">
                <a:solidFill>
                  <a:srgbClr val="3F3F3F"/>
                </a:solidFill>
                <a:latin typeface="Courier New OS"/>
                <a:ea typeface="Courier New OS"/>
                <a:cs typeface="Courier New OS"/>
                <a:sym typeface="Courier New OS"/>
              </a:rPr>
              <a:t>hardware </a:t>
            </a:r>
          </a:p>
        </p:txBody>
      </p:sp>
      <p:sp>
        <p:nvSpPr>
          <p:cNvPr id="56" name="TextBox 56"/>
          <p:cNvSpPr txBox="1"/>
          <p:nvPr/>
        </p:nvSpPr>
        <p:spPr>
          <a:xfrm>
            <a:off x="6870706" y="5693207"/>
            <a:ext cx="1032386" cy="491976"/>
          </a:xfrm>
          <a:prstGeom prst="rect">
            <a:avLst/>
          </a:prstGeom>
        </p:spPr>
        <p:txBody>
          <a:bodyPr lIns="0" tIns="0" rIns="0" bIns="0" rtlCol="0" anchor="t">
            <a:spAutoFit/>
          </a:bodyPr>
          <a:lstStyle/>
          <a:p>
            <a:pPr algn="l">
              <a:lnSpc>
                <a:spcPts val="600"/>
              </a:lnSpc>
            </a:pPr>
            <a:r>
              <a:rPr lang="en-US" sz="1200" spc="4">
                <a:solidFill>
                  <a:srgbClr val="3F3F3F"/>
                </a:solidFill>
                <a:latin typeface="Courier New OS"/>
                <a:ea typeface="Courier New OS"/>
                <a:cs typeface="Courier New OS"/>
                <a:sym typeface="Courier New OS"/>
              </a:rPr>
              <a:t>= "prod1"</a:t>
            </a:r>
          </a:p>
          <a:p>
            <a:pPr algn="l">
              <a:lnSpc>
                <a:spcPts val="2424"/>
              </a:lnSpc>
            </a:pPr>
            <a:r>
              <a:rPr lang="en-US" sz="1200" spc="4">
                <a:solidFill>
                  <a:srgbClr val="3F3F3F"/>
                </a:solidFill>
                <a:latin typeface="Courier New OS"/>
                <a:ea typeface="Courier New OS"/>
                <a:cs typeface="Courier New OS"/>
                <a:sym typeface="Courier New OS"/>
              </a:rPr>
              <a:t>= "rack-12"</a:t>
            </a:r>
          </a:p>
          <a:p>
            <a:pPr algn="l">
              <a:lnSpc>
                <a:spcPts val="600"/>
              </a:lnSpc>
            </a:pPr>
            <a:r>
              <a:rPr lang="en-US" sz="1200" spc="4">
                <a:solidFill>
                  <a:srgbClr val="3F3F3F"/>
                </a:solidFill>
                <a:latin typeface="Courier New OS"/>
                <a:ea typeface="Courier New OS"/>
                <a:cs typeface="Courier New OS"/>
                <a:sym typeface="Courier New OS"/>
              </a:rPr>
              <a:t>= "cisco"</a:t>
            </a:r>
          </a:p>
        </p:txBody>
      </p:sp>
      <p:sp>
        <p:nvSpPr>
          <p:cNvPr id="57" name="TextBox 57"/>
          <p:cNvSpPr txBox="1"/>
          <p:nvPr/>
        </p:nvSpPr>
        <p:spPr>
          <a:xfrm>
            <a:off x="5857827" y="6095924"/>
            <a:ext cx="2065620" cy="266043"/>
          </a:xfrm>
          <a:prstGeom prst="rect">
            <a:avLst/>
          </a:prstGeom>
        </p:spPr>
        <p:txBody>
          <a:bodyPr lIns="0" tIns="0" rIns="0" bIns="0" rtlCol="0" anchor="t">
            <a:spAutoFit/>
          </a:bodyPr>
          <a:lstStyle/>
          <a:p>
            <a:pPr algn="l">
              <a:lnSpc>
                <a:spcPts val="2184"/>
              </a:lnSpc>
            </a:pPr>
            <a:r>
              <a:rPr lang="en-US" sz="1200" spc="4" dirty="0">
                <a:solidFill>
                  <a:srgbClr val="3F3F3F"/>
                </a:solidFill>
                <a:latin typeface="Courier New OS"/>
                <a:ea typeface="Courier New OS"/>
                <a:cs typeface="Courier New OS"/>
                <a:sym typeface="Courier New OS"/>
              </a:rPr>
              <a:t>instructor = “</a:t>
            </a:r>
            <a:r>
              <a:rPr lang="en-US" sz="1200" spc="4" dirty="0" err="1">
                <a:solidFill>
                  <a:srgbClr val="3F3F3F"/>
                </a:solidFill>
                <a:latin typeface="Courier New OS"/>
                <a:ea typeface="Courier New OS"/>
                <a:cs typeface="Courier New OS"/>
                <a:sym typeface="Courier New OS"/>
              </a:rPr>
              <a:t>raman</a:t>
            </a:r>
            <a:r>
              <a:rPr lang="en-US" sz="1200" spc="4" dirty="0">
                <a:solidFill>
                  <a:srgbClr val="3F3F3F"/>
                </a:solidFill>
                <a:latin typeface="Courier New OS"/>
                <a:ea typeface="Courier New OS"/>
                <a:cs typeface="Courier New OS"/>
                <a:sym typeface="Courier New OS"/>
              </a:rPr>
              <a:t>"</a:t>
            </a:r>
          </a:p>
        </p:txBody>
      </p:sp>
      <p:sp>
        <p:nvSpPr>
          <p:cNvPr id="58" name="TextBox 58"/>
          <p:cNvSpPr txBox="1"/>
          <p:nvPr/>
        </p:nvSpPr>
        <p:spPr>
          <a:xfrm>
            <a:off x="5673681" y="6411773"/>
            <a:ext cx="93269" cy="142218"/>
          </a:xfrm>
          <a:prstGeom prst="rect">
            <a:avLst/>
          </a:prstGeom>
        </p:spPr>
        <p:txBody>
          <a:bodyPr lIns="0" tIns="0" rIns="0" bIns="0" rtlCol="0" anchor="t">
            <a:spAutoFit/>
          </a:bodyPr>
          <a:lstStyle/>
          <a:p>
            <a:pPr algn="l">
              <a:lnSpc>
                <a:spcPts val="839"/>
              </a:lnSpc>
            </a:pPr>
            <a:r>
              <a:rPr lang="en-US" sz="1200">
                <a:solidFill>
                  <a:srgbClr val="3F3F3F"/>
                </a:solidFill>
                <a:latin typeface="Courier New OS"/>
                <a:ea typeface="Courier New OS"/>
                <a:cs typeface="Courier New OS"/>
                <a:sym typeface="Courier New OS"/>
              </a:rPr>
              <a:t>}</a:t>
            </a:r>
          </a:p>
        </p:txBody>
      </p:sp>
      <p:sp>
        <p:nvSpPr>
          <p:cNvPr id="59" name="TextBox 59"/>
          <p:cNvSpPr txBox="1"/>
          <p:nvPr/>
        </p:nvSpPr>
        <p:spPr>
          <a:xfrm>
            <a:off x="5489524" y="6483782"/>
            <a:ext cx="93269" cy="246993"/>
          </a:xfrm>
          <a:prstGeom prst="rect">
            <a:avLst/>
          </a:prstGeom>
        </p:spPr>
        <p:txBody>
          <a:bodyPr lIns="0" tIns="0" rIns="0" bIns="0" rtlCol="0" anchor="t">
            <a:spAutoFit/>
          </a:bodyPr>
          <a:lstStyle/>
          <a:p>
            <a:pPr algn="l">
              <a:lnSpc>
                <a:spcPts val="1944"/>
              </a:lnSpc>
            </a:pPr>
            <a:r>
              <a:rPr lang="en-US" sz="1200">
                <a:solidFill>
                  <a:srgbClr val="3F3F3F"/>
                </a:solidFill>
                <a:latin typeface="Courier New OS"/>
                <a:ea typeface="Courier New OS"/>
                <a:cs typeface="Courier New OS"/>
                <a:sym typeface="Courier New OS"/>
              </a:rPr>
              <a:t>}</a:t>
            </a:r>
          </a:p>
        </p:txBody>
      </p:sp>
      <p:sp>
        <p:nvSpPr>
          <p:cNvPr id="60" name="TextBox 60"/>
          <p:cNvSpPr txBox="1"/>
          <p:nvPr/>
        </p:nvSpPr>
        <p:spPr>
          <a:xfrm>
            <a:off x="390334" y="412975"/>
            <a:ext cx="3180836" cy="551717"/>
          </a:xfrm>
          <a:prstGeom prst="rect">
            <a:avLst/>
          </a:prstGeom>
        </p:spPr>
        <p:txBody>
          <a:bodyPr lIns="0" tIns="0" rIns="0" bIns="0" rtlCol="0" anchor="t">
            <a:spAutoFit/>
          </a:bodyPr>
          <a:lstStyle/>
          <a:p>
            <a:pPr algn="l">
              <a:lnSpc>
                <a:spcPts val="4479"/>
              </a:lnSpc>
            </a:pPr>
            <a:r>
              <a:rPr lang="en-US" sz="3199" b="1">
                <a:solidFill>
                  <a:srgbClr val="3F3F3F"/>
                </a:solidFill>
                <a:latin typeface="Raleway Heavy"/>
                <a:ea typeface="Raleway Heavy"/>
                <a:cs typeface="Raleway Heavy"/>
                <a:sym typeface="Raleway Heavy"/>
              </a:rPr>
              <a:t>Job Constraints</a:t>
            </a:r>
          </a:p>
        </p:txBody>
      </p:sp>
      <p:sp>
        <p:nvSpPr>
          <p:cNvPr id="61" name="TextBox 61"/>
          <p:cNvSpPr txBox="1"/>
          <p:nvPr/>
        </p:nvSpPr>
        <p:spPr>
          <a:xfrm>
            <a:off x="10716844" y="1104252"/>
            <a:ext cx="296132" cy="621630"/>
          </a:xfrm>
          <a:prstGeom prst="rect">
            <a:avLst/>
          </a:prstGeom>
        </p:spPr>
        <p:txBody>
          <a:bodyPr lIns="0" tIns="0" rIns="0" bIns="0" rtlCol="0" anchor="t">
            <a:spAutoFit/>
          </a:bodyPr>
          <a:lstStyle/>
          <a:p>
            <a:pPr algn="ctr">
              <a:lnSpc>
                <a:spcPts val="5040"/>
              </a:lnSpc>
            </a:pPr>
            <a:r>
              <a:rPr lang="en-US" sz="3600" b="1">
                <a:solidFill>
                  <a:srgbClr val="FF0000"/>
                </a:solidFill>
                <a:latin typeface="Roboto Bold"/>
                <a:ea typeface="Roboto Bold"/>
                <a:cs typeface="Roboto Bold"/>
                <a:sym typeface="Roboto Bold"/>
              </a:rPr>
              <a:t>X</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63503" y="6068692"/>
            <a:ext cx="12318997" cy="852802"/>
            <a:chOff x="0" y="0"/>
            <a:chExt cx="12319000" cy="852805"/>
          </a:xfrm>
        </p:grpSpPr>
        <p:sp>
          <p:nvSpPr>
            <p:cNvPr id="5" name="Freeform 5"/>
            <p:cNvSpPr/>
            <p:nvPr/>
          </p:nvSpPr>
          <p:spPr>
            <a:xfrm>
              <a:off x="63500" y="63500"/>
              <a:ext cx="12192000" cy="725805"/>
            </a:xfrm>
            <a:custGeom>
              <a:avLst/>
              <a:gdLst/>
              <a:ahLst/>
              <a:cxnLst/>
              <a:rect l="l" t="t" r="r" b="b"/>
              <a:pathLst>
                <a:path w="12192000" h="725805">
                  <a:moveTo>
                    <a:pt x="0" y="725805"/>
                  </a:moveTo>
                  <a:lnTo>
                    <a:pt x="0" y="0"/>
                  </a:lnTo>
                  <a:lnTo>
                    <a:pt x="12192000" y="0"/>
                  </a:lnTo>
                  <a:lnTo>
                    <a:pt x="12192000" y="725805"/>
                  </a:lnTo>
                  <a:close/>
                </a:path>
              </a:pathLst>
            </a:custGeom>
            <a:solidFill>
              <a:srgbClr val="00CA8E"/>
            </a:solidFill>
          </p:spPr>
        </p:sp>
        <p:sp>
          <p:nvSpPr>
            <p:cNvPr id="6" name="Freeform 6"/>
            <p:cNvSpPr/>
            <p:nvPr/>
          </p:nvSpPr>
          <p:spPr>
            <a:xfrm>
              <a:off x="63500" y="351409"/>
              <a:ext cx="12192000" cy="153289"/>
            </a:xfrm>
            <a:custGeom>
              <a:avLst/>
              <a:gdLst/>
              <a:ahLst/>
              <a:cxnLst/>
              <a:rect l="l" t="t" r="r" b="b"/>
              <a:pathLst>
                <a:path w="12192000" h="153289">
                  <a:moveTo>
                    <a:pt x="0" y="153289"/>
                  </a:moveTo>
                  <a:lnTo>
                    <a:pt x="0" y="0"/>
                  </a:lnTo>
                  <a:lnTo>
                    <a:pt x="12192000" y="0"/>
                  </a:lnTo>
                  <a:lnTo>
                    <a:pt x="12192000" y="153289"/>
                  </a:lnTo>
                  <a:close/>
                </a:path>
              </a:pathLst>
            </a:custGeom>
            <a:solidFill>
              <a:srgbClr val="F2F2F2"/>
            </a:solidFill>
          </p:spPr>
        </p:sp>
        <p:sp>
          <p:nvSpPr>
            <p:cNvPr id="7" name="Freeform 7"/>
            <p:cNvSpPr/>
            <p:nvPr/>
          </p:nvSpPr>
          <p:spPr>
            <a:xfrm>
              <a:off x="63500" y="504698"/>
              <a:ext cx="12192000" cy="153416"/>
            </a:xfrm>
            <a:custGeom>
              <a:avLst/>
              <a:gdLst/>
              <a:ahLst/>
              <a:cxnLst/>
              <a:rect l="l" t="t" r="r" b="b"/>
              <a:pathLst>
                <a:path w="12192000" h="153416">
                  <a:moveTo>
                    <a:pt x="0" y="153416"/>
                  </a:moveTo>
                  <a:lnTo>
                    <a:pt x="0" y="0"/>
                  </a:lnTo>
                  <a:lnTo>
                    <a:pt x="12192000" y="0"/>
                  </a:lnTo>
                  <a:lnTo>
                    <a:pt x="12192000" y="153416"/>
                  </a:lnTo>
                  <a:close/>
                </a:path>
              </a:pathLst>
            </a:custGeom>
            <a:solidFill>
              <a:srgbClr val="F2F2F2">
                <a:alpha val="52549"/>
              </a:srgbClr>
            </a:solidFill>
          </p:spPr>
        </p:sp>
        <p:sp>
          <p:nvSpPr>
            <p:cNvPr id="8" name="Freeform 8"/>
            <p:cNvSpPr/>
            <p:nvPr/>
          </p:nvSpPr>
          <p:spPr>
            <a:xfrm>
              <a:off x="63500" y="197993"/>
              <a:ext cx="12192000" cy="153289"/>
            </a:xfrm>
            <a:custGeom>
              <a:avLst/>
              <a:gdLst/>
              <a:ahLst/>
              <a:cxnLst/>
              <a:rect l="l" t="t" r="r" b="b"/>
              <a:pathLst>
                <a:path w="12192000" h="153289">
                  <a:moveTo>
                    <a:pt x="0" y="153289"/>
                  </a:moveTo>
                  <a:lnTo>
                    <a:pt x="0" y="0"/>
                  </a:lnTo>
                  <a:lnTo>
                    <a:pt x="12192000" y="0"/>
                  </a:lnTo>
                  <a:lnTo>
                    <a:pt x="12192000" y="153289"/>
                  </a:lnTo>
                  <a:close/>
                </a:path>
              </a:pathLst>
            </a:custGeom>
            <a:solidFill>
              <a:srgbClr val="F2F2F2">
                <a:alpha val="52549"/>
              </a:srgbClr>
            </a:solidFill>
          </p:spPr>
        </p:sp>
      </p:grpSp>
      <p:grpSp>
        <p:nvGrpSpPr>
          <p:cNvPr id="9" name="Group 9"/>
          <p:cNvGrpSpPr>
            <a:grpSpLocks noChangeAspect="1"/>
          </p:cNvGrpSpPr>
          <p:nvPr/>
        </p:nvGrpSpPr>
        <p:grpSpPr>
          <a:xfrm>
            <a:off x="338290" y="194462"/>
            <a:ext cx="1146172" cy="184147"/>
            <a:chOff x="0" y="0"/>
            <a:chExt cx="1146175" cy="184150"/>
          </a:xfrm>
        </p:grpSpPr>
        <p:sp>
          <p:nvSpPr>
            <p:cNvPr id="10" name="Freeform 10"/>
            <p:cNvSpPr/>
            <p:nvPr/>
          </p:nvSpPr>
          <p:spPr>
            <a:xfrm>
              <a:off x="69850" y="69850"/>
              <a:ext cx="1006475" cy="44450"/>
            </a:xfrm>
            <a:custGeom>
              <a:avLst/>
              <a:gdLst/>
              <a:ahLst/>
              <a:cxnLst/>
              <a:rect l="l" t="t" r="r" b="b"/>
              <a:pathLst>
                <a:path w="1006475" h="44450">
                  <a:moveTo>
                    <a:pt x="0" y="0"/>
                  </a:moveTo>
                  <a:lnTo>
                    <a:pt x="1006475" y="0"/>
                  </a:lnTo>
                  <a:lnTo>
                    <a:pt x="1006475" y="44450"/>
                  </a:lnTo>
                  <a:lnTo>
                    <a:pt x="0" y="44450"/>
                  </a:lnTo>
                  <a:close/>
                </a:path>
              </a:pathLst>
            </a:custGeom>
            <a:solidFill>
              <a:srgbClr val="00CA8E"/>
            </a:solidFill>
          </p:spPr>
        </p:sp>
        <p:sp>
          <p:nvSpPr>
            <p:cNvPr id="11" name="Freeform 11"/>
            <p:cNvSpPr/>
            <p:nvPr/>
          </p:nvSpPr>
          <p:spPr>
            <a:xfrm>
              <a:off x="63500" y="63500"/>
              <a:ext cx="1019175" cy="57150"/>
            </a:xfrm>
            <a:custGeom>
              <a:avLst/>
              <a:gdLst/>
              <a:ahLst/>
              <a:cxnLst/>
              <a:rect l="l" t="t" r="r" b="b"/>
              <a:pathLst>
                <a:path w="1019175" h="57150">
                  <a:moveTo>
                    <a:pt x="6350" y="0"/>
                  </a:moveTo>
                  <a:lnTo>
                    <a:pt x="1019175" y="0"/>
                  </a:lnTo>
                  <a:lnTo>
                    <a:pt x="1019175" y="57150"/>
                  </a:lnTo>
                  <a:lnTo>
                    <a:pt x="0" y="57150"/>
                  </a:lnTo>
                  <a:lnTo>
                    <a:pt x="0" y="0"/>
                  </a:lnTo>
                  <a:lnTo>
                    <a:pt x="6350" y="0"/>
                  </a:lnTo>
                  <a:moveTo>
                    <a:pt x="6350" y="12700"/>
                  </a:moveTo>
                  <a:lnTo>
                    <a:pt x="6350" y="6350"/>
                  </a:lnTo>
                  <a:lnTo>
                    <a:pt x="12700" y="6350"/>
                  </a:lnTo>
                  <a:lnTo>
                    <a:pt x="12700" y="50800"/>
                  </a:lnTo>
                  <a:lnTo>
                    <a:pt x="6350" y="50800"/>
                  </a:lnTo>
                  <a:lnTo>
                    <a:pt x="6350" y="44450"/>
                  </a:lnTo>
                  <a:lnTo>
                    <a:pt x="1012825" y="44450"/>
                  </a:lnTo>
                  <a:lnTo>
                    <a:pt x="1012825" y="50800"/>
                  </a:lnTo>
                  <a:lnTo>
                    <a:pt x="1006475" y="50800"/>
                  </a:lnTo>
                  <a:lnTo>
                    <a:pt x="1006475" y="6350"/>
                  </a:lnTo>
                  <a:lnTo>
                    <a:pt x="1012825" y="6350"/>
                  </a:lnTo>
                  <a:lnTo>
                    <a:pt x="1012825" y="12700"/>
                  </a:lnTo>
                  <a:lnTo>
                    <a:pt x="6350" y="12700"/>
                  </a:lnTo>
                  <a:close/>
                </a:path>
              </a:pathLst>
            </a:custGeom>
            <a:solidFill>
              <a:srgbClr val="00CA8E"/>
            </a:solidFill>
          </p:spPr>
        </p:sp>
      </p:grpSp>
      <p:sp>
        <p:nvSpPr>
          <p:cNvPr id="12" name="Freeform 12"/>
          <p:cNvSpPr/>
          <p:nvPr/>
        </p:nvSpPr>
        <p:spPr>
          <a:xfrm>
            <a:off x="465982" y="1607115"/>
            <a:ext cx="2882903" cy="1125436"/>
          </a:xfrm>
          <a:custGeom>
            <a:avLst/>
            <a:gdLst/>
            <a:ahLst/>
            <a:cxnLst/>
            <a:rect l="l" t="t" r="r" b="b"/>
            <a:pathLst>
              <a:path w="2882903" h="1125436">
                <a:moveTo>
                  <a:pt x="0" y="0"/>
                </a:moveTo>
                <a:lnTo>
                  <a:pt x="2882903" y="0"/>
                </a:lnTo>
                <a:lnTo>
                  <a:pt x="2882903" y="1125436"/>
                </a:lnTo>
                <a:lnTo>
                  <a:pt x="0" y="11254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0" y="3121066"/>
            <a:ext cx="3814867" cy="3213554"/>
          </a:xfrm>
          <a:custGeom>
            <a:avLst/>
            <a:gdLst/>
            <a:ahLst/>
            <a:cxnLst/>
            <a:rect l="l" t="t" r="r" b="b"/>
            <a:pathLst>
              <a:path w="3814867" h="3213554">
                <a:moveTo>
                  <a:pt x="0" y="0"/>
                </a:moveTo>
                <a:lnTo>
                  <a:pt x="3814867" y="0"/>
                </a:lnTo>
                <a:lnTo>
                  <a:pt x="3814867" y="3213554"/>
                </a:lnTo>
                <a:lnTo>
                  <a:pt x="0" y="3213554"/>
                </a:lnTo>
                <a:lnTo>
                  <a:pt x="0" y="0"/>
                </a:lnTo>
                <a:close/>
              </a:path>
            </a:pathLst>
          </a:custGeom>
          <a:blipFill>
            <a:blip r:embed="rId6"/>
            <a:stretch>
              <a:fillRect/>
            </a:stretch>
          </a:blipFill>
        </p:spPr>
      </p:sp>
      <p:sp>
        <p:nvSpPr>
          <p:cNvPr id="14" name="Freeform 14"/>
          <p:cNvSpPr/>
          <p:nvPr/>
        </p:nvSpPr>
        <p:spPr>
          <a:xfrm>
            <a:off x="1626537" y="2668762"/>
            <a:ext cx="561784" cy="823265"/>
          </a:xfrm>
          <a:custGeom>
            <a:avLst/>
            <a:gdLst/>
            <a:ahLst/>
            <a:cxnLst/>
            <a:rect l="l" t="t" r="r" b="b"/>
            <a:pathLst>
              <a:path w="561784" h="823265">
                <a:moveTo>
                  <a:pt x="0" y="0"/>
                </a:moveTo>
                <a:lnTo>
                  <a:pt x="561784" y="0"/>
                </a:lnTo>
                <a:lnTo>
                  <a:pt x="561784" y="823265"/>
                </a:lnTo>
                <a:lnTo>
                  <a:pt x="0" y="8232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8864927" y="1598247"/>
            <a:ext cx="2882903" cy="1884912"/>
          </a:xfrm>
          <a:custGeom>
            <a:avLst/>
            <a:gdLst/>
            <a:ahLst/>
            <a:cxnLst/>
            <a:rect l="l" t="t" r="r" b="b"/>
            <a:pathLst>
              <a:path w="2882903" h="1884912">
                <a:moveTo>
                  <a:pt x="0" y="0"/>
                </a:moveTo>
                <a:lnTo>
                  <a:pt x="2882903" y="0"/>
                </a:lnTo>
                <a:lnTo>
                  <a:pt x="2882903" y="1884912"/>
                </a:lnTo>
                <a:lnTo>
                  <a:pt x="0" y="18849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17" name="Freeform 17"/>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18" name="Freeform 18"/>
          <p:cNvSpPr/>
          <p:nvPr/>
        </p:nvSpPr>
        <p:spPr>
          <a:xfrm>
            <a:off x="8356873" y="3112370"/>
            <a:ext cx="3835127" cy="3230947"/>
          </a:xfrm>
          <a:custGeom>
            <a:avLst/>
            <a:gdLst/>
            <a:ahLst/>
            <a:cxnLst/>
            <a:rect l="l" t="t" r="r" b="b"/>
            <a:pathLst>
              <a:path w="3835127" h="3230947">
                <a:moveTo>
                  <a:pt x="0" y="0"/>
                </a:moveTo>
                <a:lnTo>
                  <a:pt x="3835127" y="0"/>
                </a:lnTo>
                <a:lnTo>
                  <a:pt x="3835127" y="3230947"/>
                </a:lnTo>
                <a:lnTo>
                  <a:pt x="0" y="3230947"/>
                </a:lnTo>
                <a:lnTo>
                  <a:pt x="0" y="0"/>
                </a:lnTo>
                <a:close/>
              </a:path>
            </a:pathLst>
          </a:custGeom>
          <a:blipFill>
            <a:blip r:embed="rId11"/>
            <a:stretch>
              <a:fillRect r="-2077"/>
            </a:stretch>
          </a:blipFill>
        </p:spPr>
      </p:sp>
      <p:sp>
        <p:nvSpPr>
          <p:cNvPr id="19" name="Freeform 19"/>
          <p:cNvSpPr/>
          <p:nvPr/>
        </p:nvSpPr>
        <p:spPr>
          <a:xfrm>
            <a:off x="3452603" y="3114227"/>
            <a:ext cx="5266525" cy="3227232"/>
          </a:xfrm>
          <a:custGeom>
            <a:avLst/>
            <a:gdLst/>
            <a:ahLst/>
            <a:cxnLst/>
            <a:rect l="l" t="t" r="r" b="b"/>
            <a:pathLst>
              <a:path w="5266525" h="3227232">
                <a:moveTo>
                  <a:pt x="0" y="0"/>
                </a:moveTo>
                <a:lnTo>
                  <a:pt x="5266525" y="0"/>
                </a:lnTo>
                <a:lnTo>
                  <a:pt x="5266525" y="3227232"/>
                </a:lnTo>
                <a:lnTo>
                  <a:pt x="0" y="3227232"/>
                </a:lnTo>
                <a:lnTo>
                  <a:pt x="0" y="0"/>
                </a:lnTo>
                <a:close/>
              </a:path>
            </a:pathLst>
          </a:custGeom>
          <a:blipFill>
            <a:blip r:embed="rId12"/>
            <a:stretch>
              <a:fillRect/>
            </a:stretch>
          </a:blipFill>
        </p:spPr>
      </p:sp>
      <p:sp>
        <p:nvSpPr>
          <p:cNvPr id="20" name="Freeform 20"/>
          <p:cNvSpPr/>
          <p:nvPr/>
        </p:nvSpPr>
        <p:spPr>
          <a:xfrm>
            <a:off x="4654553" y="1607115"/>
            <a:ext cx="2882903" cy="1884912"/>
          </a:xfrm>
          <a:custGeom>
            <a:avLst/>
            <a:gdLst/>
            <a:ahLst/>
            <a:cxnLst/>
            <a:rect l="l" t="t" r="r" b="b"/>
            <a:pathLst>
              <a:path w="2882903" h="1884912">
                <a:moveTo>
                  <a:pt x="0" y="0"/>
                </a:moveTo>
                <a:lnTo>
                  <a:pt x="2882903" y="0"/>
                </a:lnTo>
                <a:lnTo>
                  <a:pt x="2882903" y="1884912"/>
                </a:lnTo>
                <a:lnTo>
                  <a:pt x="0" y="188491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1" name="Freeform 21"/>
          <p:cNvSpPr/>
          <p:nvPr/>
        </p:nvSpPr>
        <p:spPr>
          <a:xfrm>
            <a:off x="10972800" y="236172"/>
            <a:ext cx="829618" cy="944051"/>
          </a:xfrm>
          <a:custGeom>
            <a:avLst/>
            <a:gdLst/>
            <a:ahLst/>
            <a:cxnLst/>
            <a:rect l="l" t="t" r="r" b="b"/>
            <a:pathLst>
              <a:path w="829618" h="944051">
                <a:moveTo>
                  <a:pt x="0" y="0"/>
                </a:moveTo>
                <a:lnTo>
                  <a:pt x="829618" y="0"/>
                </a:lnTo>
                <a:lnTo>
                  <a:pt x="829618" y="944052"/>
                </a:lnTo>
                <a:lnTo>
                  <a:pt x="0" y="944052"/>
                </a:lnTo>
                <a:lnTo>
                  <a:pt x="0" y="0"/>
                </a:lnTo>
                <a:close/>
              </a:path>
            </a:pathLst>
          </a:custGeom>
          <a:blipFill>
            <a:blip r:embed="rId15"/>
            <a:stretch>
              <a:fillRect l="-29102" t="-12862" r="-29999" b="-69323"/>
            </a:stretch>
          </a:blipFill>
        </p:spPr>
      </p:sp>
      <p:sp>
        <p:nvSpPr>
          <p:cNvPr id="22" name="TextBox 22"/>
          <p:cNvSpPr txBox="1"/>
          <p:nvPr/>
        </p:nvSpPr>
        <p:spPr>
          <a:xfrm rot="-5400000">
            <a:off x="6022238" y="6333286"/>
            <a:ext cx="115653" cy="320335"/>
          </a:xfrm>
          <a:prstGeom prst="rect">
            <a:avLst/>
          </a:prstGeom>
        </p:spPr>
        <p:txBody>
          <a:bodyPr lIns="0" tIns="0" rIns="0" bIns="0" rtlCol="0" anchor="t">
            <a:spAutoFit/>
          </a:bodyPr>
          <a:lstStyle/>
          <a:p>
            <a:pPr algn="l">
              <a:lnSpc>
                <a:spcPts val="2520"/>
              </a:lnSpc>
            </a:pPr>
            <a:r>
              <a:rPr lang="en-US" sz="1800">
                <a:solidFill>
                  <a:srgbClr val="FFFFFF"/>
                </a:solidFill>
                <a:latin typeface="Roboto"/>
                <a:ea typeface="Roboto"/>
                <a:cs typeface="Roboto"/>
                <a:sym typeface="Roboto"/>
              </a:rPr>
              <a:t>x</a:t>
            </a:r>
          </a:p>
        </p:txBody>
      </p:sp>
      <p:sp>
        <p:nvSpPr>
          <p:cNvPr id="23" name="TextBox 23"/>
          <p:cNvSpPr txBox="1"/>
          <p:nvPr/>
        </p:nvSpPr>
        <p:spPr>
          <a:xfrm>
            <a:off x="367465" y="593950"/>
            <a:ext cx="3204172" cy="622525"/>
          </a:xfrm>
          <a:prstGeom prst="rect">
            <a:avLst/>
          </a:prstGeom>
        </p:spPr>
        <p:txBody>
          <a:bodyPr lIns="0" tIns="0" rIns="0" bIns="0" rtlCol="0" anchor="t">
            <a:spAutoFit/>
          </a:bodyPr>
          <a:lstStyle/>
          <a:p>
            <a:pPr algn="l">
              <a:lnSpc>
                <a:spcPts val="2579"/>
              </a:lnSpc>
            </a:pPr>
            <a:r>
              <a:rPr lang="en-US" sz="3199" b="1">
                <a:solidFill>
                  <a:srgbClr val="3F3F3F"/>
                </a:solidFill>
                <a:latin typeface="Raleway Heavy"/>
                <a:ea typeface="Raleway Heavy"/>
                <a:cs typeface="Raleway Heavy"/>
                <a:sym typeface="Raleway Heavy"/>
              </a:rPr>
              <a:t>Job Constraints</a:t>
            </a:r>
          </a:p>
          <a:p>
            <a:pPr algn="l">
              <a:lnSpc>
                <a:spcPts val="3499"/>
              </a:lnSpc>
            </a:pPr>
            <a:r>
              <a:rPr lang="en-US" sz="1399">
                <a:solidFill>
                  <a:srgbClr val="3F3F3F"/>
                </a:solidFill>
                <a:latin typeface="Roboto"/>
                <a:ea typeface="Roboto"/>
                <a:cs typeface="Roboto"/>
                <a:sym typeface="Roboto"/>
              </a:rPr>
              <a:t>Additional Examples</a:t>
            </a:r>
          </a:p>
        </p:txBody>
      </p:sp>
      <p:sp>
        <p:nvSpPr>
          <p:cNvPr id="24" name="TextBox 24"/>
          <p:cNvSpPr txBox="1"/>
          <p:nvPr/>
        </p:nvSpPr>
        <p:spPr>
          <a:xfrm>
            <a:off x="793804" y="2101853"/>
            <a:ext cx="2317280" cy="231162"/>
          </a:xfrm>
          <a:prstGeom prst="rect">
            <a:avLst/>
          </a:prstGeom>
        </p:spPr>
        <p:txBody>
          <a:bodyPr lIns="0" tIns="0" rIns="0" bIns="0" rtlCol="0" anchor="t">
            <a:spAutoFit/>
          </a:bodyPr>
          <a:lstStyle/>
          <a:p>
            <a:pPr algn="l">
              <a:lnSpc>
                <a:spcPts val="1703"/>
              </a:lnSpc>
            </a:pPr>
            <a:r>
              <a:rPr lang="en-US" sz="1399" spc="2">
                <a:solidFill>
                  <a:srgbClr val="FFFFFF"/>
                </a:solidFill>
                <a:latin typeface="Roboto"/>
                <a:ea typeface="Roboto"/>
                <a:cs typeface="Roboto"/>
                <a:sym typeface="Roboto"/>
              </a:rPr>
              <a:t>Don't co-locate any tasks on </a:t>
            </a:r>
          </a:p>
        </p:txBody>
      </p:sp>
      <p:sp>
        <p:nvSpPr>
          <p:cNvPr id="25" name="TextBox 25"/>
          <p:cNvSpPr txBox="1"/>
          <p:nvPr/>
        </p:nvSpPr>
        <p:spPr>
          <a:xfrm>
            <a:off x="1303391" y="2318261"/>
            <a:ext cx="1231516" cy="231162"/>
          </a:xfrm>
          <a:prstGeom prst="rect">
            <a:avLst/>
          </a:prstGeom>
        </p:spPr>
        <p:txBody>
          <a:bodyPr lIns="0" tIns="0" rIns="0" bIns="0" rtlCol="0" anchor="t">
            <a:spAutoFit/>
          </a:bodyPr>
          <a:lstStyle/>
          <a:p>
            <a:pPr algn="l">
              <a:lnSpc>
                <a:spcPts val="1703"/>
              </a:lnSpc>
            </a:pPr>
            <a:r>
              <a:rPr lang="en-US" sz="1399">
                <a:solidFill>
                  <a:srgbClr val="FFFFFF"/>
                </a:solidFill>
                <a:latin typeface="Roboto"/>
                <a:ea typeface="Roboto"/>
                <a:cs typeface="Roboto"/>
                <a:sym typeface="Roboto"/>
              </a:rPr>
              <a:t>the same client</a:t>
            </a:r>
          </a:p>
        </p:txBody>
      </p:sp>
      <p:sp>
        <p:nvSpPr>
          <p:cNvPr id="26" name="TextBox 26"/>
          <p:cNvSpPr txBox="1"/>
          <p:nvPr/>
        </p:nvSpPr>
        <p:spPr>
          <a:xfrm>
            <a:off x="4894259" y="2101853"/>
            <a:ext cx="2496712" cy="231162"/>
          </a:xfrm>
          <a:prstGeom prst="rect">
            <a:avLst/>
          </a:prstGeom>
        </p:spPr>
        <p:txBody>
          <a:bodyPr lIns="0" tIns="0" rIns="0" bIns="0" rtlCol="0" anchor="t">
            <a:spAutoFit/>
          </a:bodyPr>
          <a:lstStyle/>
          <a:p>
            <a:pPr algn="l">
              <a:lnSpc>
                <a:spcPts val="1703"/>
              </a:lnSpc>
            </a:pPr>
            <a:r>
              <a:rPr lang="en-US" sz="1399" spc="1">
                <a:solidFill>
                  <a:srgbClr val="FFFFFF"/>
                </a:solidFill>
                <a:latin typeface="Roboto"/>
                <a:ea typeface="Roboto"/>
                <a:cs typeface="Roboto"/>
                <a:sym typeface="Roboto"/>
              </a:rPr>
              <a:t>Prevent the task to only run on </a:t>
            </a:r>
          </a:p>
        </p:txBody>
      </p:sp>
      <p:sp>
        <p:nvSpPr>
          <p:cNvPr id="27" name="TextBox 27"/>
          <p:cNvSpPr txBox="1"/>
          <p:nvPr/>
        </p:nvSpPr>
        <p:spPr>
          <a:xfrm>
            <a:off x="5153025" y="2318261"/>
            <a:ext cx="1923679" cy="231162"/>
          </a:xfrm>
          <a:prstGeom prst="rect">
            <a:avLst/>
          </a:prstGeom>
        </p:spPr>
        <p:txBody>
          <a:bodyPr lIns="0" tIns="0" rIns="0" bIns="0" rtlCol="0" anchor="t">
            <a:spAutoFit/>
          </a:bodyPr>
          <a:lstStyle/>
          <a:p>
            <a:pPr algn="l">
              <a:lnSpc>
                <a:spcPts val="1703"/>
              </a:lnSpc>
            </a:pPr>
            <a:r>
              <a:rPr lang="en-US" sz="1399" spc="1">
                <a:solidFill>
                  <a:srgbClr val="FFFFFF"/>
                </a:solidFill>
                <a:latin typeface="Roboto"/>
                <a:ea typeface="Roboto"/>
                <a:cs typeface="Roboto"/>
                <a:sym typeface="Roboto"/>
              </a:rPr>
              <a:t>nodes of size m4.xlarge</a:t>
            </a:r>
          </a:p>
        </p:txBody>
      </p:sp>
      <p:sp>
        <p:nvSpPr>
          <p:cNvPr id="28" name="TextBox 28"/>
          <p:cNvSpPr txBox="1"/>
          <p:nvPr/>
        </p:nvSpPr>
        <p:spPr>
          <a:xfrm>
            <a:off x="9117340" y="2092709"/>
            <a:ext cx="2471176" cy="231162"/>
          </a:xfrm>
          <a:prstGeom prst="rect">
            <a:avLst/>
          </a:prstGeom>
        </p:spPr>
        <p:txBody>
          <a:bodyPr lIns="0" tIns="0" rIns="0" bIns="0" rtlCol="0" anchor="t">
            <a:spAutoFit/>
          </a:bodyPr>
          <a:lstStyle/>
          <a:p>
            <a:pPr algn="l">
              <a:lnSpc>
                <a:spcPts val="1703"/>
              </a:lnSpc>
            </a:pPr>
            <a:r>
              <a:rPr lang="en-US" sz="1399" spc="1">
                <a:solidFill>
                  <a:srgbClr val="FFFFFF"/>
                </a:solidFill>
                <a:latin typeface="Roboto"/>
                <a:ea typeface="Roboto"/>
                <a:cs typeface="Roboto"/>
                <a:sym typeface="Roboto"/>
              </a:rPr>
              <a:t>Restrict the task to running on </a:t>
            </a:r>
          </a:p>
        </p:txBody>
      </p:sp>
      <p:sp>
        <p:nvSpPr>
          <p:cNvPr id="29" name="TextBox 29"/>
          <p:cNvSpPr txBox="1"/>
          <p:nvPr/>
        </p:nvSpPr>
        <p:spPr>
          <a:xfrm>
            <a:off x="9417377" y="2309117"/>
            <a:ext cx="1813341" cy="231162"/>
          </a:xfrm>
          <a:prstGeom prst="rect">
            <a:avLst/>
          </a:prstGeom>
        </p:spPr>
        <p:txBody>
          <a:bodyPr lIns="0" tIns="0" rIns="0" bIns="0" rtlCol="0" anchor="t">
            <a:spAutoFit/>
          </a:bodyPr>
          <a:lstStyle/>
          <a:p>
            <a:pPr algn="l">
              <a:lnSpc>
                <a:spcPts val="1703"/>
              </a:lnSpc>
            </a:pPr>
            <a:r>
              <a:rPr lang="en-US" sz="1399" spc="1">
                <a:solidFill>
                  <a:srgbClr val="FFFFFF"/>
                </a:solidFill>
                <a:latin typeface="Roboto"/>
                <a:ea typeface="Roboto"/>
                <a:cs typeface="Roboto"/>
                <a:sym typeface="Roboto"/>
              </a:rPr>
              <a:t>clients running Ubuntu</a:t>
            </a:r>
          </a:p>
        </p:txBody>
      </p:sp>
      <p:sp>
        <p:nvSpPr>
          <p:cNvPr id="30" name="TextBox 30"/>
          <p:cNvSpPr txBox="1"/>
          <p:nvPr/>
        </p:nvSpPr>
        <p:spPr>
          <a:xfrm>
            <a:off x="1181948" y="1725225"/>
            <a:ext cx="1479566" cy="320335"/>
          </a:xfrm>
          <a:prstGeom prst="rect">
            <a:avLst/>
          </a:prstGeom>
        </p:spPr>
        <p:txBody>
          <a:bodyPr lIns="0" tIns="0" rIns="0" bIns="0" rtlCol="0" anchor="t">
            <a:spAutoFit/>
          </a:bodyPr>
          <a:lstStyle/>
          <a:p>
            <a:pPr algn="l">
              <a:lnSpc>
                <a:spcPts val="2520"/>
              </a:lnSpc>
            </a:pPr>
            <a:r>
              <a:rPr lang="en-US" sz="1800" b="1" spc="1">
                <a:solidFill>
                  <a:srgbClr val="FFFFFF"/>
                </a:solidFill>
                <a:latin typeface="Roboto Bold"/>
                <a:ea typeface="Roboto Bold"/>
                <a:cs typeface="Roboto Bold"/>
                <a:sym typeface="Roboto Bold"/>
              </a:rPr>
              <a:t>Distinct Hosts</a:t>
            </a:r>
          </a:p>
        </p:txBody>
      </p:sp>
      <p:sp>
        <p:nvSpPr>
          <p:cNvPr id="31" name="TextBox 31"/>
          <p:cNvSpPr txBox="1"/>
          <p:nvPr/>
        </p:nvSpPr>
        <p:spPr>
          <a:xfrm>
            <a:off x="5282403" y="1725225"/>
            <a:ext cx="1659807" cy="320335"/>
          </a:xfrm>
          <a:prstGeom prst="rect">
            <a:avLst/>
          </a:prstGeom>
        </p:spPr>
        <p:txBody>
          <a:bodyPr lIns="0" tIns="0" rIns="0" bIns="0" rtlCol="0" anchor="t">
            <a:spAutoFit/>
          </a:bodyPr>
          <a:lstStyle/>
          <a:p>
            <a:pPr algn="l">
              <a:lnSpc>
                <a:spcPts val="2520"/>
              </a:lnSpc>
            </a:pPr>
            <a:r>
              <a:rPr lang="en-US" sz="1800" b="1">
                <a:solidFill>
                  <a:srgbClr val="FFFFFF"/>
                </a:solidFill>
                <a:latin typeface="Roboto Bold"/>
                <a:ea typeface="Roboto Bold"/>
                <a:cs typeface="Roboto Bold"/>
                <a:sym typeface="Roboto Bold"/>
              </a:rPr>
              <a:t>Cloud Metadata</a:t>
            </a:r>
          </a:p>
        </p:txBody>
      </p:sp>
      <p:sp>
        <p:nvSpPr>
          <p:cNvPr id="32" name="TextBox 32"/>
          <p:cNvSpPr txBox="1"/>
          <p:nvPr/>
        </p:nvSpPr>
        <p:spPr>
          <a:xfrm>
            <a:off x="9828543" y="1716081"/>
            <a:ext cx="974522" cy="320335"/>
          </a:xfrm>
          <a:prstGeom prst="rect">
            <a:avLst/>
          </a:prstGeom>
        </p:spPr>
        <p:txBody>
          <a:bodyPr lIns="0" tIns="0" rIns="0" bIns="0" rtlCol="0" anchor="t">
            <a:spAutoFit/>
          </a:bodyPr>
          <a:lstStyle/>
          <a:p>
            <a:pPr algn="l">
              <a:lnSpc>
                <a:spcPts val="2520"/>
              </a:lnSpc>
            </a:pPr>
            <a:r>
              <a:rPr lang="en-US" sz="1800" b="1">
                <a:solidFill>
                  <a:srgbClr val="FFFFFF"/>
                </a:solidFill>
                <a:latin typeface="Roboto Bold"/>
                <a:ea typeface="Roboto Bold"/>
                <a:cs typeface="Roboto Bold"/>
                <a:sym typeface="Roboto Bold"/>
              </a:rPr>
              <a:t>Client OS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63503" y="5249523"/>
            <a:ext cx="12318997" cy="1671980"/>
            <a:chOff x="0" y="0"/>
            <a:chExt cx="12319000" cy="1671980"/>
          </a:xfrm>
        </p:grpSpPr>
        <p:sp>
          <p:nvSpPr>
            <p:cNvPr id="5" name="Freeform 5"/>
            <p:cNvSpPr/>
            <p:nvPr/>
          </p:nvSpPr>
          <p:spPr>
            <a:xfrm>
              <a:off x="63500" y="63500"/>
              <a:ext cx="12192000" cy="1544955"/>
            </a:xfrm>
            <a:custGeom>
              <a:avLst/>
              <a:gdLst/>
              <a:ahLst/>
              <a:cxnLst/>
              <a:rect l="l" t="t" r="r" b="b"/>
              <a:pathLst>
                <a:path w="12192000" h="1544955">
                  <a:moveTo>
                    <a:pt x="0" y="0"/>
                  </a:moveTo>
                  <a:lnTo>
                    <a:pt x="0" y="1544955"/>
                  </a:lnTo>
                  <a:lnTo>
                    <a:pt x="12192000" y="1544955"/>
                  </a:lnTo>
                  <a:lnTo>
                    <a:pt x="12192000" y="0"/>
                  </a:lnTo>
                  <a:close/>
                </a:path>
              </a:pathLst>
            </a:custGeom>
            <a:solidFill>
              <a:srgbClr val="00CA8E"/>
            </a:solidFill>
          </p:spPr>
        </p:sp>
        <p:sp>
          <p:nvSpPr>
            <p:cNvPr id="6" name="Freeform 6"/>
            <p:cNvSpPr/>
            <p:nvPr/>
          </p:nvSpPr>
          <p:spPr>
            <a:xfrm>
              <a:off x="63500" y="674370"/>
              <a:ext cx="12192000" cy="328676"/>
            </a:xfrm>
            <a:custGeom>
              <a:avLst/>
              <a:gdLst/>
              <a:ahLst/>
              <a:cxnLst/>
              <a:rect l="l" t="t" r="r" b="b"/>
              <a:pathLst>
                <a:path w="12192000" h="328676">
                  <a:moveTo>
                    <a:pt x="12192000" y="0"/>
                  </a:moveTo>
                  <a:lnTo>
                    <a:pt x="12192000" y="328676"/>
                  </a:lnTo>
                  <a:lnTo>
                    <a:pt x="0" y="328676"/>
                  </a:lnTo>
                  <a:lnTo>
                    <a:pt x="0" y="0"/>
                  </a:lnTo>
                  <a:close/>
                </a:path>
              </a:pathLst>
            </a:custGeom>
            <a:solidFill>
              <a:srgbClr val="F2F2F2"/>
            </a:solidFill>
          </p:spPr>
        </p:sp>
        <p:sp>
          <p:nvSpPr>
            <p:cNvPr id="7" name="Freeform 7"/>
            <p:cNvSpPr/>
            <p:nvPr/>
          </p:nvSpPr>
          <p:spPr>
            <a:xfrm>
              <a:off x="63500" y="345821"/>
              <a:ext cx="12192000" cy="328549"/>
            </a:xfrm>
            <a:custGeom>
              <a:avLst/>
              <a:gdLst/>
              <a:ahLst/>
              <a:cxnLst/>
              <a:rect l="l" t="t" r="r" b="b"/>
              <a:pathLst>
                <a:path w="12192000" h="328549">
                  <a:moveTo>
                    <a:pt x="12192000" y="0"/>
                  </a:moveTo>
                  <a:lnTo>
                    <a:pt x="12192000" y="328549"/>
                  </a:lnTo>
                  <a:lnTo>
                    <a:pt x="0" y="328549"/>
                  </a:lnTo>
                  <a:lnTo>
                    <a:pt x="0" y="0"/>
                  </a:lnTo>
                  <a:close/>
                </a:path>
              </a:pathLst>
            </a:custGeom>
            <a:solidFill>
              <a:srgbClr val="F2F2F2">
                <a:alpha val="52549"/>
              </a:srgbClr>
            </a:solidFill>
          </p:spPr>
        </p:sp>
        <p:sp>
          <p:nvSpPr>
            <p:cNvPr id="8" name="Freeform 8"/>
            <p:cNvSpPr/>
            <p:nvPr/>
          </p:nvSpPr>
          <p:spPr>
            <a:xfrm>
              <a:off x="63500" y="1002792"/>
              <a:ext cx="12192000" cy="328549"/>
            </a:xfrm>
            <a:custGeom>
              <a:avLst/>
              <a:gdLst/>
              <a:ahLst/>
              <a:cxnLst/>
              <a:rect l="l" t="t" r="r" b="b"/>
              <a:pathLst>
                <a:path w="12192000" h="328549">
                  <a:moveTo>
                    <a:pt x="12192000" y="0"/>
                  </a:moveTo>
                  <a:lnTo>
                    <a:pt x="12192000" y="328549"/>
                  </a:lnTo>
                  <a:lnTo>
                    <a:pt x="0" y="328549"/>
                  </a:lnTo>
                  <a:lnTo>
                    <a:pt x="0" y="0"/>
                  </a:lnTo>
                  <a:close/>
                </a:path>
              </a:pathLst>
            </a:custGeom>
            <a:solidFill>
              <a:srgbClr val="F2F2F2">
                <a:alpha val="52549"/>
              </a:srgbClr>
            </a:solidFill>
          </p:spPr>
        </p:sp>
      </p:grpSp>
      <p:grpSp>
        <p:nvGrpSpPr>
          <p:cNvPr id="9" name="Group 9"/>
          <p:cNvGrpSpPr>
            <a:grpSpLocks noChangeAspect="1"/>
          </p:cNvGrpSpPr>
          <p:nvPr/>
        </p:nvGrpSpPr>
        <p:grpSpPr>
          <a:xfrm>
            <a:off x="4967983" y="1875177"/>
            <a:ext cx="54073" cy="1975371"/>
            <a:chOff x="0" y="0"/>
            <a:chExt cx="54077" cy="1975371"/>
          </a:xfrm>
        </p:grpSpPr>
        <p:sp>
          <p:nvSpPr>
            <p:cNvPr id="10" name="Freeform 10"/>
            <p:cNvSpPr/>
            <p:nvPr/>
          </p:nvSpPr>
          <p:spPr>
            <a:xfrm>
              <a:off x="0" y="0"/>
              <a:ext cx="54102" cy="1975358"/>
            </a:xfrm>
            <a:custGeom>
              <a:avLst/>
              <a:gdLst/>
              <a:ahLst/>
              <a:cxnLst/>
              <a:rect l="l" t="t" r="r" b="b"/>
              <a:pathLst>
                <a:path w="54102" h="1975358">
                  <a:moveTo>
                    <a:pt x="0" y="1975358"/>
                  </a:moveTo>
                  <a:lnTo>
                    <a:pt x="0" y="0"/>
                  </a:lnTo>
                  <a:lnTo>
                    <a:pt x="54102" y="0"/>
                  </a:lnTo>
                  <a:lnTo>
                    <a:pt x="54102" y="1975358"/>
                  </a:lnTo>
                  <a:close/>
                </a:path>
              </a:pathLst>
            </a:custGeom>
            <a:solidFill>
              <a:srgbClr val="00CA8E"/>
            </a:solidFill>
          </p:spPr>
        </p:sp>
      </p:grpSp>
      <p:sp>
        <p:nvSpPr>
          <p:cNvPr id="11" name="Freeform 11"/>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12" name="Freeform 12"/>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13" name="Freeform 13"/>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sp>
        <p:nvSpPr>
          <p:cNvPr id="14" name="TextBox 14"/>
          <p:cNvSpPr txBox="1"/>
          <p:nvPr/>
        </p:nvSpPr>
        <p:spPr>
          <a:xfrm>
            <a:off x="5496687" y="2237442"/>
            <a:ext cx="6566811" cy="1133742"/>
          </a:xfrm>
          <a:prstGeom prst="rect">
            <a:avLst/>
          </a:prstGeom>
        </p:spPr>
        <p:txBody>
          <a:bodyPr lIns="0" tIns="0" rIns="0" bIns="0" rtlCol="0" anchor="t">
            <a:spAutoFit/>
          </a:bodyPr>
          <a:lstStyle/>
          <a:p>
            <a:pPr algn="l">
              <a:lnSpc>
                <a:spcPts val="9240"/>
              </a:lnSpc>
            </a:pPr>
            <a:r>
              <a:rPr lang="en-US" sz="6600" b="1">
                <a:solidFill>
                  <a:srgbClr val="3F3F3F"/>
                </a:solidFill>
                <a:latin typeface="Raleway Heavy"/>
                <a:ea typeface="Raleway Heavy"/>
                <a:cs typeface="Raleway Heavy"/>
                <a:sym typeface="Raleway Heavy"/>
              </a:rPr>
              <a:t>Job Constraints</a:t>
            </a:r>
          </a:p>
        </p:txBody>
      </p:sp>
      <p:sp>
        <p:nvSpPr>
          <p:cNvPr id="15" name="TextBox 15"/>
          <p:cNvSpPr txBox="1"/>
          <p:nvPr/>
        </p:nvSpPr>
        <p:spPr>
          <a:xfrm>
            <a:off x="672179" y="1943405"/>
            <a:ext cx="3645322" cy="1645615"/>
          </a:xfrm>
          <a:prstGeom prst="rect">
            <a:avLst/>
          </a:prstGeom>
        </p:spPr>
        <p:txBody>
          <a:bodyPr lIns="0" tIns="0" rIns="0" bIns="0" rtlCol="0" anchor="t">
            <a:spAutoFit/>
          </a:bodyPr>
          <a:lstStyle/>
          <a:p>
            <a:pPr algn="l">
              <a:lnSpc>
                <a:spcPts val="13439"/>
              </a:lnSpc>
            </a:pPr>
            <a:r>
              <a:rPr lang="en-US" sz="9600" b="1">
                <a:solidFill>
                  <a:srgbClr val="00CA8E"/>
                </a:solidFill>
                <a:latin typeface="Raleway Heavy"/>
                <a:ea typeface="Raleway Heavy"/>
                <a:cs typeface="Raleway Heavy"/>
                <a:sym typeface="Raleway Heavy"/>
              </a:rPr>
              <a:t>DEMO</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0" y="0"/>
            <a:ext cx="2470147" cy="6858000"/>
            <a:chOff x="0" y="0"/>
            <a:chExt cx="2470150" cy="6858000"/>
          </a:xfrm>
        </p:grpSpPr>
        <p:sp>
          <p:nvSpPr>
            <p:cNvPr id="5" name="Freeform 5"/>
            <p:cNvSpPr/>
            <p:nvPr/>
          </p:nvSpPr>
          <p:spPr>
            <a:xfrm>
              <a:off x="0" y="0"/>
              <a:ext cx="2470150" cy="6858000"/>
            </a:xfrm>
            <a:custGeom>
              <a:avLst/>
              <a:gdLst/>
              <a:ahLst/>
              <a:cxnLst/>
              <a:rect l="l" t="t" r="r" b="b"/>
              <a:pathLst>
                <a:path w="2470150" h="6858000">
                  <a:moveTo>
                    <a:pt x="0" y="0"/>
                  </a:moveTo>
                  <a:lnTo>
                    <a:pt x="2470150" y="0"/>
                  </a:lnTo>
                  <a:lnTo>
                    <a:pt x="2470150" y="6858000"/>
                  </a:lnTo>
                  <a:lnTo>
                    <a:pt x="0" y="6858000"/>
                  </a:lnTo>
                  <a:close/>
                </a:path>
              </a:pathLst>
            </a:custGeom>
            <a:solidFill>
              <a:srgbClr val="00CA8E"/>
            </a:solidFill>
          </p:spPr>
        </p:sp>
      </p:grpSp>
      <p:grpSp>
        <p:nvGrpSpPr>
          <p:cNvPr id="6" name="Group 6"/>
          <p:cNvGrpSpPr>
            <a:grpSpLocks noChangeAspect="1"/>
          </p:cNvGrpSpPr>
          <p:nvPr/>
        </p:nvGrpSpPr>
        <p:grpSpPr>
          <a:xfrm>
            <a:off x="3451127" y="2102996"/>
            <a:ext cx="1008059" cy="46034"/>
            <a:chOff x="0" y="0"/>
            <a:chExt cx="1008062" cy="46038"/>
          </a:xfrm>
        </p:grpSpPr>
        <p:sp>
          <p:nvSpPr>
            <p:cNvPr id="7" name="Freeform 7"/>
            <p:cNvSpPr/>
            <p:nvPr/>
          </p:nvSpPr>
          <p:spPr>
            <a:xfrm>
              <a:off x="0" y="0"/>
              <a:ext cx="1008126" cy="45974"/>
            </a:xfrm>
            <a:custGeom>
              <a:avLst/>
              <a:gdLst/>
              <a:ahLst/>
              <a:cxnLst/>
              <a:rect l="l" t="t" r="r" b="b"/>
              <a:pathLst>
                <a:path w="1008126" h="45974">
                  <a:moveTo>
                    <a:pt x="0" y="0"/>
                  </a:moveTo>
                  <a:lnTo>
                    <a:pt x="1008126" y="0"/>
                  </a:lnTo>
                  <a:lnTo>
                    <a:pt x="1008126" y="45974"/>
                  </a:lnTo>
                  <a:lnTo>
                    <a:pt x="0" y="45974"/>
                  </a:lnTo>
                  <a:close/>
                </a:path>
              </a:pathLst>
            </a:custGeom>
            <a:solidFill>
              <a:srgbClr val="00CA8E"/>
            </a:solidFill>
          </p:spPr>
        </p:sp>
      </p:grpSp>
      <p:sp>
        <p:nvSpPr>
          <p:cNvPr id="8" name="Freeform 8"/>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grpSp>
        <p:nvGrpSpPr>
          <p:cNvPr id="9" name="Group 9"/>
          <p:cNvGrpSpPr>
            <a:grpSpLocks noChangeAspect="1"/>
          </p:cNvGrpSpPr>
          <p:nvPr/>
        </p:nvGrpSpPr>
        <p:grpSpPr>
          <a:xfrm>
            <a:off x="386401" y="-63503"/>
            <a:ext cx="1697345" cy="6984997"/>
            <a:chOff x="0" y="0"/>
            <a:chExt cx="1697342" cy="6985000"/>
          </a:xfrm>
        </p:grpSpPr>
        <p:sp>
          <p:nvSpPr>
            <p:cNvPr id="10" name="Freeform 10"/>
            <p:cNvSpPr/>
            <p:nvPr/>
          </p:nvSpPr>
          <p:spPr>
            <a:xfrm>
              <a:off x="587121" y="63500"/>
              <a:ext cx="523494" cy="6858000"/>
            </a:xfrm>
            <a:custGeom>
              <a:avLst/>
              <a:gdLst/>
              <a:ahLst/>
              <a:cxnLst/>
              <a:rect l="l" t="t" r="r" b="b"/>
              <a:pathLst>
                <a:path w="523494" h="6858000">
                  <a:moveTo>
                    <a:pt x="0" y="0"/>
                  </a:moveTo>
                  <a:lnTo>
                    <a:pt x="523494" y="0"/>
                  </a:lnTo>
                  <a:lnTo>
                    <a:pt x="523494" y="6858000"/>
                  </a:lnTo>
                  <a:lnTo>
                    <a:pt x="0" y="6858000"/>
                  </a:lnTo>
                  <a:close/>
                </a:path>
              </a:pathLst>
            </a:custGeom>
            <a:solidFill>
              <a:srgbClr val="F2F2F2"/>
            </a:solidFill>
          </p:spPr>
        </p:sp>
        <p:sp>
          <p:nvSpPr>
            <p:cNvPr id="11" name="Freeform 11"/>
            <p:cNvSpPr/>
            <p:nvPr/>
          </p:nvSpPr>
          <p:spPr>
            <a:xfrm>
              <a:off x="63500" y="63500"/>
              <a:ext cx="523621" cy="6858000"/>
            </a:xfrm>
            <a:custGeom>
              <a:avLst/>
              <a:gdLst/>
              <a:ahLst/>
              <a:cxnLst/>
              <a:rect l="l" t="t" r="r" b="b"/>
              <a:pathLst>
                <a:path w="523621" h="6858000">
                  <a:moveTo>
                    <a:pt x="0" y="0"/>
                  </a:moveTo>
                  <a:lnTo>
                    <a:pt x="523621" y="0"/>
                  </a:lnTo>
                  <a:lnTo>
                    <a:pt x="523621" y="6858000"/>
                  </a:lnTo>
                  <a:lnTo>
                    <a:pt x="0" y="6858000"/>
                  </a:lnTo>
                  <a:close/>
                </a:path>
              </a:pathLst>
            </a:custGeom>
            <a:solidFill>
              <a:srgbClr val="F2F2F2">
                <a:alpha val="52549"/>
              </a:srgbClr>
            </a:solidFill>
          </p:spPr>
        </p:sp>
        <p:sp>
          <p:nvSpPr>
            <p:cNvPr id="12" name="Freeform 12"/>
            <p:cNvSpPr/>
            <p:nvPr/>
          </p:nvSpPr>
          <p:spPr>
            <a:xfrm>
              <a:off x="1110234" y="63500"/>
              <a:ext cx="523621" cy="6858000"/>
            </a:xfrm>
            <a:custGeom>
              <a:avLst/>
              <a:gdLst/>
              <a:ahLst/>
              <a:cxnLst/>
              <a:rect l="l" t="t" r="r" b="b"/>
              <a:pathLst>
                <a:path w="523621" h="6858000">
                  <a:moveTo>
                    <a:pt x="0" y="0"/>
                  </a:moveTo>
                  <a:lnTo>
                    <a:pt x="523621" y="0"/>
                  </a:lnTo>
                  <a:lnTo>
                    <a:pt x="523621" y="6858000"/>
                  </a:lnTo>
                  <a:lnTo>
                    <a:pt x="0" y="6858000"/>
                  </a:lnTo>
                  <a:close/>
                </a:path>
              </a:pathLst>
            </a:custGeom>
            <a:solidFill>
              <a:srgbClr val="F2F2F2">
                <a:alpha val="52549"/>
              </a:srgbClr>
            </a:solidFill>
          </p:spPr>
        </p:sp>
      </p:grpSp>
      <p:sp>
        <p:nvSpPr>
          <p:cNvPr id="13" name="TextBox 13"/>
          <p:cNvSpPr txBox="1"/>
          <p:nvPr/>
        </p:nvSpPr>
        <p:spPr>
          <a:xfrm>
            <a:off x="3403578" y="2197818"/>
            <a:ext cx="4970336" cy="1133742"/>
          </a:xfrm>
          <a:prstGeom prst="rect">
            <a:avLst/>
          </a:prstGeom>
        </p:spPr>
        <p:txBody>
          <a:bodyPr lIns="0" tIns="0" rIns="0" bIns="0" rtlCol="0" anchor="t">
            <a:spAutoFit/>
          </a:bodyPr>
          <a:lstStyle/>
          <a:p>
            <a:pPr algn="l">
              <a:lnSpc>
                <a:spcPts val="9240"/>
              </a:lnSpc>
            </a:pPr>
            <a:r>
              <a:rPr lang="en-US" sz="6600" b="1">
                <a:solidFill>
                  <a:srgbClr val="3F3F3F"/>
                </a:solidFill>
                <a:latin typeface="Raleway Heavy"/>
                <a:ea typeface="Raleway Heavy"/>
                <a:cs typeface="Raleway Heavy"/>
                <a:sym typeface="Raleway Heavy"/>
              </a:rPr>
              <a:t>Networking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438636" y="425825"/>
            <a:ext cx="1008059" cy="44453"/>
            <a:chOff x="0" y="0"/>
            <a:chExt cx="1008062" cy="44450"/>
          </a:xfrm>
        </p:grpSpPr>
        <p:sp>
          <p:nvSpPr>
            <p:cNvPr id="5" name="Freeform 5"/>
            <p:cNvSpPr/>
            <p:nvPr/>
          </p:nvSpPr>
          <p:spPr>
            <a:xfrm>
              <a:off x="0" y="0"/>
              <a:ext cx="1007999" cy="44450"/>
            </a:xfrm>
            <a:custGeom>
              <a:avLst/>
              <a:gdLst/>
              <a:ahLst/>
              <a:cxnLst/>
              <a:rect l="l" t="t" r="r" b="b"/>
              <a:pathLst>
                <a:path w="1007999" h="44450">
                  <a:moveTo>
                    <a:pt x="0" y="0"/>
                  </a:moveTo>
                  <a:lnTo>
                    <a:pt x="1007999" y="0"/>
                  </a:lnTo>
                  <a:lnTo>
                    <a:pt x="1007999" y="44450"/>
                  </a:lnTo>
                  <a:lnTo>
                    <a:pt x="0" y="44450"/>
                  </a:lnTo>
                  <a:close/>
                </a:path>
              </a:pathLst>
            </a:custGeom>
            <a:solidFill>
              <a:srgbClr val="00CA8E"/>
            </a:solidFill>
          </p:spPr>
        </p:sp>
      </p:grpSp>
      <p:grpSp>
        <p:nvGrpSpPr>
          <p:cNvPr id="6" name="Group 6"/>
          <p:cNvGrpSpPr>
            <a:grpSpLocks noChangeAspect="1"/>
          </p:cNvGrpSpPr>
          <p:nvPr/>
        </p:nvGrpSpPr>
        <p:grpSpPr>
          <a:xfrm>
            <a:off x="3161776" y="3379318"/>
            <a:ext cx="31747" cy="1180509"/>
            <a:chOff x="0" y="0"/>
            <a:chExt cx="31750" cy="1180503"/>
          </a:xfrm>
        </p:grpSpPr>
        <p:sp>
          <p:nvSpPr>
            <p:cNvPr id="7" name="Freeform 7"/>
            <p:cNvSpPr/>
            <p:nvPr/>
          </p:nvSpPr>
          <p:spPr>
            <a:xfrm>
              <a:off x="0" y="0"/>
              <a:ext cx="31750" cy="1180465"/>
            </a:xfrm>
            <a:custGeom>
              <a:avLst/>
              <a:gdLst/>
              <a:ahLst/>
              <a:cxnLst/>
              <a:rect l="l" t="t" r="r" b="b"/>
              <a:pathLst>
                <a:path w="31750" h="1180465">
                  <a:moveTo>
                    <a:pt x="31750" y="0"/>
                  </a:moveTo>
                  <a:lnTo>
                    <a:pt x="31750" y="1180465"/>
                  </a:lnTo>
                  <a:lnTo>
                    <a:pt x="0" y="1180465"/>
                  </a:lnTo>
                  <a:lnTo>
                    <a:pt x="0" y="0"/>
                  </a:lnTo>
                  <a:close/>
                </a:path>
              </a:pathLst>
            </a:custGeom>
            <a:solidFill>
              <a:srgbClr val="3F3F3F"/>
            </a:solidFill>
          </p:spPr>
        </p:sp>
      </p:grpSp>
      <p:grpSp>
        <p:nvGrpSpPr>
          <p:cNvPr id="8" name="Group 8"/>
          <p:cNvGrpSpPr>
            <a:grpSpLocks noChangeAspect="1"/>
          </p:cNvGrpSpPr>
          <p:nvPr/>
        </p:nvGrpSpPr>
        <p:grpSpPr>
          <a:xfrm>
            <a:off x="3641455" y="2843860"/>
            <a:ext cx="3818582" cy="31747"/>
            <a:chOff x="0" y="0"/>
            <a:chExt cx="3818585" cy="31750"/>
          </a:xfrm>
        </p:grpSpPr>
        <p:sp>
          <p:nvSpPr>
            <p:cNvPr id="9" name="Freeform 9"/>
            <p:cNvSpPr/>
            <p:nvPr/>
          </p:nvSpPr>
          <p:spPr>
            <a:xfrm>
              <a:off x="0" y="0"/>
              <a:ext cx="3818636" cy="31750"/>
            </a:xfrm>
            <a:custGeom>
              <a:avLst/>
              <a:gdLst/>
              <a:ahLst/>
              <a:cxnLst/>
              <a:rect l="l" t="t" r="r" b="b"/>
              <a:pathLst>
                <a:path w="3818636" h="31750">
                  <a:moveTo>
                    <a:pt x="0" y="0"/>
                  </a:moveTo>
                  <a:lnTo>
                    <a:pt x="3818636" y="0"/>
                  </a:lnTo>
                  <a:lnTo>
                    <a:pt x="3818636" y="31750"/>
                  </a:lnTo>
                  <a:lnTo>
                    <a:pt x="0" y="31750"/>
                  </a:lnTo>
                  <a:close/>
                </a:path>
              </a:pathLst>
            </a:custGeom>
            <a:solidFill>
              <a:srgbClr val="3F3F3F"/>
            </a:solidFill>
          </p:spPr>
        </p:sp>
      </p:grpSp>
      <p:grpSp>
        <p:nvGrpSpPr>
          <p:cNvPr id="10" name="Group 10"/>
          <p:cNvGrpSpPr>
            <a:grpSpLocks noChangeAspect="1"/>
          </p:cNvGrpSpPr>
          <p:nvPr/>
        </p:nvGrpSpPr>
        <p:grpSpPr>
          <a:xfrm>
            <a:off x="5534863" y="3379318"/>
            <a:ext cx="31747" cy="1180509"/>
            <a:chOff x="0" y="0"/>
            <a:chExt cx="31750" cy="1180503"/>
          </a:xfrm>
        </p:grpSpPr>
        <p:sp>
          <p:nvSpPr>
            <p:cNvPr id="11" name="Freeform 11"/>
            <p:cNvSpPr/>
            <p:nvPr/>
          </p:nvSpPr>
          <p:spPr>
            <a:xfrm>
              <a:off x="0" y="0"/>
              <a:ext cx="31750" cy="1180465"/>
            </a:xfrm>
            <a:custGeom>
              <a:avLst/>
              <a:gdLst/>
              <a:ahLst/>
              <a:cxnLst/>
              <a:rect l="l" t="t" r="r" b="b"/>
              <a:pathLst>
                <a:path w="31750" h="1180465">
                  <a:moveTo>
                    <a:pt x="31750" y="0"/>
                  </a:moveTo>
                  <a:lnTo>
                    <a:pt x="31750" y="1180465"/>
                  </a:lnTo>
                  <a:lnTo>
                    <a:pt x="0" y="1180465"/>
                  </a:lnTo>
                  <a:lnTo>
                    <a:pt x="0" y="0"/>
                  </a:lnTo>
                  <a:close/>
                </a:path>
              </a:pathLst>
            </a:custGeom>
            <a:solidFill>
              <a:srgbClr val="3F3F3F"/>
            </a:solidFill>
          </p:spPr>
        </p:sp>
      </p:grpSp>
      <p:grpSp>
        <p:nvGrpSpPr>
          <p:cNvPr id="12" name="Group 12"/>
          <p:cNvGrpSpPr>
            <a:grpSpLocks noChangeAspect="1"/>
          </p:cNvGrpSpPr>
          <p:nvPr/>
        </p:nvGrpSpPr>
        <p:grpSpPr>
          <a:xfrm>
            <a:off x="7907950" y="3379318"/>
            <a:ext cx="31756" cy="1180509"/>
            <a:chOff x="0" y="0"/>
            <a:chExt cx="31750" cy="1180503"/>
          </a:xfrm>
        </p:grpSpPr>
        <p:sp>
          <p:nvSpPr>
            <p:cNvPr id="13" name="Freeform 13"/>
            <p:cNvSpPr/>
            <p:nvPr/>
          </p:nvSpPr>
          <p:spPr>
            <a:xfrm>
              <a:off x="0" y="0"/>
              <a:ext cx="31750" cy="1180465"/>
            </a:xfrm>
            <a:custGeom>
              <a:avLst/>
              <a:gdLst/>
              <a:ahLst/>
              <a:cxnLst/>
              <a:rect l="l" t="t" r="r" b="b"/>
              <a:pathLst>
                <a:path w="31750" h="1180465">
                  <a:moveTo>
                    <a:pt x="31750" y="0"/>
                  </a:moveTo>
                  <a:lnTo>
                    <a:pt x="31750" y="1180465"/>
                  </a:lnTo>
                  <a:lnTo>
                    <a:pt x="0" y="1180465"/>
                  </a:lnTo>
                  <a:lnTo>
                    <a:pt x="0" y="0"/>
                  </a:lnTo>
                  <a:close/>
                </a:path>
              </a:pathLst>
            </a:custGeom>
            <a:solidFill>
              <a:srgbClr val="3F3F3F"/>
            </a:solidFill>
          </p:spPr>
        </p:sp>
      </p:grpSp>
      <p:sp>
        <p:nvSpPr>
          <p:cNvPr id="14" name="Freeform 14"/>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15" name="Freeform 15"/>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16" name="Freeform 16"/>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grpSp>
        <p:nvGrpSpPr>
          <p:cNvPr id="17" name="Group 17"/>
          <p:cNvGrpSpPr>
            <a:grpSpLocks noChangeAspect="1"/>
          </p:cNvGrpSpPr>
          <p:nvPr/>
        </p:nvGrpSpPr>
        <p:grpSpPr>
          <a:xfrm>
            <a:off x="2528354" y="2210438"/>
            <a:ext cx="1298600" cy="1298600"/>
            <a:chOff x="0" y="0"/>
            <a:chExt cx="1298600" cy="1298600"/>
          </a:xfrm>
        </p:grpSpPr>
        <p:sp>
          <p:nvSpPr>
            <p:cNvPr id="18" name="Freeform 18"/>
            <p:cNvSpPr/>
            <p:nvPr/>
          </p:nvSpPr>
          <p:spPr>
            <a:xfrm>
              <a:off x="0" y="0"/>
              <a:ext cx="1298575" cy="1298575"/>
            </a:xfrm>
            <a:custGeom>
              <a:avLst/>
              <a:gdLst/>
              <a:ahLst/>
              <a:cxnLst/>
              <a:rect l="l" t="t" r="r" b="b"/>
              <a:pathLst>
                <a:path w="1298575" h="1298575">
                  <a:moveTo>
                    <a:pt x="0" y="0"/>
                  </a:moveTo>
                  <a:lnTo>
                    <a:pt x="1298575" y="0"/>
                  </a:lnTo>
                  <a:lnTo>
                    <a:pt x="1298575" y="1298575"/>
                  </a:lnTo>
                  <a:lnTo>
                    <a:pt x="0" y="1298575"/>
                  </a:lnTo>
                  <a:close/>
                </a:path>
              </a:pathLst>
            </a:custGeom>
            <a:solidFill>
              <a:srgbClr val="00CA8E"/>
            </a:solidFill>
          </p:spPr>
        </p:sp>
      </p:grpSp>
      <p:sp>
        <p:nvSpPr>
          <p:cNvPr id="19" name="Freeform 19"/>
          <p:cNvSpPr/>
          <p:nvPr/>
        </p:nvSpPr>
        <p:spPr>
          <a:xfrm>
            <a:off x="2713853" y="2340159"/>
            <a:ext cx="927592" cy="1039158"/>
          </a:xfrm>
          <a:custGeom>
            <a:avLst/>
            <a:gdLst/>
            <a:ahLst/>
            <a:cxnLst/>
            <a:rect l="l" t="t" r="r" b="b"/>
            <a:pathLst>
              <a:path w="927592" h="1039158">
                <a:moveTo>
                  <a:pt x="0" y="0"/>
                </a:moveTo>
                <a:lnTo>
                  <a:pt x="927593" y="0"/>
                </a:lnTo>
                <a:lnTo>
                  <a:pt x="927593" y="1039159"/>
                </a:lnTo>
                <a:lnTo>
                  <a:pt x="0" y="1039159"/>
                </a:lnTo>
                <a:lnTo>
                  <a:pt x="0" y="0"/>
                </a:lnTo>
                <a:close/>
              </a:path>
            </a:pathLst>
          </a:custGeom>
          <a:blipFill>
            <a:blip r:embed="rId5"/>
            <a:stretch>
              <a:fillRect l="-28204" t="-12444" r="-28425" b="-69740"/>
            </a:stretch>
          </a:blipFill>
        </p:spPr>
      </p:sp>
      <p:grpSp>
        <p:nvGrpSpPr>
          <p:cNvPr id="20" name="Group 20"/>
          <p:cNvGrpSpPr>
            <a:grpSpLocks noChangeAspect="1"/>
          </p:cNvGrpSpPr>
          <p:nvPr/>
        </p:nvGrpSpPr>
        <p:grpSpPr>
          <a:xfrm>
            <a:off x="4901441" y="2210438"/>
            <a:ext cx="1298600" cy="1298600"/>
            <a:chOff x="0" y="0"/>
            <a:chExt cx="1298600" cy="1298600"/>
          </a:xfrm>
        </p:grpSpPr>
        <p:sp>
          <p:nvSpPr>
            <p:cNvPr id="21" name="Freeform 21"/>
            <p:cNvSpPr/>
            <p:nvPr/>
          </p:nvSpPr>
          <p:spPr>
            <a:xfrm>
              <a:off x="0" y="0"/>
              <a:ext cx="1298575" cy="1298575"/>
            </a:xfrm>
            <a:custGeom>
              <a:avLst/>
              <a:gdLst/>
              <a:ahLst/>
              <a:cxnLst/>
              <a:rect l="l" t="t" r="r" b="b"/>
              <a:pathLst>
                <a:path w="1298575" h="1298575">
                  <a:moveTo>
                    <a:pt x="0" y="0"/>
                  </a:moveTo>
                  <a:lnTo>
                    <a:pt x="1298575" y="0"/>
                  </a:lnTo>
                  <a:lnTo>
                    <a:pt x="1298575" y="1298575"/>
                  </a:lnTo>
                  <a:lnTo>
                    <a:pt x="0" y="1298575"/>
                  </a:lnTo>
                  <a:close/>
                </a:path>
              </a:pathLst>
            </a:custGeom>
            <a:solidFill>
              <a:srgbClr val="00CA8E"/>
            </a:solidFill>
          </p:spPr>
        </p:sp>
      </p:grpSp>
      <p:grpSp>
        <p:nvGrpSpPr>
          <p:cNvPr id="22" name="Group 22"/>
          <p:cNvGrpSpPr>
            <a:grpSpLocks noChangeAspect="1"/>
          </p:cNvGrpSpPr>
          <p:nvPr/>
        </p:nvGrpSpPr>
        <p:grpSpPr>
          <a:xfrm>
            <a:off x="7274528" y="2210438"/>
            <a:ext cx="1298600" cy="1298600"/>
            <a:chOff x="0" y="0"/>
            <a:chExt cx="1298600" cy="1298600"/>
          </a:xfrm>
        </p:grpSpPr>
        <p:sp>
          <p:nvSpPr>
            <p:cNvPr id="23" name="Freeform 23"/>
            <p:cNvSpPr/>
            <p:nvPr/>
          </p:nvSpPr>
          <p:spPr>
            <a:xfrm>
              <a:off x="0" y="0"/>
              <a:ext cx="1298575" cy="1298575"/>
            </a:xfrm>
            <a:custGeom>
              <a:avLst/>
              <a:gdLst/>
              <a:ahLst/>
              <a:cxnLst/>
              <a:rect l="l" t="t" r="r" b="b"/>
              <a:pathLst>
                <a:path w="1298575" h="1298575">
                  <a:moveTo>
                    <a:pt x="0" y="0"/>
                  </a:moveTo>
                  <a:lnTo>
                    <a:pt x="1298575" y="0"/>
                  </a:lnTo>
                  <a:lnTo>
                    <a:pt x="1298575" y="1298575"/>
                  </a:lnTo>
                  <a:lnTo>
                    <a:pt x="0" y="1298575"/>
                  </a:lnTo>
                  <a:close/>
                </a:path>
              </a:pathLst>
            </a:custGeom>
            <a:solidFill>
              <a:srgbClr val="00CA8E"/>
            </a:solidFill>
          </p:spPr>
        </p:sp>
      </p:grpSp>
      <p:sp>
        <p:nvSpPr>
          <p:cNvPr id="24" name="Freeform 24"/>
          <p:cNvSpPr/>
          <p:nvPr/>
        </p:nvSpPr>
        <p:spPr>
          <a:xfrm>
            <a:off x="5086941" y="2340159"/>
            <a:ext cx="927592" cy="1039158"/>
          </a:xfrm>
          <a:custGeom>
            <a:avLst/>
            <a:gdLst/>
            <a:ahLst/>
            <a:cxnLst/>
            <a:rect l="l" t="t" r="r" b="b"/>
            <a:pathLst>
              <a:path w="927592" h="1039158">
                <a:moveTo>
                  <a:pt x="0" y="0"/>
                </a:moveTo>
                <a:lnTo>
                  <a:pt x="927592" y="0"/>
                </a:lnTo>
                <a:lnTo>
                  <a:pt x="927592" y="1039159"/>
                </a:lnTo>
                <a:lnTo>
                  <a:pt x="0" y="1039159"/>
                </a:lnTo>
                <a:lnTo>
                  <a:pt x="0" y="0"/>
                </a:lnTo>
                <a:close/>
              </a:path>
            </a:pathLst>
          </a:custGeom>
          <a:blipFill>
            <a:blip r:embed="rId5"/>
            <a:stretch>
              <a:fillRect l="-28204" t="-12444" r="-28425" b="-69740"/>
            </a:stretch>
          </a:blipFill>
        </p:spPr>
      </p:sp>
      <p:sp>
        <p:nvSpPr>
          <p:cNvPr id="25" name="Freeform 25"/>
          <p:cNvSpPr/>
          <p:nvPr/>
        </p:nvSpPr>
        <p:spPr>
          <a:xfrm>
            <a:off x="7460028" y="2340159"/>
            <a:ext cx="927592" cy="1039158"/>
          </a:xfrm>
          <a:custGeom>
            <a:avLst/>
            <a:gdLst/>
            <a:ahLst/>
            <a:cxnLst/>
            <a:rect l="l" t="t" r="r" b="b"/>
            <a:pathLst>
              <a:path w="927592" h="1039158">
                <a:moveTo>
                  <a:pt x="0" y="0"/>
                </a:moveTo>
                <a:lnTo>
                  <a:pt x="927592" y="0"/>
                </a:lnTo>
                <a:lnTo>
                  <a:pt x="927592" y="1039159"/>
                </a:lnTo>
                <a:lnTo>
                  <a:pt x="0" y="1039159"/>
                </a:lnTo>
                <a:lnTo>
                  <a:pt x="0" y="0"/>
                </a:lnTo>
                <a:close/>
              </a:path>
            </a:pathLst>
          </a:custGeom>
          <a:blipFill>
            <a:blip r:embed="rId5"/>
            <a:stretch>
              <a:fillRect l="-28204" t="-12444" r="-28425" b="-69740"/>
            </a:stretch>
          </a:blipFill>
        </p:spPr>
      </p:sp>
      <p:grpSp>
        <p:nvGrpSpPr>
          <p:cNvPr id="26" name="Group 26"/>
          <p:cNvGrpSpPr>
            <a:grpSpLocks noChangeAspect="1"/>
          </p:cNvGrpSpPr>
          <p:nvPr/>
        </p:nvGrpSpPr>
        <p:grpSpPr>
          <a:xfrm>
            <a:off x="2189617" y="4483618"/>
            <a:ext cx="1976076" cy="1451000"/>
            <a:chOff x="0" y="0"/>
            <a:chExt cx="1976082" cy="1451000"/>
          </a:xfrm>
        </p:grpSpPr>
        <p:sp>
          <p:nvSpPr>
            <p:cNvPr id="27" name="Freeform 27"/>
            <p:cNvSpPr/>
            <p:nvPr/>
          </p:nvSpPr>
          <p:spPr>
            <a:xfrm>
              <a:off x="76200" y="76200"/>
              <a:ext cx="1823720" cy="1298575"/>
            </a:xfrm>
            <a:custGeom>
              <a:avLst/>
              <a:gdLst/>
              <a:ahLst/>
              <a:cxnLst/>
              <a:rect l="l" t="t" r="r" b="b"/>
              <a:pathLst>
                <a:path w="1823720" h="1298575">
                  <a:moveTo>
                    <a:pt x="0" y="0"/>
                  </a:moveTo>
                  <a:lnTo>
                    <a:pt x="1823720" y="0"/>
                  </a:lnTo>
                  <a:lnTo>
                    <a:pt x="1823720" y="1298575"/>
                  </a:lnTo>
                  <a:lnTo>
                    <a:pt x="0" y="1298575"/>
                  </a:lnTo>
                  <a:close/>
                </a:path>
              </a:pathLst>
            </a:custGeom>
            <a:solidFill>
              <a:srgbClr val="FFFFFF"/>
            </a:solidFill>
          </p:spPr>
        </p:sp>
        <p:sp>
          <p:nvSpPr>
            <p:cNvPr id="28" name="Freeform 28"/>
            <p:cNvSpPr/>
            <p:nvPr/>
          </p:nvSpPr>
          <p:spPr>
            <a:xfrm>
              <a:off x="63500" y="63500"/>
              <a:ext cx="1849120" cy="1323975"/>
            </a:xfrm>
            <a:custGeom>
              <a:avLst/>
              <a:gdLst/>
              <a:ahLst/>
              <a:cxnLst/>
              <a:rect l="l" t="t" r="r" b="b"/>
              <a:pathLst>
                <a:path w="1849120" h="1323975">
                  <a:moveTo>
                    <a:pt x="12700" y="0"/>
                  </a:moveTo>
                  <a:lnTo>
                    <a:pt x="1849120" y="0"/>
                  </a:lnTo>
                  <a:lnTo>
                    <a:pt x="1849120" y="1323975"/>
                  </a:lnTo>
                  <a:lnTo>
                    <a:pt x="0" y="1323975"/>
                  </a:lnTo>
                  <a:lnTo>
                    <a:pt x="0" y="0"/>
                  </a:lnTo>
                  <a:lnTo>
                    <a:pt x="12700" y="0"/>
                  </a:lnTo>
                  <a:moveTo>
                    <a:pt x="12700" y="25400"/>
                  </a:moveTo>
                  <a:lnTo>
                    <a:pt x="12700" y="12700"/>
                  </a:lnTo>
                  <a:lnTo>
                    <a:pt x="25400" y="12700"/>
                  </a:lnTo>
                  <a:lnTo>
                    <a:pt x="25400" y="1311275"/>
                  </a:lnTo>
                  <a:lnTo>
                    <a:pt x="12700" y="1311275"/>
                  </a:lnTo>
                  <a:lnTo>
                    <a:pt x="12700" y="1298575"/>
                  </a:lnTo>
                  <a:lnTo>
                    <a:pt x="1836420" y="1298575"/>
                  </a:lnTo>
                  <a:lnTo>
                    <a:pt x="1836420" y="1311275"/>
                  </a:lnTo>
                  <a:lnTo>
                    <a:pt x="1823720" y="1311275"/>
                  </a:lnTo>
                  <a:lnTo>
                    <a:pt x="1823720" y="12700"/>
                  </a:lnTo>
                  <a:lnTo>
                    <a:pt x="1836420" y="12700"/>
                  </a:lnTo>
                  <a:lnTo>
                    <a:pt x="1836420" y="25400"/>
                  </a:lnTo>
                  <a:lnTo>
                    <a:pt x="12700" y="25400"/>
                  </a:lnTo>
                  <a:close/>
                </a:path>
              </a:pathLst>
            </a:custGeom>
            <a:solidFill>
              <a:srgbClr val="00CA8E"/>
            </a:solidFill>
          </p:spPr>
        </p:sp>
      </p:grpSp>
      <p:grpSp>
        <p:nvGrpSpPr>
          <p:cNvPr id="29" name="Group 29"/>
          <p:cNvGrpSpPr>
            <a:grpSpLocks noChangeAspect="1"/>
          </p:cNvGrpSpPr>
          <p:nvPr/>
        </p:nvGrpSpPr>
        <p:grpSpPr>
          <a:xfrm>
            <a:off x="4562704" y="4483618"/>
            <a:ext cx="1976076" cy="1451000"/>
            <a:chOff x="0" y="0"/>
            <a:chExt cx="1976082" cy="1451000"/>
          </a:xfrm>
        </p:grpSpPr>
        <p:sp>
          <p:nvSpPr>
            <p:cNvPr id="30" name="Freeform 30"/>
            <p:cNvSpPr/>
            <p:nvPr/>
          </p:nvSpPr>
          <p:spPr>
            <a:xfrm>
              <a:off x="76200" y="76200"/>
              <a:ext cx="1823720" cy="1298575"/>
            </a:xfrm>
            <a:custGeom>
              <a:avLst/>
              <a:gdLst/>
              <a:ahLst/>
              <a:cxnLst/>
              <a:rect l="l" t="t" r="r" b="b"/>
              <a:pathLst>
                <a:path w="1823720" h="1298575">
                  <a:moveTo>
                    <a:pt x="0" y="0"/>
                  </a:moveTo>
                  <a:lnTo>
                    <a:pt x="1823720" y="0"/>
                  </a:lnTo>
                  <a:lnTo>
                    <a:pt x="1823720" y="1298575"/>
                  </a:lnTo>
                  <a:lnTo>
                    <a:pt x="0" y="1298575"/>
                  </a:lnTo>
                  <a:close/>
                </a:path>
              </a:pathLst>
            </a:custGeom>
            <a:solidFill>
              <a:srgbClr val="FFFFFF"/>
            </a:solidFill>
          </p:spPr>
        </p:sp>
        <p:sp>
          <p:nvSpPr>
            <p:cNvPr id="31" name="Freeform 31"/>
            <p:cNvSpPr/>
            <p:nvPr/>
          </p:nvSpPr>
          <p:spPr>
            <a:xfrm>
              <a:off x="63500" y="63500"/>
              <a:ext cx="1849120" cy="1323975"/>
            </a:xfrm>
            <a:custGeom>
              <a:avLst/>
              <a:gdLst/>
              <a:ahLst/>
              <a:cxnLst/>
              <a:rect l="l" t="t" r="r" b="b"/>
              <a:pathLst>
                <a:path w="1849120" h="1323975">
                  <a:moveTo>
                    <a:pt x="12700" y="0"/>
                  </a:moveTo>
                  <a:lnTo>
                    <a:pt x="1849120" y="0"/>
                  </a:lnTo>
                  <a:lnTo>
                    <a:pt x="1849120" y="1323975"/>
                  </a:lnTo>
                  <a:lnTo>
                    <a:pt x="0" y="1323975"/>
                  </a:lnTo>
                  <a:lnTo>
                    <a:pt x="0" y="0"/>
                  </a:lnTo>
                  <a:lnTo>
                    <a:pt x="12700" y="0"/>
                  </a:lnTo>
                  <a:moveTo>
                    <a:pt x="12700" y="25400"/>
                  </a:moveTo>
                  <a:lnTo>
                    <a:pt x="12700" y="12700"/>
                  </a:lnTo>
                  <a:lnTo>
                    <a:pt x="25400" y="12700"/>
                  </a:lnTo>
                  <a:lnTo>
                    <a:pt x="25400" y="1311275"/>
                  </a:lnTo>
                  <a:lnTo>
                    <a:pt x="12700" y="1311275"/>
                  </a:lnTo>
                  <a:lnTo>
                    <a:pt x="12700" y="1298575"/>
                  </a:lnTo>
                  <a:lnTo>
                    <a:pt x="1836420" y="1298575"/>
                  </a:lnTo>
                  <a:lnTo>
                    <a:pt x="1836420" y="1311275"/>
                  </a:lnTo>
                  <a:lnTo>
                    <a:pt x="1823720" y="1311275"/>
                  </a:lnTo>
                  <a:lnTo>
                    <a:pt x="1823720" y="12700"/>
                  </a:lnTo>
                  <a:lnTo>
                    <a:pt x="1836420" y="12700"/>
                  </a:lnTo>
                  <a:lnTo>
                    <a:pt x="1836420" y="25400"/>
                  </a:lnTo>
                  <a:lnTo>
                    <a:pt x="12700" y="25400"/>
                  </a:lnTo>
                  <a:close/>
                </a:path>
              </a:pathLst>
            </a:custGeom>
            <a:solidFill>
              <a:srgbClr val="00CA8E"/>
            </a:solidFill>
          </p:spPr>
        </p:sp>
      </p:grpSp>
      <p:grpSp>
        <p:nvGrpSpPr>
          <p:cNvPr id="32" name="Group 32"/>
          <p:cNvGrpSpPr>
            <a:grpSpLocks noChangeAspect="1"/>
          </p:cNvGrpSpPr>
          <p:nvPr/>
        </p:nvGrpSpPr>
        <p:grpSpPr>
          <a:xfrm>
            <a:off x="6935791" y="4483618"/>
            <a:ext cx="1976076" cy="1451000"/>
            <a:chOff x="0" y="0"/>
            <a:chExt cx="1976082" cy="1451000"/>
          </a:xfrm>
        </p:grpSpPr>
        <p:sp>
          <p:nvSpPr>
            <p:cNvPr id="33" name="Freeform 33"/>
            <p:cNvSpPr/>
            <p:nvPr/>
          </p:nvSpPr>
          <p:spPr>
            <a:xfrm>
              <a:off x="76200" y="76200"/>
              <a:ext cx="1823720" cy="1298575"/>
            </a:xfrm>
            <a:custGeom>
              <a:avLst/>
              <a:gdLst/>
              <a:ahLst/>
              <a:cxnLst/>
              <a:rect l="l" t="t" r="r" b="b"/>
              <a:pathLst>
                <a:path w="1823720" h="1298575">
                  <a:moveTo>
                    <a:pt x="0" y="0"/>
                  </a:moveTo>
                  <a:lnTo>
                    <a:pt x="1823720" y="0"/>
                  </a:lnTo>
                  <a:lnTo>
                    <a:pt x="1823720" y="1298575"/>
                  </a:lnTo>
                  <a:lnTo>
                    <a:pt x="0" y="1298575"/>
                  </a:lnTo>
                  <a:close/>
                </a:path>
              </a:pathLst>
            </a:custGeom>
            <a:solidFill>
              <a:srgbClr val="FFFFFF"/>
            </a:solidFill>
          </p:spPr>
        </p:sp>
        <p:sp>
          <p:nvSpPr>
            <p:cNvPr id="34" name="Freeform 34"/>
            <p:cNvSpPr/>
            <p:nvPr/>
          </p:nvSpPr>
          <p:spPr>
            <a:xfrm>
              <a:off x="63500" y="63500"/>
              <a:ext cx="1849120" cy="1323975"/>
            </a:xfrm>
            <a:custGeom>
              <a:avLst/>
              <a:gdLst/>
              <a:ahLst/>
              <a:cxnLst/>
              <a:rect l="l" t="t" r="r" b="b"/>
              <a:pathLst>
                <a:path w="1849120" h="1323975">
                  <a:moveTo>
                    <a:pt x="12700" y="0"/>
                  </a:moveTo>
                  <a:lnTo>
                    <a:pt x="1849120" y="0"/>
                  </a:lnTo>
                  <a:lnTo>
                    <a:pt x="1849120" y="1323975"/>
                  </a:lnTo>
                  <a:lnTo>
                    <a:pt x="0" y="1323975"/>
                  </a:lnTo>
                  <a:lnTo>
                    <a:pt x="0" y="0"/>
                  </a:lnTo>
                  <a:lnTo>
                    <a:pt x="12700" y="0"/>
                  </a:lnTo>
                  <a:moveTo>
                    <a:pt x="12700" y="25400"/>
                  </a:moveTo>
                  <a:lnTo>
                    <a:pt x="12700" y="12700"/>
                  </a:lnTo>
                  <a:lnTo>
                    <a:pt x="25400" y="12700"/>
                  </a:lnTo>
                  <a:lnTo>
                    <a:pt x="25400" y="1311275"/>
                  </a:lnTo>
                  <a:lnTo>
                    <a:pt x="12700" y="1311275"/>
                  </a:lnTo>
                  <a:lnTo>
                    <a:pt x="12700" y="1298575"/>
                  </a:lnTo>
                  <a:lnTo>
                    <a:pt x="1836420" y="1298575"/>
                  </a:lnTo>
                  <a:lnTo>
                    <a:pt x="1836420" y="1311275"/>
                  </a:lnTo>
                  <a:lnTo>
                    <a:pt x="1823720" y="1311275"/>
                  </a:lnTo>
                  <a:lnTo>
                    <a:pt x="1823720" y="12700"/>
                  </a:lnTo>
                  <a:lnTo>
                    <a:pt x="1836420" y="12700"/>
                  </a:lnTo>
                  <a:lnTo>
                    <a:pt x="1836420" y="25400"/>
                  </a:lnTo>
                  <a:lnTo>
                    <a:pt x="12700" y="25400"/>
                  </a:lnTo>
                  <a:close/>
                </a:path>
              </a:pathLst>
            </a:custGeom>
            <a:solidFill>
              <a:srgbClr val="00CA8E"/>
            </a:solidFill>
          </p:spPr>
        </p:sp>
      </p:grpSp>
      <p:sp>
        <p:nvSpPr>
          <p:cNvPr id="35" name="Freeform 35"/>
          <p:cNvSpPr/>
          <p:nvPr/>
        </p:nvSpPr>
        <p:spPr>
          <a:xfrm>
            <a:off x="5757567" y="5201012"/>
            <a:ext cx="393182" cy="276968"/>
          </a:xfrm>
          <a:custGeom>
            <a:avLst/>
            <a:gdLst/>
            <a:ahLst/>
            <a:cxnLst/>
            <a:rect l="l" t="t" r="r" b="b"/>
            <a:pathLst>
              <a:path w="393182" h="276968">
                <a:moveTo>
                  <a:pt x="0" y="0"/>
                </a:moveTo>
                <a:lnTo>
                  <a:pt x="393183" y="0"/>
                </a:lnTo>
                <a:lnTo>
                  <a:pt x="393183" y="276968"/>
                </a:lnTo>
                <a:lnTo>
                  <a:pt x="0" y="276968"/>
                </a:lnTo>
                <a:lnTo>
                  <a:pt x="0" y="0"/>
                </a:lnTo>
                <a:close/>
              </a:path>
            </a:pathLst>
          </a:custGeom>
          <a:blipFill>
            <a:blip r:embed="rId6"/>
            <a:stretch>
              <a:fillRect l="-22590" t="-7142" r="-21458" b="-7899"/>
            </a:stretch>
          </a:blipFill>
        </p:spPr>
      </p:sp>
      <p:grpSp>
        <p:nvGrpSpPr>
          <p:cNvPr id="36" name="Group 36"/>
          <p:cNvGrpSpPr>
            <a:grpSpLocks noChangeAspect="1"/>
          </p:cNvGrpSpPr>
          <p:nvPr/>
        </p:nvGrpSpPr>
        <p:grpSpPr>
          <a:xfrm>
            <a:off x="5695559" y="5055918"/>
            <a:ext cx="517179" cy="517179"/>
            <a:chOff x="0" y="0"/>
            <a:chExt cx="517182" cy="517182"/>
          </a:xfrm>
        </p:grpSpPr>
        <p:sp>
          <p:nvSpPr>
            <p:cNvPr id="37" name="Freeform 37"/>
            <p:cNvSpPr/>
            <p:nvPr/>
          </p:nvSpPr>
          <p:spPr>
            <a:xfrm>
              <a:off x="0" y="0"/>
              <a:ext cx="517144" cy="517144"/>
            </a:xfrm>
            <a:custGeom>
              <a:avLst/>
              <a:gdLst/>
              <a:ahLst/>
              <a:cxnLst/>
              <a:rect l="l" t="t" r="r" b="b"/>
              <a:pathLst>
                <a:path w="517144" h="517144">
                  <a:moveTo>
                    <a:pt x="12700" y="0"/>
                  </a:moveTo>
                  <a:lnTo>
                    <a:pt x="517144" y="0"/>
                  </a:lnTo>
                  <a:lnTo>
                    <a:pt x="517144" y="517144"/>
                  </a:lnTo>
                  <a:lnTo>
                    <a:pt x="0" y="517144"/>
                  </a:lnTo>
                  <a:lnTo>
                    <a:pt x="0" y="0"/>
                  </a:lnTo>
                  <a:lnTo>
                    <a:pt x="12700" y="0"/>
                  </a:lnTo>
                  <a:moveTo>
                    <a:pt x="12700" y="25400"/>
                  </a:moveTo>
                  <a:lnTo>
                    <a:pt x="12700" y="12700"/>
                  </a:lnTo>
                  <a:lnTo>
                    <a:pt x="25400" y="12700"/>
                  </a:lnTo>
                  <a:lnTo>
                    <a:pt x="25400" y="504444"/>
                  </a:lnTo>
                  <a:lnTo>
                    <a:pt x="12700" y="504444"/>
                  </a:lnTo>
                  <a:lnTo>
                    <a:pt x="12700" y="491744"/>
                  </a:lnTo>
                  <a:lnTo>
                    <a:pt x="504444" y="491744"/>
                  </a:lnTo>
                  <a:lnTo>
                    <a:pt x="504444" y="504444"/>
                  </a:lnTo>
                  <a:lnTo>
                    <a:pt x="491744" y="504444"/>
                  </a:lnTo>
                  <a:lnTo>
                    <a:pt x="491744" y="12700"/>
                  </a:lnTo>
                  <a:lnTo>
                    <a:pt x="504444" y="12700"/>
                  </a:lnTo>
                  <a:lnTo>
                    <a:pt x="504444" y="25400"/>
                  </a:lnTo>
                  <a:lnTo>
                    <a:pt x="12700" y="25400"/>
                  </a:lnTo>
                  <a:close/>
                </a:path>
              </a:pathLst>
            </a:custGeom>
            <a:solidFill>
              <a:srgbClr val="0070C0"/>
            </a:solidFill>
          </p:spPr>
        </p:sp>
      </p:grpSp>
      <p:sp>
        <p:nvSpPr>
          <p:cNvPr id="38" name="Freeform 38"/>
          <p:cNvSpPr/>
          <p:nvPr/>
        </p:nvSpPr>
        <p:spPr>
          <a:xfrm>
            <a:off x="5806269" y="4858912"/>
            <a:ext cx="387982" cy="275901"/>
          </a:xfrm>
          <a:custGeom>
            <a:avLst/>
            <a:gdLst/>
            <a:ahLst/>
            <a:cxnLst/>
            <a:rect l="l" t="t" r="r" b="b"/>
            <a:pathLst>
              <a:path w="387982" h="275901">
                <a:moveTo>
                  <a:pt x="0" y="0"/>
                </a:moveTo>
                <a:lnTo>
                  <a:pt x="387981" y="0"/>
                </a:lnTo>
                <a:lnTo>
                  <a:pt x="387981" y="275901"/>
                </a:lnTo>
                <a:lnTo>
                  <a:pt x="0" y="275901"/>
                </a:lnTo>
                <a:lnTo>
                  <a:pt x="0" y="0"/>
                </a:lnTo>
                <a:close/>
              </a:path>
            </a:pathLst>
          </a:custGeom>
          <a:blipFill>
            <a:blip r:embed="rId7"/>
            <a:stretch>
              <a:fillRect l="-19966" r="-9130" b="-55326"/>
            </a:stretch>
          </a:blipFill>
        </p:spPr>
      </p:sp>
      <p:sp>
        <p:nvSpPr>
          <p:cNvPr id="39" name="Freeform 39"/>
          <p:cNvSpPr/>
          <p:nvPr/>
        </p:nvSpPr>
        <p:spPr>
          <a:xfrm>
            <a:off x="4924377" y="5201012"/>
            <a:ext cx="393182" cy="276968"/>
          </a:xfrm>
          <a:custGeom>
            <a:avLst/>
            <a:gdLst/>
            <a:ahLst/>
            <a:cxnLst/>
            <a:rect l="l" t="t" r="r" b="b"/>
            <a:pathLst>
              <a:path w="393182" h="276968">
                <a:moveTo>
                  <a:pt x="0" y="0"/>
                </a:moveTo>
                <a:lnTo>
                  <a:pt x="393183" y="0"/>
                </a:lnTo>
                <a:lnTo>
                  <a:pt x="393183" y="276968"/>
                </a:lnTo>
                <a:lnTo>
                  <a:pt x="0" y="276968"/>
                </a:lnTo>
                <a:lnTo>
                  <a:pt x="0" y="0"/>
                </a:lnTo>
                <a:close/>
              </a:path>
            </a:pathLst>
          </a:custGeom>
          <a:blipFill>
            <a:blip r:embed="rId6"/>
            <a:stretch>
              <a:fillRect l="-22590" t="-7142" r="-21458" b="-7899"/>
            </a:stretch>
          </a:blipFill>
        </p:spPr>
      </p:sp>
      <p:grpSp>
        <p:nvGrpSpPr>
          <p:cNvPr id="40" name="Group 40"/>
          <p:cNvGrpSpPr>
            <a:grpSpLocks noChangeAspect="1"/>
          </p:cNvGrpSpPr>
          <p:nvPr/>
        </p:nvGrpSpPr>
        <p:grpSpPr>
          <a:xfrm>
            <a:off x="4862379" y="5055918"/>
            <a:ext cx="517179" cy="517179"/>
            <a:chOff x="0" y="0"/>
            <a:chExt cx="517182" cy="517182"/>
          </a:xfrm>
        </p:grpSpPr>
        <p:sp>
          <p:nvSpPr>
            <p:cNvPr id="41" name="Freeform 41"/>
            <p:cNvSpPr/>
            <p:nvPr/>
          </p:nvSpPr>
          <p:spPr>
            <a:xfrm>
              <a:off x="0" y="0"/>
              <a:ext cx="517144" cy="517144"/>
            </a:xfrm>
            <a:custGeom>
              <a:avLst/>
              <a:gdLst/>
              <a:ahLst/>
              <a:cxnLst/>
              <a:rect l="l" t="t" r="r" b="b"/>
              <a:pathLst>
                <a:path w="517144" h="517144">
                  <a:moveTo>
                    <a:pt x="12700" y="0"/>
                  </a:moveTo>
                  <a:lnTo>
                    <a:pt x="517144" y="0"/>
                  </a:lnTo>
                  <a:lnTo>
                    <a:pt x="517144" y="517144"/>
                  </a:lnTo>
                  <a:lnTo>
                    <a:pt x="0" y="517144"/>
                  </a:lnTo>
                  <a:lnTo>
                    <a:pt x="0" y="0"/>
                  </a:lnTo>
                  <a:lnTo>
                    <a:pt x="12700" y="0"/>
                  </a:lnTo>
                  <a:moveTo>
                    <a:pt x="12700" y="25400"/>
                  </a:moveTo>
                  <a:lnTo>
                    <a:pt x="12700" y="12700"/>
                  </a:lnTo>
                  <a:lnTo>
                    <a:pt x="25400" y="12700"/>
                  </a:lnTo>
                  <a:lnTo>
                    <a:pt x="25400" y="504444"/>
                  </a:lnTo>
                  <a:lnTo>
                    <a:pt x="12700" y="504444"/>
                  </a:lnTo>
                  <a:lnTo>
                    <a:pt x="12700" y="491744"/>
                  </a:lnTo>
                  <a:lnTo>
                    <a:pt x="504444" y="491744"/>
                  </a:lnTo>
                  <a:lnTo>
                    <a:pt x="504444" y="504444"/>
                  </a:lnTo>
                  <a:lnTo>
                    <a:pt x="491744" y="504444"/>
                  </a:lnTo>
                  <a:lnTo>
                    <a:pt x="491744" y="12700"/>
                  </a:lnTo>
                  <a:lnTo>
                    <a:pt x="504444" y="12700"/>
                  </a:lnTo>
                  <a:lnTo>
                    <a:pt x="504444" y="25400"/>
                  </a:lnTo>
                  <a:lnTo>
                    <a:pt x="12700" y="25400"/>
                  </a:lnTo>
                  <a:close/>
                </a:path>
              </a:pathLst>
            </a:custGeom>
            <a:solidFill>
              <a:srgbClr val="0070C0"/>
            </a:solidFill>
          </p:spPr>
        </p:sp>
      </p:grpSp>
      <p:sp>
        <p:nvSpPr>
          <p:cNvPr id="42" name="Freeform 42"/>
          <p:cNvSpPr/>
          <p:nvPr/>
        </p:nvSpPr>
        <p:spPr>
          <a:xfrm>
            <a:off x="4973088" y="4858912"/>
            <a:ext cx="387972" cy="275901"/>
          </a:xfrm>
          <a:custGeom>
            <a:avLst/>
            <a:gdLst/>
            <a:ahLst/>
            <a:cxnLst/>
            <a:rect l="l" t="t" r="r" b="b"/>
            <a:pathLst>
              <a:path w="387972" h="275901">
                <a:moveTo>
                  <a:pt x="0" y="0"/>
                </a:moveTo>
                <a:lnTo>
                  <a:pt x="387973" y="0"/>
                </a:lnTo>
                <a:lnTo>
                  <a:pt x="387973" y="275901"/>
                </a:lnTo>
                <a:lnTo>
                  <a:pt x="0" y="275901"/>
                </a:lnTo>
                <a:lnTo>
                  <a:pt x="0" y="0"/>
                </a:lnTo>
                <a:close/>
              </a:path>
            </a:pathLst>
          </a:custGeom>
          <a:blipFill>
            <a:blip r:embed="rId7"/>
            <a:stretch>
              <a:fillRect l="-19967" r="-9132" b="-55326"/>
            </a:stretch>
          </a:blipFill>
        </p:spPr>
      </p:sp>
      <p:sp>
        <p:nvSpPr>
          <p:cNvPr id="43" name="Freeform 43"/>
          <p:cNvSpPr/>
          <p:nvPr/>
        </p:nvSpPr>
        <p:spPr>
          <a:xfrm>
            <a:off x="2981068" y="5201012"/>
            <a:ext cx="393182" cy="276968"/>
          </a:xfrm>
          <a:custGeom>
            <a:avLst/>
            <a:gdLst/>
            <a:ahLst/>
            <a:cxnLst/>
            <a:rect l="l" t="t" r="r" b="b"/>
            <a:pathLst>
              <a:path w="393182" h="276968">
                <a:moveTo>
                  <a:pt x="0" y="0"/>
                </a:moveTo>
                <a:lnTo>
                  <a:pt x="393182" y="0"/>
                </a:lnTo>
                <a:lnTo>
                  <a:pt x="393182" y="276968"/>
                </a:lnTo>
                <a:lnTo>
                  <a:pt x="0" y="276968"/>
                </a:lnTo>
                <a:lnTo>
                  <a:pt x="0" y="0"/>
                </a:lnTo>
                <a:close/>
              </a:path>
            </a:pathLst>
          </a:custGeom>
          <a:blipFill>
            <a:blip r:embed="rId6"/>
            <a:stretch>
              <a:fillRect l="-22590" t="-7142" r="-21458" b="-7899"/>
            </a:stretch>
          </a:blipFill>
        </p:spPr>
      </p:sp>
      <p:grpSp>
        <p:nvGrpSpPr>
          <p:cNvPr id="44" name="Group 44"/>
          <p:cNvGrpSpPr>
            <a:grpSpLocks noChangeAspect="1"/>
          </p:cNvGrpSpPr>
          <p:nvPr/>
        </p:nvGrpSpPr>
        <p:grpSpPr>
          <a:xfrm>
            <a:off x="2919060" y="5055918"/>
            <a:ext cx="517179" cy="517179"/>
            <a:chOff x="0" y="0"/>
            <a:chExt cx="517182" cy="517182"/>
          </a:xfrm>
        </p:grpSpPr>
        <p:sp>
          <p:nvSpPr>
            <p:cNvPr id="45" name="Freeform 45"/>
            <p:cNvSpPr/>
            <p:nvPr/>
          </p:nvSpPr>
          <p:spPr>
            <a:xfrm>
              <a:off x="0" y="0"/>
              <a:ext cx="517144" cy="517144"/>
            </a:xfrm>
            <a:custGeom>
              <a:avLst/>
              <a:gdLst/>
              <a:ahLst/>
              <a:cxnLst/>
              <a:rect l="l" t="t" r="r" b="b"/>
              <a:pathLst>
                <a:path w="517144" h="517144">
                  <a:moveTo>
                    <a:pt x="12700" y="0"/>
                  </a:moveTo>
                  <a:lnTo>
                    <a:pt x="517144" y="0"/>
                  </a:lnTo>
                  <a:lnTo>
                    <a:pt x="517144" y="517144"/>
                  </a:lnTo>
                  <a:lnTo>
                    <a:pt x="0" y="517144"/>
                  </a:lnTo>
                  <a:lnTo>
                    <a:pt x="0" y="0"/>
                  </a:lnTo>
                  <a:lnTo>
                    <a:pt x="12700" y="0"/>
                  </a:lnTo>
                  <a:moveTo>
                    <a:pt x="12700" y="25400"/>
                  </a:moveTo>
                  <a:lnTo>
                    <a:pt x="12700" y="12700"/>
                  </a:lnTo>
                  <a:lnTo>
                    <a:pt x="25400" y="12700"/>
                  </a:lnTo>
                  <a:lnTo>
                    <a:pt x="25400" y="504444"/>
                  </a:lnTo>
                  <a:lnTo>
                    <a:pt x="12700" y="504444"/>
                  </a:lnTo>
                  <a:lnTo>
                    <a:pt x="12700" y="491744"/>
                  </a:lnTo>
                  <a:lnTo>
                    <a:pt x="504444" y="491744"/>
                  </a:lnTo>
                  <a:lnTo>
                    <a:pt x="504444" y="504444"/>
                  </a:lnTo>
                  <a:lnTo>
                    <a:pt x="491744" y="504444"/>
                  </a:lnTo>
                  <a:lnTo>
                    <a:pt x="491744" y="12700"/>
                  </a:lnTo>
                  <a:lnTo>
                    <a:pt x="504444" y="12700"/>
                  </a:lnTo>
                  <a:lnTo>
                    <a:pt x="504444" y="25400"/>
                  </a:lnTo>
                  <a:lnTo>
                    <a:pt x="12700" y="25400"/>
                  </a:lnTo>
                  <a:close/>
                </a:path>
              </a:pathLst>
            </a:custGeom>
            <a:solidFill>
              <a:srgbClr val="0070C0"/>
            </a:solidFill>
          </p:spPr>
        </p:sp>
      </p:grpSp>
      <p:sp>
        <p:nvSpPr>
          <p:cNvPr id="46" name="Freeform 46"/>
          <p:cNvSpPr/>
          <p:nvPr/>
        </p:nvSpPr>
        <p:spPr>
          <a:xfrm>
            <a:off x="3029769" y="4858912"/>
            <a:ext cx="387972" cy="275901"/>
          </a:xfrm>
          <a:custGeom>
            <a:avLst/>
            <a:gdLst/>
            <a:ahLst/>
            <a:cxnLst/>
            <a:rect l="l" t="t" r="r" b="b"/>
            <a:pathLst>
              <a:path w="387972" h="275901">
                <a:moveTo>
                  <a:pt x="0" y="0"/>
                </a:moveTo>
                <a:lnTo>
                  <a:pt x="387972" y="0"/>
                </a:lnTo>
                <a:lnTo>
                  <a:pt x="387972" y="275901"/>
                </a:lnTo>
                <a:lnTo>
                  <a:pt x="0" y="275901"/>
                </a:lnTo>
                <a:lnTo>
                  <a:pt x="0" y="0"/>
                </a:lnTo>
                <a:close/>
              </a:path>
            </a:pathLst>
          </a:custGeom>
          <a:blipFill>
            <a:blip r:embed="rId7"/>
            <a:stretch>
              <a:fillRect l="-19967" r="-9132" b="-55326"/>
            </a:stretch>
          </a:blipFill>
        </p:spPr>
      </p:sp>
      <p:grpSp>
        <p:nvGrpSpPr>
          <p:cNvPr id="47" name="Group 47"/>
          <p:cNvGrpSpPr>
            <a:grpSpLocks noChangeAspect="1"/>
          </p:cNvGrpSpPr>
          <p:nvPr/>
        </p:nvGrpSpPr>
        <p:grpSpPr>
          <a:xfrm>
            <a:off x="8624421" y="4432583"/>
            <a:ext cx="232915" cy="254479"/>
            <a:chOff x="0" y="0"/>
            <a:chExt cx="232918" cy="254483"/>
          </a:xfrm>
        </p:grpSpPr>
        <p:sp>
          <p:nvSpPr>
            <p:cNvPr id="48" name="Freeform 48"/>
            <p:cNvSpPr/>
            <p:nvPr/>
          </p:nvSpPr>
          <p:spPr>
            <a:xfrm>
              <a:off x="0" y="0"/>
              <a:ext cx="232918" cy="254508"/>
            </a:xfrm>
            <a:custGeom>
              <a:avLst/>
              <a:gdLst/>
              <a:ahLst/>
              <a:cxnLst/>
              <a:rect l="l" t="t" r="r" b="b"/>
              <a:pathLst>
                <a:path w="232918" h="254508">
                  <a:moveTo>
                    <a:pt x="0" y="0"/>
                  </a:moveTo>
                  <a:lnTo>
                    <a:pt x="232918" y="0"/>
                  </a:lnTo>
                  <a:lnTo>
                    <a:pt x="232918" y="254508"/>
                  </a:lnTo>
                  <a:lnTo>
                    <a:pt x="0" y="254508"/>
                  </a:lnTo>
                  <a:close/>
                </a:path>
              </a:pathLst>
            </a:custGeom>
            <a:solidFill>
              <a:srgbClr val="FFFFFF"/>
            </a:solidFill>
          </p:spPr>
        </p:sp>
      </p:grpSp>
      <p:sp>
        <p:nvSpPr>
          <p:cNvPr id="49" name="Freeform 49"/>
          <p:cNvSpPr/>
          <p:nvPr/>
        </p:nvSpPr>
        <p:spPr>
          <a:xfrm>
            <a:off x="8546182" y="4328674"/>
            <a:ext cx="406251" cy="462286"/>
          </a:xfrm>
          <a:custGeom>
            <a:avLst/>
            <a:gdLst/>
            <a:ahLst/>
            <a:cxnLst/>
            <a:rect l="l" t="t" r="r" b="b"/>
            <a:pathLst>
              <a:path w="406251" h="462286">
                <a:moveTo>
                  <a:pt x="0" y="0"/>
                </a:moveTo>
                <a:lnTo>
                  <a:pt x="406251" y="0"/>
                </a:lnTo>
                <a:lnTo>
                  <a:pt x="406251" y="462287"/>
                </a:lnTo>
                <a:lnTo>
                  <a:pt x="0" y="462287"/>
                </a:lnTo>
                <a:lnTo>
                  <a:pt x="0" y="0"/>
                </a:lnTo>
                <a:close/>
              </a:path>
            </a:pathLst>
          </a:custGeom>
          <a:blipFill>
            <a:blip r:embed="rId4"/>
            <a:stretch>
              <a:fillRect l="-29103" t="-12863" r="-29996" b="-69322"/>
            </a:stretch>
          </a:blipFill>
        </p:spPr>
      </p:sp>
      <p:grpSp>
        <p:nvGrpSpPr>
          <p:cNvPr id="50" name="Group 50"/>
          <p:cNvGrpSpPr>
            <a:grpSpLocks noChangeAspect="1"/>
          </p:cNvGrpSpPr>
          <p:nvPr/>
        </p:nvGrpSpPr>
        <p:grpSpPr>
          <a:xfrm>
            <a:off x="6251334" y="4434135"/>
            <a:ext cx="232915" cy="254479"/>
            <a:chOff x="0" y="0"/>
            <a:chExt cx="232918" cy="254483"/>
          </a:xfrm>
        </p:grpSpPr>
        <p:sp>
          <p:nvSpPr>
            <p:cNvPr id="51" name="Freeform 51"/>
            <p:cNvSpPr/>
            <p:nvPr/>
          </p:nvSpPr>
          <p:spPr>
            <a:xfrm>
              <a:off x="0" y="0"/>
              <a:ext cx="232918" cy="254508"/>
            </a:xfrm>
            <a:custGeom>
              <a:avLst/>
              <a:gdLst/>
              <a:ahLst/>
              <a:cxnLst/>
              <a:rect l="l" t="t" r="r" b="b"/>
              <a:pathLst>
                <a:path w="232918" h="254508">
                  <a:moveTo>
                    <a:pt x="0" y="0"/>
                  </a:moveTo>
                  <a:lnTo>
                    <a:pt x="232918" y="0"/>
                  </a:lnTo>
                  <a:lnTo>
                    <a:pt x="232918" y="254508"/>
                  </a:lnTo>
                  <a:lnTo>
                    <a:pt x="0" y="254508"/>
                  </a:lnTo>
                  <a:close/>
                </a:path>
              </a:pathLst>
            </a:custGeom>
            <a:solidFill>
              <a:srgbClr val="FFFFFF"/>
            </a:solidFill>
          </p:spPr>
        </p:sp>
      </p:grpSp>
      <p:grpSp>
        <p:nvGrpSpPr>
          <p:cNvPr id="52" name="Group 52"/>
          <p:cNvGrpSpPr>
            <a:grpSpLocks noChangeAspect="1"/>
          </p:cNvGrpSpPr>
          <p:nvPr/>
        </p:nvGrpSpPr>
        <p:grpSpPr>
          <a:xfrm>
            <a:off x="3878247" y="4435697"/>
            <a:ext cx="232915" cy="254479"/>
            <a:chOff x="0" y="0"/>
            <a:chExt cx="232918" cy="254483"/>
          </a:xfrm>
        </p:grpSpPr>
        <p:sp>
          <p:nvSpPr>
            <p:cNvPr id="53" name="Freeform 53"/>
            <p:cNvSpPr/>
            <p:nvPr/>
          </p:nvSpPr>
          <p:spPr>
            <a:xfrm>
              <a:off x="0" y="0"/>
              <a:ext cx="232918" cy="254508"/>
            </a:xfrm>
            <a:custGeom>
              <a:avLst/>
              <a:gdLst/>
              <a:ahLst/>
              <a:cxnLst/>
              <a:rect l="l" t="t" r="r" b="b"/>
              <a:pathLst>
                <a:path w="232918" h="254508">
                  <a:moveTo>
                    <a:pt x="0" y="0"/>
                  </a:moveTo>
                  <a:lnTo>
                    <a:pt x="232918" y="0"/>
                  </a:lnTo>
                  <a:lnTo>
                    <a:pt x="232918" y="254508"/>
                  </a:lnTo>
                  <a:lnTo>
                    <a:pt x="0" y="254508"/>
                  </a:lnTo>
                  <a:close/>
                </a:path>
              </a:pathLst>
            </a:custGeom>
            <a:solidFill>
              <a:srgbClr val="FFFFFF"/>
            </a:solidFill>
          </p:spPr>
        </p:sp>
      </p:grpSp>
      <p:sp>
        <p:nvSpPr>
          <p:cNvPr id="54" name="Freeform 54"/>
          <p:cNvSpPr/>
          <p:nvPr/>
        </p:nvSpPr>
        <p:spPr>
          <a:xfrm>
            <a:off x="6173095" y="4330236"/>
            <a:ext cx="406251" cy="462286"/>
          </a:xfrm>
          <a:custGeom>
            <a:avLst/>
            <a:gdLst/>
            <a:ahLst/>
            <a:cxnLst/>
            <a:rect l="l" t="t" r="r" b="b"/>
            <a:pathLst>
              <a:path w="406251" h="462286">
                <a:moveTo>
                  <a:pt x="0" y="0"/>
                </a:moveTo>
                <a:lnTo>
                  <a:pt x="406251" y="0"/>
                </a:lnTo>
                <a:lnTo>
                  <a:pt x="406251" y="462287"/>
                </a:lnTo>
                <a:lnTo>
                  <a:pt x="0" y="462287"/>
                </a:lnTo>
                <a:lnTo>
                  <a:pt x="0" y="0"/>
                </a:lnTo>
                <a:close/>
              </a:path>
            </a:pathLst>
          </a:custGeom>
          <a:blipFill>
            <a:blip r:embed="rId4"/>
            <a:stretch>
              <a:fillRect l="-29103" t="-12863" r="-29996" b="-69322"/>
            </a:stretch>
          </a:blipFill>
        </p:spPr>
      </p:sp>
      <p:sp>
        <p:nvSpPr>
          <p:cNvPr id="55" name="Freeform 55"/>
          <p:cNvSpPr/>
          <p:nvPr/>
        </p:nvSpPr>
        <p:spPr>
          <a:xfrm>
            <a:off x="3800008" y="4331789"/>
            <a:ext cx="406251" cy="462286"/>
          </a:xfrm>
          <a:custGeom>
            <a:avLst/>
            <a:gdLst/>
            <a:ahLst/>
            <a:cxnLst/>
            <a:rect l="l" t="t" r="r" b="b"/>
            <a:pathLst>
              <a:path w="406251" h="462286">
                <a:moveTo>
                  <a:pt x="0" y="0"/>
                </a:moveTo>
                <a:lnTo>
                  <a:pt x="406251" y="0"/>
                </a:lnTo>
                <a:lnTo>
                  <a:pt x="406251" y="462286"/>
                </a:lnTo>
                <a:lnTo>
                  <a:pt x="0" y="462286"/>
                </a:lnTo>
                <a:lnTo>
                  <a:pt x="0" y="0"/>
                </a:lnTo>
                <a:close/>
              </a:path>
            </a:pathLst>
          </a:custGeom>
          <a:blipFill>
            <a:blip r:embed="rId4"/>
            <a:stretch>
              <a:fillRect l="-29103" t="-12863" r="-29996" b="-69322"/>
            </a:stretch>
          </a:blipFill>
        </p:spPr>
      </p:sp>
      <p:sp>
        <p:nvSpPr>
          <p:cNvPr id="56" name="Freeform 56"/>
          <p:cNvSpPr/>
          <p:nvPr/>
        </p:nvSpPr>
        <p:spPr>
          <a:xfrm>
            <a:off x="1848583" y="5169160"/>
            <a:ext cx="673427" cy="340662"/>
          </a:xfrm>
          <a:custGeom>
            <a:avLst/>
            <a:gdLst/>
            <a:ahLst/>
            <a:cxnLst/>
            <a:rect l="l" t="t" r="r" b="b"/>
            <a:pathLst>
              <a:path w="673427" h="340662">
                <a:moveTo>
                  <a:pt x="0" y="0"/>
                </a:moveTo>
                <a:lnTo>
                  <a:pt x="673427" y="0"/>
                </a:lnTo>
                <a:lnTo>
                  <a:pt x="673427" y="340662"/>
                </a:lnTo>
                <a:lnTo>
                  <a:pt x="0" y="3406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7" name="Freeform 57"/>
          <p:cNvSpPr/>
          <p:nvPr/>
        </p:nvSpPr>
        <p:spPr>
          <a:xfrm>
            <a:off x="344424" y="3319272"/>
            <a:ext cx="917448" cy="917448"/>
          </a:xfrm>
          <a:custGeom>
            <a:avLst/>
            <a:gdLst/>
            <a:ahLst/>
            <a:cxnLst/>
            <a:rect l="l" t="t" r="r" b="b"/>
            <a:pathLst>
              <a:path w="917448" h="917448">
                <a:moveTo>
                  <a:pt x="0" y="0"/>
                </a:moveTo>
                <a:lnTo>
                  <a:pt x="917448" y="0"/>
                </a:lnTo>
                <a:lnTo>
                  <a:pt x="917448" y="917448"/>
                </a:lnTo>
                <a:lnTo>
                  <a:pt x="0" y="917448"/>
                </a:lnTo>
                <a:lnTo>
                  <a:pt x="0" y="0"/>
                </a:lnTo>
                <a:close/>
              </a:path>
            </a:pathLst>
          </a:custGeom>
          <a:blipFill>
            <a:blip r:embed="rId10"/>
            <a:stretch>
              <a:fillRect/>
            </a:stretch>
          </a:blipFill>
        </p:spPr>
      </p:sp>
      <p:grpSp>
        <p:nvGrpSpPr>
          <p:cNvPr id="58" name="Group 58"/>
          <p:cNvGrpSpPr>
            <a:grpSpLocks noChangeAspect="1"/>
          </p:cNvGrpSpPr>
          <p:nvPr/>
        </p:nvGrpSpPr>
        <p:grpSpPr>
          <a:xfrm>
            <a:off x="654053" y="3969563"/>
            <a:ext cx="336023" cy="196034"/>
            <a:chOff x="0" y="0"/>
            <a:chExt cx="336017" cy="196037"/>
          </a:xfrm>
        </p:grpSpPr>
        <p:sp>
          <p:nvSpPr>
            <p:cNvPr id="59" name="Freeform 59"/>
            <p:cNvSpPr/>
            <p:nvPr/>
          </p:nvSpPr>
          <p:spPr>
            <a:xfrm>
              <a:off x="0" y="0"/>
              <a:ext cx="336042" cy="196088"/>
            </a:xfrm>
            <a:custGeom>
              <a:avLst/>
              <a:gdLst/>
              <a:ahLst/>
              <a:cxnLst/>
              <a:rect l="l" t="t" r="r" b="b"/>
              <a:pathLst>
                <a:path w="336042" h="196088">
                  <a:moveTo>
                    <a:pt x="0" y="0"/>
                  </a:moveTo>
                  <a:lnTo>
                    <a:pt x="336042" y="0"/>
                  </a:lnTo>
                  <a:lnTo>
                    <a:pt x="336042" y="196088"/>
                  </a:lnTo>
                  <a:lnTo>
                    <a:pt x="0" y="196088"/>
                  </a:lnTo>
                  <a:close/>
                </a:path>
              </a:pathLst>
            </a:custGeom>
            <a:solidFill>
              <a:srgbClr val="000000"/>
            </a:solidFill>
          </p:spPr>
        </p:sp>
      </p:grpSp>
      <p:sp>
        <p:nvSpPr>
          <p:cNvPr id="60" name="Freeform 60"/>
          <p:cNvSpPr/>
          <p:nvPr/>
        </p:nvSpPr>
        <p:spPr>
          <a:xfrm>
            <a:off x="722386" y="3977126"/>
            <a:ext cx="164363" cy="187033"/>
          </a:xfrm>
          <a:custGeom>
            <a:avLst/>
            <a:gdLst/>
            <a:ahLst/>
            <a:cxnLst/>
            <a:rect l="l" t="t" r="r" b="b"/>
            <a:pathLst>
              <a:path w="164363" h="187033">
                <a:moveTo>
                  <a:pt x="0" y="0"/>
                </a:moveTo>
                <a:lnTo>
                  <a:pt x="164363" y="0"/>
                </a:lnTo>
                <a:lnTo>
                  <a:pt x="164363" y="187033"/>
                </a:lnTo>
                <a:lnTo>
                  <a:pt x="0" y="187033"/>
                </a:lnTo>
                <a:lnTo>
                  <a:pt x="0" y="0"/>
                </a:lnTo>
                <a:close/>
              </a:path>
            </a:pathLst>
          </a:custGeom>
          <a:blipFill>
            <a:blip r:embed="rId11"/>
            <a:stretch>
              <a:fillRect l="-29102" t="-12864" r="-30001" b="-69321"/>
            </a:stretch>
          </a:blipFill>
        </p:spPr>
      </p:sp>
      <p:grpSp>
        <p:nvGrpSpPr>
          <p:cNvPr id="61" name="Group 61"/>
          <p:cNvGrpSpPr>
            <a:grpSpLocks noChangeAspect="1"/>
          </p:cNvGrpSpPr>
          <p:nvPr/>
        </p:nvGrpSpPr>
        <p:grpSpPr>
          <a:xfrm>
            <a:off x="793452" y="4235453"/>
            <a:ext cx="422577" cy="1142143"/>
            <a:chOff x="0" y="0"/>
            <a:chExt cx="422567" cy="1142136"/>
          </a:xfrm>
        </p:grpSpPr>
        <p:sp>
          <p:nvSpPr>
            <p:cNvPr id="62" name="Freeform 62"/>
            <p:cNvSpPr/>
            <p:nvPr/>
          </p:nvSpPr>
          <p:spPr>
            <a:xfrm>
              <a:off x="0" y="0"/>
              <a:ext cx="422529" cy="1142111"/>
            </a:xfrm>
            <a:custGeom>
              <a:avLst/>
              <a:gdLst/>
              <a:ahLst/>
              <a:cxnLst/>
              <a:rect l="l" t="t" r="r" b="b"/>
              <a:pathLst>
                <a:path w="422529" h="1142111">
                  <a:moveTo>
                    <a:pt x="0" y="0"/>
                  </a:moveTo>
                  <a:lnTo>
                    <a:pt x="0" y="1115187"/>
                  </a:lnTo>
                  <a:lnTo>
                    <a:pt x="359029" y="1115187"/>
                  </a:lnTo>
                  <a:lnTo>
                    <a:pt x="359029" y="1092962"/>
                  </a:lnTo>
                  <a:lnTo>
                    <a:pt x="11176" y="1092962"/>
                  </a:lnTo>
                  <a:lnTo>
                    <a:pt x="22225" y="1104138"/>
                  </a:lnTo>
                  <a:lnTo>
                    <a:pt x="22225" y="0"/>
                  </a:lnTo>
                  <a:close/>
                  <a:moveTo>
                    <a:pt x="346329" y="1142111"/>
                  </a:moveTo>
                  <a:lnTo>
                    <a:pt x="422529" y="1104011"/>
                  </a:lnTo>
                  <a:lnTo>
                    <a:pt x="346329" y="1065911"/>
                  </a:lnTo>
                  <a:close/>
                </a:path>
              </a:pathLst>
            </a:custGeom>
            <a:solidFill>
              <a:srgbClr val="14B08B"/>
            </a:solidFill>
          </p:spPr>
        </p:sp>
      </p:grpSp>
      <p:sp>
        <p:nvSpPr>
          <p:cNvPr id="63" name="Freeform 63"/>
          <p:cNvSpPr/>
          <p:nvPr/>
        </p:nvSpPr>
        <p:spPr>
          <a:xfrm>
            <a:off x="7343832" y="5205289"/>
            <a:ext cx="393182" cy="276968"/>
          </a:xfrm>
          <a:custGeom>
            <a:avLst/>
            <a:gdLst/>
            <a:ahLst/>
            <a:cxnLst/>
            <a:rect l="l" t="t" r="r" b="b"/>
            <a:pathLst>
              <a:path w="393182" h="276968">
                <a:moveTo>
                  <a:pt x="0" y="0"/>
                </a:moveTo>
                <a:lnTo>
                  <a:pt x="393183" y="0"/>
                </a:lnTo>
                <a:lnTo>
                  <a:pt x="393183" y="276968"/>
                </a:lnTo>
                <a:lnTo>
                  <a:pt x="0" y="276968"/>
                </a:lnTo>
                <a:lnTo>
                  <a:pt x="0" y="0"/>
                </a:lnTo>
                <a:close/>
              </a:path>
            </a:pathLst>
          </a:custGeom>
          <a:blipFill>
            <a:blip r:embed="rId6"/>
            <a:stretch>
              <a:fillRect l="-22590" t="-7142" r="-21458" b="-7899"/>
            </a:stretch>
          </a:blipFill>
        </p:spPr>
      </p:sp>
      <p:grpSp>
        <p:nvGrpSpPr>
          <p:cNvPr id="64" name="Group 64"/>
          <p:cNvGrpSpPr>
            <a:grpSpLocks noChangeAspect="1"/>
          </p:cNvGrpSpPr>
          <p:nvPr/>
        </p:nvGrpSpPr>
        <p:grpSpPr>
          <a:xfrm>
            <a:off x="7281834" y="5060185"/>
            <a:ext cx="517179" cy="517179"/>
            <a:chOff x="0" y="0"/>
            <a:chExt cx="517182" cy="517182"/>
          </a:xfrm>
        </p:grpSpPr>
        <p:sp>
          <p:nvSpPr>
            <p:cNvPr id="65" name="Freeform 65"/>
            <p:cNvSpPr/>
            <p:nvPr/>
          </p:nvSpPr>
          <p:spPr>
            <a:xfrm>
              <a:off x="0" y="0"/>
              <a:ext cx="517144" cy="517144"/>
            </a:xfrm>
            <a:custGeom>
              <a:avLst/>
              <a:gdLst/>
              <a:ahLst/>
              <a:cxnLst/>
              <a:rect l="l" t="t" r="r" b="b"/>
              <a:pathLst>
                <a:path w="517144" h="517144">
                  <a:moveTo>
                    <a:pt x="12700" y="0"/>
                  </a:moveTo>
                  <a:lnTo>
                    <a:pt x="517144" y="0"/>
                  </a:lnTo>
                  <a:lnTo>
                    <a:pt x="517144" y="517144"/>
                  </a:lnTo>
                  <a:lnTo>
                    <a:pt x="0" y="517144"/>
                  </a:lnTo>
                  <a:lnTo>
                    <a:pt x="0" y="0"/>
                  </a:lnTo>
                  <a:lnTo>
                    <a:pt x="12700" y="0"/>
                  </a:lnTo>
                  <a:moveTo>
                    <a:pt x="12700" y="25400"/>
                  </a:moveTo>
                  <a:lnTo>
                    <a:pt x="12700" y="12700"/>
                  </a:lnTo>
                  <a:lnTo>
                    <a:pt x="25400" y="12700"/>
                  </a:lnTo>
                  <a:lnTo>
                    <a:pt x="25400" y="504444"/>
                  </a:lnTo>
                  <a:lnTo>
                    <a:pt x="12700" y="504444"/>
                  </a:lnTo>
                  <a:lnTo>
                    <a:pt x="12700" y="491744"/>
                  </a:lnTo>
                  <a:lnTo>
                    <a:pt x="504444" y="491744"/>
                  </a:lnTo>
                  <a:lnTo>
                    <a:pt x="504444" y="504444"/>
                  </a:lnTo>
                  <a:lnTo>
                    <a:pt x="491744" y="504444"/>
                  </a:lnTo>
                  <a:lnTo>
                    <a:pt x="491744" y="12700"/>
                  </a:lnTo>
                  <a:lnTo>
                    <a:pt x="504444" y="12700"/>
                  </a:lnTo>
                  <a:lnTo>
                    <a:pt x="504444" y="25400"/>
                  </a:lnTo>
                  <a:lnTo>
                    <a:pt x="12700" y="25400"/>
                  </a:lnTo>
                  <a:close/>
                </a:path>
              </a:pathLst>
            </a:custGeom>
            <a:solidFill>
              <a:srgbClr val="0070C0"/>
            </a:solidFill>
          </p:spPr>
        </p:sp>
      </p:grpSp>
      <p:sp>
        <p:nvSpPr>
          <p:cNvPr id="66" name="Freeform 66"/>
          <p:cNvSpPr/>
          <p:nvPr/>
        </p:nvSpPr>
        <p:spPr>
          <a:xfrm>
            <a:off x="7392533" y="4863189"/>
            <a:ext cx="387982" cy="275901"/>
          </a:xfrm>
          <a:custGeom>
            <a:avLst/>
            <a:gdLst/>
            <a:ahLst/>
            <a:cxnLst/>
            <a:rect l="l" t="t" r="r" b="b"/>
            <a:pathLst>
              <a:path w="387982" h="275901">
                <a:moveTo>
                  <a:pt x="0" y="0"/>
                </a:moveTo>
                <a:lnTo>
                  <a:pt x="387982" y="0"/>
                </a:lnTo>
                <a:lnTo>
                  <a:pt x="387982" y="275901"/>
                </a:lnTo>
                <a:lnTo>
                  <a:pt x="0" y="275901"/>
                </a:lnTo>
                <a:lnTo>
                  <a:pt x="0" y="0"/>
                </a:lnTo>
                <a:close/>
              </a:path>
            </a:pathLst>
          </a:custGeom>
          <a:blipFill>
            <a:blip r:embed="rId7"/>
            <a:stretch>
              <a:fillRect l="-19966" r="-9130" b="-55326"/>
            </a:stretch>
          </a:blipFill>
        </p:spPr>
      </p:sp>
      <p:sp>
        <p:nvSpPr>
          <p:cNvPr id="67" name="Freeform 67"/>
          <p:cNvSpPr/>
          <p:nvPr/>
        </p:nvSpPr>
        <p:spPr>
          <a:xfrm>
            <a:off x="8099736" y="5206498"/>
            <a:ext cx="393182" cy="276968"/>
          </a:xfrm>
          <a:custGeom>
            <a:avLst/>
            <a:gdLst/>
            <a:ahLst/>
            <a:cxnLst/>
            <a:rect l="l" t="t" r="r" b="b"/>
            <a:pathLst>
              <a:path w="393182" h="276968">
                <a:moveTo>
                  <a:pt x="0" y="0"/>
                </a:moveTo>
                <a:lnTo>
                  <a:pt x="393183" y="0"/>
                </a:lnTo>
                <a:lnTo>
                  <a:pt x="393183" y="276968"/>
                </a:lnTo>
                <a:lnTo>
                  <a:pt x="0" y="276968"/>
                </a:lnTo>
                <a:lnTo>
                  <a:pt x="0" y="0"/>
                </a:lnTo>
                <a:close/>
              </a:path>
            </a:pathLst>
          </a:custGeom>
          <a:blipFill>
            <a:blip r:embed="rId6"/>
            <a:stretch>
              <a:fillRect l="-22592" t="-7142" r="-21456" b="-7899"/>
            </a:stretch>
          </a:blipFill>
        </p:spPr>
      </p:sp>
      <p:grpSp>
        <p:nvGrpSpPr>
          <p:cNvPr id="68" name="Group 68"/>
          <p:cNvGrpSpPr>
            <a:grpSpLocks noChangeAspect="1"/>
          </p:cNvGrpSpPr>
          <p:nvPr/>
        </p:nvGrpSpPr>
        <p:grpSpPr>
          <a:xfrm>
            <a:off x="8037738" y="5061404"/>
            <a:ext cx="517179" cy="517179"/>
            <a:chOff x="0" y="0"/>
            <a:chExt cx="517182" cy="517182"/>
          </a:xfrm>
        </p:grpSpPr>
        <p:sp>
          <p:nvSpPr>
            <p:cNvPr id="69" name="Freeform 69"/>
            <p:cNvSpPr/>
            <p:nvPr/>
          </p:nvSpPr>
          <p:spPr>
            <a:xfrm>
              <a:off x="0" y="0"/>
              <a:ext cx="517144" cy="517144"/>
            </a:xfrm>
            <a:custGeom>
              <a:avLst/>
              <a:gdLst/>
              <a:ahLst/>
              <a:cxnLst/>
              <a:rect l="l" t="t" r="r" b="b"/>
              <a:pathLst>
                <a:path w="517144" h="517144">
                  <a:moveTo>
                    <a:pt x="12700" y="0"/>
                  </a:moveTo>
                  <a:lnTo>
                    <a:pt x="517144" y="0"/>
                  </a:lnTo>
                  <a:lnTo>
                    <a:pt x="517144" y="517144"/>
                  </a:lnTo>
                  <a:lnTo>
                    <a:pt x="0" y="517144"/>
                  </a:lnTo>
                  <a:lnTo>
                    <a:pt x="0" y="0"/>
                  </a:lnTo>
                  <a:lnTo>
                    <a:pt x="12700" y="0"/>
                  </a:lnTo>
                  <a:moveTo>
                    <a:pt x="12700" y="25400"/>
                  </a:moveTo>
                  <a:lnTo>
                    <a:pt x="12700" y="12700"/>
                  </a:lnTo>
                  <a:lnTo>
                    <a:pt x="25400" y="12700"/>
                  </a:lnTo>
                  <a:lnTo>
                    <a:pt x="25400" y="504444"/>
                  </a:lnTo>
                  <a:lnTo>
                    <a:pt x="12700" y="504444"/>
                  </a:lnTo>
                  <a:lnTo>
                    <a:pt x="12700" y="491744"/>
                  </a:lnTo>
                  <a:lnTo>
                    <a:pt x="504444" y="491744"/>
                  </a:lnTo>
                  <a:lnTo>
                    <a:pt x="504444" y="504444"/>
                  </a:lnTo>
                  <a:lnTo>
                    <a:pt x="491744" y="504444"/>
                  </a:lnTo>
                  <a:lnTo>
                    <a:pt x="491744" y="12700"/>
                  </a:lnTo>
                  <a:lnTo>
                    <a:pt x="504444" y="12700"/>
                  </a:lnTo>
                  <a:lnTo>
                    <a:pt x="504444" y="25400"/>
                  </a:lnTo>
                  <a:lnTo>
                    <a:pt x="12700" y="25400"/>
                  </a:lnTo>
                  <a:close/>
                </a:path>
              </a:pathLst>
            </a:custGeom>
            <a:solidFill>
              <a:srgbClr val="0070C0"/>
            </a:solidFill>
          </p:spPr>
        </p:sp>
      </p:grpSp>
      <p:sp>
        <p:nvSpPr>
          <p:cNvPr id="70" name="Freeform 70"/>
          <p:cNvSpPr/>
          <p:nvPr/>
        </p:nvSpPr>
        <p:spPr>
          <a:xfrm>
            <a:off x="8148437" y="4864398"/>
            <a:ext cx="387982" cy="275901"/>
          </a:xfrm>
          <a:custGeom>
            <a:avLst/>
            <a:gdLst/>
            <a:ahLst/>
            <a:cxnLst/>
            <a:rect l="l" t="t" r="r" b="b"/>
            <a:pathLst>
              <a:path w="387982" h="275901">
                <a:moveTo>
                  <a:pt x="0" y="0"/>
                </a:moveTo>
                <a:lnTo>
                  <a:pt x="387982" y="0"/>
                </a:lnTo>
                <a:lnTo>
                  <a:pt x="387982" y="275902"/>
                </a:lnTo>
                <a:lnTo>
                  <a:pt x="0" y="275902"/>
                </a:lnTo>
                <a:lnTo>
                  <a:pt x="0" y="0"/>
                </a:lnTo>
                <a:close/>
              </a:path>
            </a:pathLst>
          </a:custGeom>
          <a:blipFill>
            <a:blip r:embed="rId7"/>
            <a:stretch>
              <a:fillRect l="-19966" r="-9130" b="-55326"/>
            </a:stretch>
          </a:blipFill>
        </p:spPr>
      </p:sp>
      <p:grpSp>
        <p:nvGrpSpPr>
          <p:cNvPr id="71" name="Group 71"/>
          <p:cNvGrpSpPr>
            <a:grpSpLocks noChangeAspect="1"/>
          </p:cNvGrpSpPr>
          <p:nvPr/>
        </p:nvGrpSpPr>
        <p:grpSpPr>
          <a:xfrm>
            <a:off x="10034226" y="2795445"/>
            <a:ext cx="548630" cy="128588"/>
            <a:chOff x="0" y="0"/>
            <a:chExt cx="548627" cy="128588"/>
          </a:xfrm>
        </p:grpSpPr>
        <p:sp>
          <p:nvSpPr>
            <p:cNvPr id="72" name="Freeform 72"/>
            <p:cNvSpPr/>
            <p:nvPr/>
          </p:nvSpPr>
          <p:spPr>
            <a:xfrm>
              <a:off x="0" y="-2032"/>
              <a:ext cx="548640" cy="132588"/>
            </a:xfrm>
            <a:custGeom>
              <a:avLst/>
              <a:gdLst/>
              <a:ahLst/>
              <a:cxnLst/>
              <a:rect l="l" t="t" r="r" b="b"/>
              <a:pathLst>
                <a:path w="548640" h="132588">
                  <a:moveTo>
                    <a:pt x="28575" y="52070"/>
                  </a:moveTo>
                  <a:lnTo>
                    <a:pt x="520319" y="52070"/>
                  </a:lnTo>
                  <a:lnTo>
                    <a:pt x="520319" y="80645"/>
                  </a:lnTo>
                  <a:lnTo>
                    <a:pt x="28575" y="80645"/>
                  </a:lnTo>
                  <a:close/>
                  <a:moveTo>
                    <a:pt x="28575" y="94996"/>
                  </a:moveTo>
                  <a:cubicBezTo>
                    <a:pt x="12827" y="94869"/>
                    <a:pt x="0" y="82169"/>
                    <a:pt x="0" y="66294"/>
                  </a:cubicBezTo>
                  <a:cubicBezTo>
                    <a:pt x="0" y="50419"/>
                    <a:pt x="12827" y="37719"/>
                    <a:pt x="28575" y="37719"/>
                  </a:cubicBezTo>
                  <a:cubicBezTo>
                    <a:pt x="44323" y="37719"/>
                    <a:pt x="57150" y="50546"/>
                    <a:pt x="57150" y="66294"/>
                  </a:cubicBezTo>
                  <a:cubicBezTo>
                    <a:pt x="57150" y="82042"/>
                    <a:pt x="44323" y="94869"/>
                    <a:pt x="28575" y="94869"/>
                  </a:cubicBezTo>
                  <a:close/>
                  <a:moveTo>
                    <a:pt x="441706" y="3937"/>
                  </a:moveTo>
                  <a:lnTo>
                    <a:pt x="548640" y="66294"/>
                  </a:lnTo>
                  <a:lnTo>
                    <a:pt x="441706" y="128651"/>
                  </a:lnTo>
                  <a:cubicBezTo>
                    <a:pt x="434848" y="132588"/>
                    <a:pt x="426085" y="130302"/>
                    <a:pt x="422148" y="123571"/>
                  </a:cubicBezTo>
                  <a:lnTo>
                    <a:pt x="420497" y="107950"/>
                  </a:lnTo>
                  <a:lnTo>
                    <a:pt x="513080" y="53975"/>
                  </a:lnTo>
                  <a:lnTo>
                    <a:pt x="513080" y="78613"/>
                  </a:lnTo>
                  <a:lnTo>
                    <a:pt x="427355" y="28702"/>
                  </a:lnTo>
                  <a:cubicBezTo>
                    <a:pt x="420497" y="24765"/>
                    <a:pt x="418211" y="16002"/>
                    <a:pt x="422275" y="9144"/>
                  </a:cubicBezTo>
                  <a:lnTo>
                    <a:pt x="434975" y="0"/>
                  </a:lnTo>
                  <a:close/>
                </a:path>
              </a:pathLst>
            </a:custGeom>
            <a:solidFill>
              <a:srgbClr val="00CA8E"/>
            </a:solidFill>
          </p:spPr>
        </p:sp>
      </p:grpSp>
      <p:sp>
        <p:nvSpPr>
          <p:cNvPr id="73" name="TextBox 73"/>
          <p:cNvSpPr txBox="1"/>
          <p:nvPr/>
        </p:nvSpPr>
        <p:spPr>
          <a:xfrm>
            <a:off x="426558" y="549897"/>
            <a:ext cx="6056252" cy="631393"/>
          </a:xfrm>
          <a:prstGeom prst="rect">
            <a:avLst/>
          </a:prstGeom>
        </p:spPr>
        <p:txBody>
          <a:bodyPr lIns="0" tIns="0" rIns="0" bIns="0" rtlCol="0" anchor="t">
            <a:spAutoFit/>
          </a:bodyPr>
          <a:lstStyle/>
          <a:p>
            <a:pPr algn="l">
              <a:lnSpc>
                <a:spcPts val="5040"/>
              </a:lnSpc>
            </a:pPr>
            <a:r>
              <a:rPr lang="en-US" sz="3600" b="1">
                <a:solidFill>
                  <a:srgbClr val="00CA8E"/>
                </a:solidFill>
                <a:latin typeface="Raleway Heavy"/>
                <a:ea typeface="Raleway Heavy"/>
                <a:cs typeface="Raleway Heavy"/>
                <a:sym typeface="Raleway Heavy"/>
              </a:rPr>
              <a:t>ExpandingonNomad Jobs</a:t>
            </a:r>
          </a:p>
        </p:txBody>
      </p:sp>
      <p:sp>
        <p:nvSpPr>
          <p:cNvPr id="74" name="TextBox 74"/>
          <p:cNvSpPr txBox="1"/>
          <p:nvPr/>
        </p:nvSpPr>
        <p:spPr>
          <a:xfrm>
            <a:off x="1966227" y="5163369"/>
            <a:ext cx="446389" cy="320335"/>
          </a:xfrm>
          <a:prstGeom prst="rect">
            <a:avLst/>
          </a:prstGeom>
        </p:spPr>
        <p:txBody>
          <a:bodyPr lIns="0" tIns="0" rIns="0" bIns="0" rtlCol="0" anchor="t">
            <a:spAutoFit/>
          </a:bodyPr>
          <a:lstStyle/>
          <a:p>
            <a:pPr algn="l">
              <a:lnSpc>
                <a:spcPts val="2520"/>
              </a:lnSpc>
            </a:pPr>
            <a:r>
              <a:rPr lang="en-US" sz="1800" b="1">
                <a:solidFill>
                  <a:srgbClr val="00CA8E"/>
                </a:solidFill>
                <a:latin typeface="Roboto Bold"/>
                <a:ea typeface="Roboto Bold"/>
                <a:cs typeface="Roboto Bold"/>
                <a:sym typeface="Roboto Bold"/>
              </a:rPr>
              <a:t>Port</a:t>
            </a:r>
          </a:p>
        </p:txBody>
      </p:sp>
      <p:sp>
        <p:nvSpPr>
          <p:cNvPr id="75" name="TextBox 75"/>
          <p:cNvSpPr txBox="1"/>
          <p:nvPr/>
        </p:nvSpPr>
        <p:spPr>
          <a:xfrm>
            <a:off x="2790434" y="5913177"/>
            <a:ext cx="780431" cy="320335"/>
          </a:xfrm>
          <a:prstGeom prst="rect">
            <a:avLst/>
          </a:prstGeom>
        </p:spPr>
        <p:txBody>
          <a:bodyPr lIns="0" tIns="0" rIns="0" bIns="0" rtlCol="0" anchor="t">
            <a:spAutoFit/>
          </a:bodyPr>
          <a:lstStyle/>
          <a:p>
            <a:pPr algn="l">
              <a:lnSpc>
                <a:spcPts val="2520"/>
              </a:lnSpc>
            </a:pPr>
            <a:r>
              <a:rPr lang="en-US" sz="1800" spc="1">
                <a:solidFill>
                  <a:srgbClr val="3F3F3F"/>
                </a:solidFill>
                <a:latin typeface="Roboto"/>
                <a:ea typeface="Roboto"/>
                <a:cs typeface="Roboto"/>
                <a:sym typeface="Roboto"/>
              </a:rPr>
              <a:t>CLIENT</a:t>
            </a:r>
          </a:p>
        </p:txBody>
      </p:sp>
      <p:sp>
        <p:nvSpPr>
          <p:cNvPr id="76" name="TextBox 76"/>
          <p:cNvSpPr txBox="1"/>
          <p:nvPr/>
        </p:nvSpPr>
        <p:spPr>
          <a:xfrm>
            <a:off x="2759983" y="1847145"/>
            <a:ext cx="841515" cy="320335"/>
          </a:xfrm>
          <a:prstGeom prst="rect">
            <a:avLst/>
          </a:prstGeom>
        </p:spPr>
        <p:txBody>
          <a:bodyPr lIns="0" tIns="0" rIns="0" bIns="0" rtlCol="0" anchor="t">
            <a:spAutoFit/>
          </a:bodyPr>
          <a:lstStyle/>
          <a:p>
            <a:pPr algn="l">
              <a:lnSpc>
                <a:spcPts val="2520"/>
              </a:lnSpc>
            </a:pPr>
            <a:r>
              <a:rPr lang="en-US" sz="1800" spc="3">
                <a:solidFill>
                  <a:srgbClr val="3F3F3F"/>
                </a:solidFill>
                <a:latin typeface="Roboto"/>
                <a:ea typeface="Roboto"/>
                <a:cs typeface="Roboto"/>
                <a:sym typeface="Roboto"/>
              </a:rPr>
              <a:t>SERVER</a:t>
            </a:r>
          </a:p>
        </p:txBody>
      </p:sp>
      <p:sp>
        <p:nvSpPr>
          <p:cNvPr id="77" name="TextBox 77"/>
          <p:cNvSpPr txBox="1"/>
          <p:nvPr/>
        </p:nvSpPr>
        <p:spPr>
          <a:xfrm>
            <a:off x="4857388" y="5913177"/>
            <a:ext cx="1403699" cy="770753"/>
          </a:xfrm>
          <a:prstGeom prst="rect">
            <a:avLst/>
          </a:prstGeom>
        </p:spPr>
        <p:txBody>
          <a:bodyPr lIns="0" tIns="0" rIns="0" bIns="0" rtlCol="0" anchor="t">
            <a:spAutoFit/>
          </a:bodyPr>
          <a:lstStyle/>
          <a:p>
            <a:pPr algn="ctr">
              <a:lnSpc>
                <a:spcPts val="2520"/>
              </a:lnSpc>
            </a:pPr>
            <a:r>
              <a:rPr lang="en-US" sz="1800" spc="1">
                <a:solidFill>
                  <a:srgbClr val="3F3F3F"/>
                </a:solidFill>
                <a:latin typeface="Roboto"/>
                <a:ea typeface="Roboto"/>
                <a:cs typeface="Roboto"/>
                <a:sym typeface="Roboto"/>
              </a:rPr>
              <a:t>CLIENT</a:t>
            </a:r>
          </a:p>
          <a:p>
            <a:pPr algn="ctr">
              <a:lnSpc>
                <a:spcPts val="3359"/>
              </a:lnSpc>
            </a:pPr>
            <a:r>
              <a:rPr lang="en-US" sz="2400" b="1">
                <a:solidFill>
                  <a:srgbClr val="FF0000"/>
                </a:solidFill>
                <a:latin typeface="Roboto Bold"/>
                <a:ea typeface="Roboto Bold"/>
                <a:cs typeface="Roboto Bold"/>
                <a:sym typeface="Roboto Bold"/>
              </a:rPr>
              <a:t>UPGRADE</a:t>
            </a:r>
          </a:p>
        </p:txBody>
      </p:sp>
      <p:sp>
        <p:nvSpPr>
          <p:cNvPr id="78" name="TextBox 78"/>
          <p:cNvSpPr txBox="1"/>
          <p:nvPr/>
        </p:nvSpPr>
        <p:spPr>
          <a:xfrm>
            <a:off x="5133070" y="1847145"/>
            <a:ext cx="841515" cy="320335"/>
          </a:xfrm>
          <a:prstGeom prst="rect">
            <a:avLst/>
          </a:prstGeom>
        </p:spPr>
        <p:txBody>
          <a:bodyPr lIns="0" tIns="0" rIns="0" bIns="0" rtlCol="0" anchor="t">
            <a:spAutoFit/>
          </a:bodyPr>
          <a:lstStyle/>
          <a:p>
            <a:pPr algn="l">
              <a:lnSpc>
                <a:spcPts val="2520"/>
              </a:lnSpc>
            </a:pPr>
            <a:r>
              <a:rPr lang="en-US" sz="1800" spc="3">
                <a:solidFill>
                  <a:srgbClr val="3F3F3F"/>
                </a:solidFill>
                <a:latin typeface="Roboto"/>
                <a:ea typeface="Roboto"/>
                <a:cs typeface="Roboto"/>
                <a:sym typeface="Roboto"/>
              </a:rPr>
              <a:t>SERVER</a:t>
            </a:r>
          </a:p>
        </p:txBody>
      </p:sp>
      <p:sp>
        <p:nvSpPr>
          <p:cNvPr id="79" name="TextBox 79"/>
          <p:cNvSpPr txBox="1"/>
          <p:nvPr/>
        </p:nvSpPr>
        <p:spPr>
          <a:xfrm>
            <a:off x="7228037" y="5913177"/>
            <a:ext cx="1403699" cy="770753"/>
          </a:xfrm>
          <a:prstGeom prst="rect">
            <a:avLst/>
          </a:prstGeom>
        </p:spPr>
        <p:txBody>
          <a:bodyPr lIns="0" tIns="0" rIns="0" bIns="0" rtlCol="0" anchor="t">
            <a:spAutoFit/>
          </a:bodyPr>
          <a:lstStyle/>
          <a:p>
            <a:pPr algn="ctr">
              <a:lnSpc>
                <a:spcPts val="2520"/>
              </a:lnSpc>
            </a:pPr>
            <a:r>
              <a:rPr lang="en-US" sz="1800" spc="1">
                <a:solidFill>
                  <a:srgbClr val="3F3F3F"/>
                </a:solidFill>
                <a:latin typeface="Roboto"/>
                <a:ea typeface="Roboto"/>
                <a:cs typeface="Roboto"/>
                <a:sym typeface="Roboto"/>
              </a:rPr>
              <a:t>CLIENT</a:t>
            </a:r>
          </a:p>
          <a:p>
            <a:pPr algn="ctr">
              <a:lnSpc>
                <a:spcPts val="3359"/>
              </a:lnSpc>
            </a:pPr>
            <a:r>
              <a:rPr lang="en-US" sz="2400" b="1" spc="2">
                <a:solidFill>
                  <a:srgbClr val="FF0000"/>
                </a:solidFill>
                <a:latin typeface="Roboto Bold"/>
                <a:ea typeface="Roboto Bold"/>
                <a:cs typeface="Roboto Bold"/>
                <a:sym typeface="Roboto Bold"/>
              </a:rPr>
              <a:t>UPGRADE</a:t>
            </a:r>
          </a:p>
        </p:txBody>
      </p:sp>
      <p:sp>
        <p:nvSpPr>
          <p:cNvPr id="80" name="TextBox 80"/>
          <p:cNvSpPr txBox="1"/>
          <p:nvPr/>
        </p:nvSpPr>
        <p:spPr>
          <a:xfrm>
            <a:off x="7506157" y="1847145"/>
            <a:ext cx="841515" cy="320335"/>
          </a:xfrm>
          <a:prstGeom prst="rect">
            <a:avLst/>
          </a:prstGeom>
        </p:spPr>
        <p:txBody>
          <a:bodyPr lIns="0" tIns="0" rIns="0" bIns="0" rtlCol="0" anchor="t">
            <a:spAutoFit/>
          </a:bodyPr>
          <a:lstStyle/>
          <a:p>
            <a:pPr algn="l">
              <a:lnSpc>
                <a:spcPts val="2520"/>
              </a:lnSpc>
            </a:pPr>
            <a:r>
              <a:rPr lang="en-US" sz="1800" spc="3">
                <a:solidFill>
                  <a:srgbClr val="3F3F3F"/>
                </a:solidFill>
                <a:latin typeface="Roboto"/>
                <a:ea typeface="Roboto"/>
                <a:cs typeface="Roboto"/>
                <a:sym typeface="Roboto"/>
              </a:rPr>
              <a:t>SERVER</a:t>
            </a:r>
          </a:p>
        </p:txBody>
      </p:sp>
      <p:sp>
        <p:nvSpPr>
          <p:cNvPr id="81" name="TextBox 81"/>
          <p:cNvSpPr txBox="1"/>
          <p:nvPr/>
        </p:nvSpPr>
        <p:spPr>
          <a:xfrm>
            <a:off x="9108253" y="2570664"/>
            <a:ext cx="754590" cy="572176"/>
          </a:xfrm>
          <a:prstGeom prst="rect">
            <a:avLst/>
          </a:prstGeom>
        </p:spPr>
        <p:txBody>
          <a:bodyPr lIns="0" tIns="0" rIns="0" bIns="0" rtlCol="0" anchor="t">
            <a:spAutoFit/>
          </a:bodyPr>
          <a:lstStyle/>
          <a:p>
            <a:pPr algn="ctr">
              <a:lnSpc>
                <a:spcPts val="2208"/>
              </a:lnSpc>
            </a:pPr>
            <a:r>
              <a:rPr lang="en-US" sz="1800" b="1" spc="1">
                <a:solidFill>
                  <a:srgbClr val="00CA8E"/>
                </a:solidFill>
                <a:latin typeface="Roboto Bold"/>
                <a:ea typeface="Roboto Bold"/>
                <a:cs typeface="Roboto Bold"/>
                <a:sym typeface="Roboto Bold"/>
              </a:rPr>
              <a:t>Nomad v1.4.1</a:t>
            </a:r>
          </a:p>
        </p:txBody>
      </p:sp>
      <p:sp>
        <p:nvSpPr>
          <p:cNvPr id="82" name="TextBox 82"/>
          <p:cNvSpPr txBox="1"/>
          <p:nvPr/>
        </p:nvSpPr>
        <p:spPr>
          <a:xfrm>
            <a:off x="10765460" y="2570664"/>
            <a:ext cx="754590" cy="572176"/>
          </a:xfrm>
          <a:prstGeom prst="rect">
            <a:avLst/>
          </a:prstGeom>
        </p:spPr>
        <p:txBody>
          <a:bodyPr lIns="0" tIns="0" rIns="0" bIns="0" rtlCol="0" anchor="t">
            <a:spAutoFit/>
          </a:bodyPr>
          <a:lstStyle/>
          <a:p>
            <a:pPr algn="ctr">
              <a:lnSpc>
                <a:spcPts val="2208"/>
              </a:lnSpc>
            </a:pPr>
            <a:r>
              <a:rPr lang="en-US" sz="1800" b="1" spc="1">
                <a:solidFill>
                  <a:srgbClr val="00CA8E"/>
                </a:solidFill>
                <a:latin typeface="Roboto Bold"/>
                <a:ea typeface="Roboto Bold"/>
                <a:cs typeface="Roboto Bold"/>
                <a:sym typeface="Roboto Bold"/>
              </a:rPr>
              <a:t>Nomad v1.4.3</a:t>
            </a:r>
          </a:p>
        </p:txBody>
      </p:sp>
      <p:sp>
        <p:nvSpPr>
          <p:cNvPr id="83" name="TextBox 83"/>
          <p:cNvSpPr txBox="1"/>
          <p:nvPr/>
        </p:nvSpPr>
        <p:spPr>
          <a:xfrm>
            <a:off x="1307468" y="5218338"/>
            <a:ext cx="437121" cy="210388"/>
          </a:xfrm>
          <a:prstGeom prst="rect">
            <a:avLst/>
          </a:prstGeom>
        </p:spPr>
        <p:txBody>
          <a:bodyPr lIns="0" tIns="0" rIns="0" bIns="0" rtlCol="0" anchor="t">
            <a:spAutoFit/>
          </a:bodyPr>
          <a:lstStyle/>
          <a:p>
            <a:pPr algn="l">
              <a:lnSpc>
                <a:spcPts val="1679"/>
              </a:lnSpc>
            </a:pPr>
            <a:r>
              <a:rPr lang="en-US" sz="1200">
                <a:solidFill>
                  <a:srgbClr val="3F3F3F"/>
                </a:solidFill>
                <a:latin typeface="Roboto"/>
                <a:ea typeface="Roboto"/>
                <a:cs typeface="Roboto"/>
                <a:sym typeface="Roboto"/>
              </a:rPr>
              <a:t>20003</a:t>
            </a:r>
          </a:p>
        </p:txBody>
      </p:sp>
      <p:sp>
        <p:nvSpPr>
          <p:cNvPr id="84" name="TextBox 84"/>
          <p:cNvSpPr txBox="1"/>
          <p:nvPr/>
        </p:nvSpPr>
        <p:spPr>
          <a:xfrm>
            <a:off x="2629462" y="5194811"/>
            <a:ext cx="203930" cy="250212"/>
          </a:xfrm>
          <a:prstGeom prst="rect">
            <a:avLst/>
          </a:prstGeom>
        </p:spPr>
        <p:txBody>
          <a:bodyPr lIns="0" tIns="0" rIns="0" bIns="0" rtlCol="0" anchor="t">
            <a:spAutoFit/>
          </a:bodyPr>
          <a:lstStyle/>
          <a:p>
            <a:pPr algn="l">
              <a:lnSpc>
                <a:spcPts val="1959"/>
              </a:lnSpc>
            </a:pPr>
            <a:r>
              <a:rPr lang="en-US" sz="1399" spc="1">
                <a:solidFill>
                  <a:srgbClr val="3F3F3F"/>
                </a:solidFill>
                <a:latin typeface="Roboto"/>
                <a:ea typeface="Roboto"/>
                <a:cs typeface="Roboto"/>
                <a:sym typeface="Roboto"/>
              </a:rPr>
              <a:t>80</a:t>
            </a:r>
          </a:p>
        </p:txBody>
      </p:sp>
      <p:sp>
        <p:nvSpPr>
          <p:cNvPr id="85" name="TextBox 85"/>
          <p:cNvSpPr txBox="1"/>
          <p:nvPr/>
        </p:nvSpPr>
        <p:spPr>
          <a:xfrm>
            <a:off x="2527278" y="1432893"/>
            <a:ext cx="1403699" cy="420767"/>
          </a:xfrm>
          <a:prstGeom prst="rect">
            <a:avLst/>
          </a:prstGeom>
        </p:spPr>
        <p:txBody>
          <a:bodyPr lIns="0" tIns="0" rIns="0" bIns="0" rtlCol="0" anchor="t">
            <a:spAutoFit/>
          </a:bodyPr>
          <a:lstStyle/>
          <a:p>
            <a:pPr algn="l">
              <a:lnSpc>
                <a:spcPts val="3359"/>
              </a:lnSpc>
            </a:pPr>
            <a:r>
              <a:rPr lang="en-US" sz="2400" b="1">
                <a:solidFill>
                  <a:srgbClr val="FF0000"/>
                </a:solidFill>
                <a:latin typeface="Roboto Bold"/>
                <a:ea typeface="Roboto Bold"/>
                <a:cs typeface="Roboto Bold"/>
                <a:sym typeface="Roboto Bold"/>
              </a:rPr>
              <a:t>UPGRADE</a:t>
            </a:r>
          </a:p>
        </p:txBody>
      </p:sp>
      <p:sp>
        <p:nvSpPr>
          <p:cNvPr id="86" name="TextBox 86"/>
          <p:cNvSpPr txBox="1"/>
          <p:nvPr/>
        </p:nvSpPr>
        <p:spPr>
          <a:xfrm>
            <a:off x="2529716" y="6257963"/>
            <a:ext cx="1403699" cy="429825"/>
          </a:xfrm>
          <a:prstGeom prst="rect">
            <a:avLst/>
          </a:prstGeom>
        </p:spPr>
        <p:txBody>
          <a:bodyPr lIns="0" tIns="0" rIns="0" bIns="0" rtlCol="0" anchor="t">
            <a:spAutoFit/>
          </a:bodyPr>
          <a:lstStyle/>
          <a:p>
            <a:pPr algn="l">
              <a:lnSpc>
                <a:spcPts val="3359"/>
              </a:lnSpc>
            </a:pPr>
            <a:r>
              <a:rPr lang="en-US" sz="2400" b="1">
                <a:solidFill>
                  <a:srgbClr val="FF0000"/>
                </a:solidFill>
                <a:latin typeface="Roboto Bold"/>
                <a:ea typeface="Roboto Bold"/>
                <a:cs typeface="Roboto Bold"/>
                <a:sym typeface="Roboto Bold"/>
              </a:rPr>
              <a:t>U</a:t>
            </a:r>
            <a:r>
              <a:rPr lang="en-US" sz="2400" b="1">
                <a:solidFill>
                  <a:srgbClr val="00CA8E"/>
                </a:solidFill>
                <a:latin typeface="Roboto Bold"/>
                <a:ea typeface="Roboto Bold"/>
                <a:cs typeface="Roboto Bold"/>
                <a:sym typeface="Roboto Bold"/>
              </a:rPr>
              <a:t>(1</a:t>
            </a:r>
            <a:r>
              <a:rPr lang="en-US" sz="2400" b="1">
                <a:solidFill>
                  <a:srgbClr val="FF0000"/>
                </a:solidFill>
                <a:latin typeface="Roboto Bold"/>
                <a:ea typeface="Roboto Bold"/>
                <a:cs typeface="Roboto Bold"/>
                <a:sym typeface="Roboto Bold"/>
              </a:rPr>
              <a:t>P</a:t>
            </a:r>
            <a:r>
              <a:rPr lang="en-US" sz="2400" b="1">
                <a:solidFill>
                  <a:srgbClr val="00CA8E"/>
                </a:solidFill>
                <a:latin typeface="Roboto Bold"/>
                <a:ea typeface="Roboto Bold"/>
                <a:cs typeface="Roboto Bold"/>
                <a:sym typeface="Roboto Bold"/>
              </a:rPr>
              <a:t>0.</a:t>
            </a:r>
            <a:r>
              <a:rPr lang="en-US" sz="2400" b="1">
                <a:solidFill>
                  <a:srgbClr val="FF0000"/>
                </a:solidFill>
                <a:latin typeface="Roboto Bold"/>
                <a:ea typeface="Roboto Bold"/>
                <a:cs typeface="Roboto Bold"/>
                <a:sym typeface="Roboto Bold"/>
              </a:rPr>
              <a:t>G</a:t>
            </a:r>
            <a:r>
              <a:rPr lang="en-US" sz="2400" b="1">
                <a:solidFill>
                  <a:srgbClr val="00CA8E"/>
                </a:solidFill>
                <a:latin typeface="Roboto Bold"/>
                <a:ea typeface="Roboto Bold"/>
                <a:cs typeface="Roboto Bold"/>
                <a:sym typeface="Roboto Bold"/>
              </a:rPr>
              <a:t>0.</a:t>
            </a:r>
            <a:r>
              <a:rPr lang="en-US" sz="2400" b="1">
                <a:solidFill>
                  <a:srgbClr val="FF0000"/>
                </a:solidFill>
                <a:latin typeface="Roboto Bold"/>
                <a:ea typeface="Roboto Bold"/>
                <a:cs typeface="Roboto Bold"/>
                <a:sym typeface="Roboto Bold"/>
              </a:rPr>
              <a:t>R</a:t>
            </a:r>
            <a:r>
              <a:rPr lang="en-US" sz="2400" b="1">
                <a:solidFill>
                  <a:srgbClr val="00CA8E"/>
                </a:solidFill>
                <a:latin typeface="Roboto Bold"/>
                <a:ea typeface="Roboto Bold"/>
                <a:cs typeface="Roboto Bold"/>
                <a:sym typeface="Roboto Bold"/>
              </a:rPr>
              <a:t>2.1</a:t>
            </a:r>
            <a:r>
              <a:rPr lang="en-US" sz="2400" b="1">
                <a:solidFill>
                  <a:srgbClr val="FF0000"/>
                </a:solidFill>
                <a:latin typeface="Roboto Bold"/>
                <a:ea typeface="Roboto Bold"/>
                <a:cs typeface="Roboto Bold"/>
                <a:sym typeface="Roboto Bold"/>
              </a:rPr>
              <a:t>A</a:t>
            </a:r>
            <a:r>
              <a:rPr lang="en-US" sz="2400" b="1">
                <a:solidFill>
                  <a:srgbClr val="00CA8E"/>
                </a:solidFill>
                <a:latin typeface="Roboto Bold"/>
                <a:ea typeface="Roboto Bold"/>
                <a:cs typeface="Roboto Bold"/>
                <a:sym typeface="Roboto Bold"/>
              </a:rPr>
              <a:t>4</a:t>
            </a:r>
            <a:r>
              <a:rPr lang="en-US" sz="2400" b="1">
                <a:solidFill>
                  <a:srgbClr val="FF0000"/>
                </a:solidFill>
                <a:latin typeface="Roboto Bold"/>
                <a:ea typeface="Roboto Bold"/>
                <a:cs typeface="Roboto Bold"/>
                <a:sym typeface="Roboto Bold"/>
              </a:rPr>
              <a:t>D</a:t>
            </a:r>
            <a:r>
              <a:rPr lang="en-US" sz="2400" b="1">
                <a:solidFill>
                  <a:srgbClr val="00CA8E"/>
                </a:solidFill>
                <a:latin typeface="Roboto Bold"/>
                <a:ea typeface="Roboto Bold"/>
                <a:cs typeface="Roboto Bold"/>
                <a:sym typeface="Roboto Bold"/>
              </a:rPr>
              <a:t>3)</a:t>
            </a:r>
            <a:r>
              <a:rPr lang="en-US" sz="2400" b="1">
                <a:solidFill>
                  <a:srgbClr val="FF0000"/>
                </a:solidFill>
                <a:latin typeface="Roboto Bold"/>
                <a:ea typeface="Roboto Bold"/>
                <a:cs typeface="Roboto Bold"/>
                <a:sym typeface="Roboto Bold"/>
              </a:rPr>
              <a:t>E</a:t>
            </a:r>
          </a:p>
        </p:txBody>
      </p:sp>
      <p:sp>
        <p:nvSpPr>
          <p:cNvPr id="87" name="TextBox 87"/>
          <p:cNvSpPr txBox="1"/>
          <p:nvPr/>
        </p:nvSpPr>
        <p:spPr>
          <a:xfrm>
            <a:off x="4854940" y="1426797"/>
            <a:ext cx="1403699" cy="420767"/>
          </a:xfrm>
          <a:prstGeom prst="rect">
            <a:avLst/>
          </a:prstGeom>
        </p:spPr>
        <p:txBody>
          <a:bodyPr lIns="0" tIns="0" rIns="0" bIns="0" rtlCol="0" anchor="t">
            <a:spAutoFit/>
          </a:bodyPr>
          <a:lstStyle/>
          <a:p>
            <a:pPr algn="ctr">
              <a:lnSpc>
                <a:spcPts val="3359"/>
              </a:lnSpc>
            </a:pPr>
            <a:r>
              <a:rPr lang="en-US" sz="2400" b="1">
                <a:solidFill>
                  <a:srgbClr val="FF0000"/>
                </a:solidFill>
                <a:latin typeface="Roboto Bold"/>
                <a:ea typeface="Roboto Bold"/>
                <a:cs typeface="Roboto Bold"/>
                <a:sym typeface="Roboto Bold"/>
              </a:rPr>
              <a:t>UPGRADE</a:t>
            </a:r>
          </a:p>
        </p:txBody>
      </p:sp>
      <p:sp>
        <p:nvSpPr>
          <p:cNvPr id="88" name="TextBox 88"/>
          <p:cNvSpPr txBox="1"/>
          <p:nvPr/>
        </p:nvSpPr>
        <p:spPr>
          <a:xfrm>
            <a:off x="7225589" y="1426797"/>
            <a:ext cx="1403699" cy="420767"/>
          </a:xfrm>
          <a:prstGeom prst="rect">
            <a:avLst/>
          </a:prstGeom>
        </p:spPr>
        <p:txBody>
          <a:bodyPr lIns="0" tIns="0" rIns="0" bIns="0" rtlCol="0" anchor="t">
            <a:spAutoFit/>
          </a:bodyPr>
          <a:lstStyle/>
          <a:p>
            <a:pPr algn="ctr">
              <a:lnSpc>
                <a:spcPts val="3359"/>
              </a:lnSpc>
            </a:pPr>
            <a:r>
              <a:rPr lang="en-US" sz="2400" b="1" spc="2">
                <a:solidFill>
                  <a:srgbClr val="FF0000"/>
                </a:solidFill>
                <a:latin typeface="Roboto Bold"/>
                <a:ea typeface="Roboto Bold"/>
                <a:cs typeface="Roboto Bold"/>
                <a:sym typeface="Roboto Bold"/>
              </a:rPr>
              <a:t>UPGRADE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582139" y="452590"/>
            <a:ext cx="1147762" cy="184147"/>
            <a:chOff x="0" y="0"/>
            <a:chExt cx="1147762" cy="184150"/>
          </a:xfrm>
        </p:grpSpPr>
        <p:sp>
          <p:nvSpPr>
            <p:cNvPr id="5" name="Freeform 5"/>
            <p:cNvSpPr/>
            <p:nvPr/>
          </p:nvSpPr>
          <p:spPr>
            <a:xfrm>
              <a:off x="69850" y="69850"/>
              <a:ext cx="1007999" cy="44450"/>
            </a:xfrm>
            <a:custGeom>
              <a:avLst/>
              <a:gdLst/>
              <a:ahLst/>
              <a:cxnLst/>
              <a:rect l="l" t="t" r="r" b="b"/>
              <a:pathLst>
                <a:path w="1007999" h="44450">
                  <a:moveTo>
                    <a:pt x="0" y="0"/>
                  </a:moveTo>
                  <a:lnTo>
                    <a:pt x="1007999" y="0"/>
                  </a:lnTo>
                  <a:lnTo>
                    <a:pt x="1007999" y="44450"/>
                  </a:lnTo>
                  <a:lnTo>
                    <a:pt x="0" y="44450"/>
                  </a:lnTo>
                  <a:close/>
                </a:path>
              </a:pathLst>
            </a:custGeom>
            <a:solidFill>
              <a:srgbClr val="00CA8E"/>
            </a:solidFill>
          </p:spPr>
        </p:sp>
        <p:sp>
          <p:nvSpPr>
            <p:cNvPr id="6" name="Freeform 6"/>
            <p:cNvSpPr/>
            <p:nvPr/>
          </p:nvSpPr>
          <p:spPr>
            <a:xfrm>
              <a:off x="63500" y="63500"/>
              <a:ext cx="1020826" cy="57150"/>
            </a:xfrm>
            <a:custGeom>
              <a:avLst/>
              <a:gdLst/>
              <a:ahLst/>
              <a:cxnLst/>
              <a:rect l="l" t="t" r="r" b="b"/>
              <a:pathLst>
                <a:path w="1020826" h="57150">
                  <a:moveTo>
                    <a:pt x="6350" y="0"/>
                  </a:moveTo>
                  <a:lnTo>
                    <a:pt x="1020826" y="0"/>
                  </a:lnTo>
                  <a:lnTo>
                    <a:pt x="1020826" y="57150"/>
                  </a:lnTo>
                  <a:lnTo>
                    <a:pt x="0" y="57150"/>
                  </a:lnTo>
                  <a:lnTo>
                    <a:pt x="0" y="0"/>
                  </a:lnTo>
                  <a:lnTo>
                    <a:pt x="6350" y="0"/>
                  </a:lnTo>
                  <a:moveTo>
                    <a:pt x="6350" y="12700"/>
                  </a:moveTo>
                  <a:lnTo>
                    <a:pt x="6350" y="6350"/>
                  </a:lnTo>
                  <a:lnTo>
                    <a:pt x="12700" y="6350"/>
                  </a:lnTo>
                  <a:lnTo>
                    <a:pt x="12700" y="50800"/>
                  </a:lnTo>
                  <a:lnTo>
                    <a:pt x="6350" y="50800"/>
                  </a:lnTo>
                  <a:lnTo>
                    <a:pt x="6350" y="44450"/>
                  </a:lnTo>
                  <a:lnTo>
                    <a:pt x="1014476" y="44450"/>
                  </a:lnTo>
                  <a:lnTo>
                    <a:pt x="1014476" y="50800"/>
                  </a:lnTo>
                  <a:lnTo>
                    <a:pt x="1008126" y="50800"/>
                  </a:lnTo>
                  <a:lnTo>
                    <a:pt x="1008126" y="6350"/>
                  </a:lnTo>
                  <a:lnTo>
                    <a:pt x="1014476" y="6350"/>
                  </a:lnTo>
                  <a:lnTo>
                    <a:pt x="1014476" y="12700"/>
                  </a:lnTo>
                  <a:lnTo>
                    <a:pt x="6350" y="12700"/>
                  </a:lnTo>
                  <a:close/>
                </a:path>
              </a:pathLst>
            </a:custGeom>
            <a:solidFill>
              <a:srgbClr val="00CA8E"/>
            </a:solidFill>
          </p:spPr>
        </p:sp>
      </p:grpSp>
      <p:grpSp>
        <p:nvGrpSpPr>
          <p:cNvPr id="7" name="Group 7"/>
          <p:cNvGrpSpPr>
            <a:grpSpLocks noChangeAspect="1"/>
          </p:cNvGrpSpPr>
          <p:nvPr/>
        </p:nvGrpSpPr>
        <p:grpSpPr>
          <a:xfrm>
            <a:off x="7451074" y="6164723"/>
            <a:ext cx="223666" cy="475536"/>
            <a:chOff x="0" y="0"/>
            <a:chExt cx="223672" cy="475539"/>
          </a:xfrm>
        </p:grpSpPr>
        <p:sp>
          <p:nvSpPr>
            <p:cNvPr id="8" name="Freeform 8"/>
            <p:cNvSpPr/>
            <p:nvPr/>
          </p:nvSpPr>
          <p:spPr>
            <a:xfrm>
              <a:off x="0" y="0"/>
              <a:ext cx="223647" cy="475488"/>
            </a:xfrm>
            <a:custGeom>
              <a:avLst/>
              <a:gdLst/>
              <a:ahLst/>
              <a:cxnLst/>
              <a:rect l="l" t="t" r="r" b="b"/>
              <a:pathLst>
                <a:path w="223647" h="475488">
                  <a:moveTo>
                    <a:pt x="223647" y="475488"/>
                  </a:moveTo>
                  <a:cubicBezTo>
                    <a:pt x="170434" y="475488"/>
                    <a:pt x="120015" y="469519"/>
                    <a:pt x="107188" y="457708"/>
                  </a:cubicBezTo>
                  <a:lnTo>
                    <a:pt x="102362" y="452247"/>
                  </a:lnTo>
                  <a:lnTo>
                    <a:pt x="111887" y="447421"/>
                  </a:lnTo>
                  <a:lnTo>
                    <a:pt x="102362" y="447421"/>
                  </a:lnTo>
                  <a:lnTo>
                    <a:pt x="102362" y="256413"/>
                  </a:lnTo>
                  <a:lnTo>
                    <a:pt x="111887" y="256413"/>
                  </a:lnTo>
                  <a:lnTo>
                    <a:pt x="102362" y="256413"/>
                  </a:lnTo>
                  <a:lnTo>
                    <a:pt x="103759" y="260223"/>
                  </a:lnTo>
                  <a:lnTo>
                    <a:pt x="103632" y="260096"/>
                  </a:lnTo>
                  <a:cubicBezTo>
                    <a:pt x="97536" y="254508"/>
                    <a:pt x="56642" y="247269"/>
                    <a:pt x="0" y="247269"/>
                  </a:cubicBezTo>
                  <a:lnTo>
                    <a:pt x="0" y="228219"/>
                  </a:lnTo>
                  <a:cubicBezTo>
                    <a:pt x="56642" y="228219"/>
                    <a:pt x="97536" y="220980"/>
                    <a:pt x="103632" y="215392"/>
                  </a:cubicBezTo>
                  <a:lnTo>
                    <a:pt x="102362" y="216535"/>
                  </a:lnTo>
                  <a:lnTo>
                    <a:pt x="111887" y="219075"/>
                  </a:lnTo>
                  <a:lnTo>
                    <a:pt x="102362" y="219075"/>
                  </a:lnTo>
                  <a:lnTo>
                    <a:pt x="102362" y="28194"/>
                  </a:lnTo>
                  <a:lnTo>
                    <a:pt x="111887" y="28194"/>
                  </a:lnTo>
                  <a:lnTo>
                    <a:pt x="102362" y="28194"/>
                  </a:lnTo>
                  <a:lnTo>
                    <a:pt x="105029" y="19939"/>
                  </a:lnTo>
                  <a:lnTo>
                    <a:pt x="107315" y="17907"/>
                  </a:lnTo>
                  <a:cubicBezTo>
                    <a:pt x="120015" y="5969"/>
                    <a:pt x="170434" y="0"/>
                    <a:pt x="223647" y="0"/>
                  </a:cubicBezTo>
                  <a:lnTo>
                    <a:pt x="223647" y="19050"/>
                  </a:lnTo>
                  <a:cubicBezTo>
                    <a:pt x="167005" y="19050"/>
                    <a:pt x="126111" y="26289"/>
                    <a:pt x="120015" y="31877"/>
                  </a:cubicBezTo>
                  <a:lnTo>
                    <a:pt x="121285" y="30734"/>
                  </a:lnTo>
                  <a:lnTo>
                    <a:pt x="121285" y="28194"/>
                  </a:lnTo>
                  <a:lnTo>
                    <a:pt x="121285" y="219075"/>
                  </a:lnTo>
                  <a:cubicBezTo>
                    <a:pt x="121285" y="223901"/>
                    <a:pt x="118618" y="227330"/>
                    <a:pt x="116459" y="229489"/>
                  </a:cubicBezTo>
                  <a:cubicBezTo>
                    <a:pt x="103632" y="241300"/>
                    <a:pt x="53213" y="247269"/>
                    <a:pt x="0" y="247269"/>
                  </a:cubicBezTo>
                  <a:lnTo>
                    <a:pt x="0" y="228219"/>
                  </a:lnTo>
                  <a:cubicBezTo>
                    <a:pt x="53213" y="228219"/>
                    <a:pt x="103632" y="234188"/>
                    <a:pt x="116459" y="245999"/>
                  </a:cubicBezTo>
                  <a:lnTo>
                    <a:pt x="121285" y="251460"/>
                  </a:lnTo>
                  <a:lnTo>
                    <a:pt x="121285" y="447421"/>
                  </a:lnTo>
                  <a:cubicBezTo>
                    <a:pt x="121285" y="444881"/>
                    <a:pt x="119888" y="443611"/>
                    <a:pt x="120015" y="443738"/>
                  </a:cubicBezTo>
                  <a:cubicBezTo>
                    <a:pt x="126111" y="449326"/>
                    <a:pt x="167005" y="456565"/>
                    <a:pt x="223647" y="456565"/>
                  </a:cubicBezTo>
                  <a:close/>
                </a:path>
              </a:pathLst>
            </a:custGeom>
            <a:solidFill>
              <a:srgbClr val="14B08B"/>
            </a:solidFill>
          </p:spPr>
        </p:sp>
      </p:grpSp>
      <p:sp>
        <p:nvSpPr>
          <p:cNvPr id="9" name="Freeform 9"/>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sp>
        <p:nvSpPr>
          <p:cNvPr id="10" name="TextBox 10"/>
          <p:cNvSpPr txBox="1"/>
          <p:nvPr/>
        </p:nvSpPr>
        <p:spPr>
          <a:xfrm>
            <a:off x="627840" y="702535"/>
            <a:ext cx="2408901" cy="551717"/>
          </a:xfrm>
          <a:prstGeom prst="rect">
            <a:avLst/>
          </a:prstGeom>
        </p:spPr>
        <p:txBody>
          <a:bodyPr lIns="0" tIns="0" rIns="0" bIns="0" rtlCol="0" anchor="t">
            <a:spAutoFit/>
          </a:bodyPr>
          <a:lstStyle/>
          <a:p>
            <a:pPr algn="l">
              <a:lnSpc>
                <a:spcPts val="4479"/>
              </a:lnSpc>
            </a:pPr>
            <a:r>
              <a:rPr lang="en-US" sz="3199" b="1">
                <a:solidFill>
                  <a:srgbClr val="3F3F3F"/>
                </a:solidFill>
                <a:latin typeface="Raleway Heavy"/>
                <a:ea typeface="Raleway Heavy"/>
                <a:cs typeface="Raleway Heavy"/>
                <a:sym typeface="Raleway Heavy"/>
              </a:rPr>
              <a:t>Networking</a:t>
            </a:r>
          </a:p>
        </p:txBody>
      </p:sp>
      <p:sp>
        <p:nvSpPr>
          <p:cNvPr id="11" name="TextBox 11"/>
          <p:cNvSpPr txBox="1"/>
          <p:nvPr/>
        </p:nvSpPr>
        <p:spPr>
          <a:xfrm>
            <a:off x="627840" y="1754905"/>
            <a:ext cx="81610" cy="307686"/>
          </a:xfrm>
          <a:prstGeom prst="rect">
            <a:avLst/>
          </a:prstGeom>
        </p:spPr>
        <p:txBody>
          <a:bodyPr lIns="0" tIns="0" rIns="0" bIns="0" rtlCol="0" anchor="t">
            <a:spAutoFit/>
          </a:bodyPr>
          <a:lstStyle/>
          <a:p>
            <a:pPr algn="l">
              <a:lnSpc>
                <a:spcPts val="2520"/>
              </a:lnSpc>
            </a:pPr>
            <a:r>
              <a:rPr lang="en-US" sz="1800" spc="-14">
                <a:solidFill>
                  <a:srgbClr val="3F3F3F"/>
                </a:solidFill>
                <a:latin typeface="IBM Plex Sans Condensed"/>
                <a:ea typeface="IBM Plex Sans Condensed"/>
                <a:cs typeface="IBM Plex Sans Condensed"/>
                <a:sym typeface="IBM Plex Sans Condensed"/>
              </a:rPr>
              <a:t>•</a:t>
            </a:r>
          </a:p>
        </p:txBody>
      </p:sp>
      <p:sp>
        <p:nvSpPr>
          <p:cNvPr id="12" name="TextBox 12"/>
          <p:cNvSpPr txBox="1"/>
          <p:nvPr/>
        </p:nvSpPr>
        <p:spPr>
          <a:xfrm>
            <a:off x="627840" y="2402605"/>
            <a:ext cx="81610" cy="498186"/>
          </a:xfrm>
          <a:prstGeom prst="rect">
            <a:avLst/>
          </a:prstGeom>
        </p:spPr>
        <p:txBody>
          <a:bodyPr lIns="0" tIns="0" rIns="0" bIns="0" rtlCol="0" anchor="t">
            <a:spAutoFit/>
          </a:bodyPr>
          <a:lstStyle/>
          <a:p>
            <a:pPr algn="l">
              <a:lnSpc>
                <a:spcPts val="4500"/>
              </a:lnSpc>
            </a:pPr>
            <a:r>
              <a:rPr lang="en-US" sz="1800" spc="-14">
                <a:solidFill>
                  <a:srgbClr val="3F3F3F"/>
                </a:solidFill>
                <a:latin typeface="IBM Plex Sans Condensed"/>
                <a:ea typeface="IBM Plex Sans Condensed"/>
                <a:cs typeface="IBM Plex Sans Condensed"/>
                <a:sym typeface="IBM Plex Sans Condensed"/>
              </a:rPr>
              <a:t>•</a:t>
            </a:r>
          </a:p>
        </p:txBody>
      </p:sp>
      <p:sp>
        <p:nvSpPr>
          <p:cNvPr id="13" name="TextBox 13"/>
          <p:cNvSpPr txBox="1"/>
          <p:nvPr/>
        </p:nvSpPr>
        <p:spPr>
          <a:xfrm>
            <a:off x="627840" y="2996965"/>
            <a:ext cx="81610" cy="498186"/>
          </a:xfrm>
          <a:prstGeom prst="rect">
            <a:avLst/>
          </a:prstGeom>
        </p:spPr>
        <p:txBody>
          <a:bodyPr lIns="0" tIns="0" rIns="0" bIns="0" rtlCol="0" anchor="t">
            <a:spAutoFit/>
          </a:bodyPr>
          <a:lstStyle/>
          <a:p>
            <a:pPr algn="l">
              <a:lnSpc>
                <a:spcPts val="4500"/>
              </a:lnSpc>
            </a:pPr>
            <a:r>
              <a:rPr lang="en-US" sz="1800" spc="-14">
                <a:solidFill>
                  <a:srgbClr val="3F3F3F"/>
                </a:solidFill>
                <a:latin typeface="IBM Plex Sans Condensed"/>
                <a:ea typeface="IBM Plex Sans Condensed"/>
                <a:cs typeface="IBM Plex Sans Condensed"/>
                <a:sym typeface="IBM Plex Sans Condensed"/>
              </a:rPr>
              <a:t>•</a:t>
            </a:r>
          </a:p>
        </p:txBody>
      </p:sp>
      <p:sp>
        <p:nvSpPr>
          <p:cNvPr id="14" name="TextBox 14"/>
          <p:cNvSpPr txBox="1"/>
          <p:nvPr/>
        </p:nvSpPr>
        <p:spPr>
          <a:xfrm>
            <a:off x="6187440" y="6224073"/>
            <a:ext cx="1107843" cy="320335"/>
          </a:xfrm>
          <a:prstGeom prst="rect">
            <a:avLst/>
          </a:prstGeom>
        </p:spPr>
        <p:txBody>
          <a:bodyPr lIns="0" tIns="0" rIns="0" bIns="0" rtlCol="0" anchor="t">
            <a:spAutoFit/>
          </a:bodyPr>
          <a:lstStyle/>
          <a:p>
            <a:pPr algn="l">
              <a:lnSpc>
                <a:spcPts val="2520"/>
              </a:lnSpc>
            </a:pPr>
            <a:r>
              <a:rPr lang="en-US" sz="1800">
                <a:solidFill>
                  <a:srgbClr val="3F3F3F"/>
                </a:solidFill>
                <a:latin typeface="Roboto"/>
                <a:ea typeface="Roboto"/>
                <a:cs typeface="Roboto"/>
                <a:sym typeface="Roboto"/>
              </a:rPr>
              <a:t>Placement</a:t>
            </a:r>
          </a:p>
        </p:txBody>
      </p:sp>
      <p:sp>
        <p:nvSpPr>
          <p:cNvPr id="15" name="TextBox 15"/>
          <p:cNvSpPr txBox="1"/>
          <p:nvPr/>
        </p:nvSpPr>
        <p:spPr>
          <a:xfrm>
            <a:off x="913590" y="1763325"/>
            <a:ext cx="10804674" cy="1120435"/>
          </a:xfrm>
          <a:prstGeom prst="rect">
            <a:avLst/>
          </a:prstGeom>
        </p:spPr>
        <p:txBody>
          <a:bodyPr lIns="0" tIns="0" rIns="0" bIns="0" rtlCol="0" anchor="t">
            <a:spAutoFit/>
          </a:bodyPr>
          <a:lstStyle/>
          <a:p>
            <a:pPr algn="l">
              <a:lnSpc>
                <a:spcPts val="2183"/>
              </a:lnSpc>
            </a:pPr>
            <a:r>
              <a:rPr lang="en-US" sz="1800">
                <a:solidFill>
                  <a:srgbClr val="3F3F3F"/>
                </a:solidFill>
                <a:latin typeface="Roboto"/>
                <a:ea typeface="Roboto"/>
                <a:cs typeface="Roboto"/>
                <a:sym typeface="Roboto"/>
              </a:rPr>
              <a:t>When deploying applications, networking is a critical component to ensure users can access the running applications</a:t>
            </a:r>
          </a:p>
          <a:p>
            <a:pPr algn="l">
              <a:lnSpc>
                <a:spcPts val="4500"/>
              </a:lnSpc>
            </a:pPr>
            <a:r>
              <a:rPr lang="en-US" sz="1800">
                <a:solidFill>
                  <a:srgbClr val="3F3F3F"/>
                </a:solidFill>
                <a:latin typeface="Roboto"/>
                <a:ea typeface="Roboto"/>
                <a:cs typeface="Roboto"/>
                <a:sym typeface="Roboto"/>
              </a:rPr>
              <a:t>Networking is defined at the group level using the</a:t>
            </a:r>
          </a:p>
        </p:txBody>
      </p:sp>
      <p:sp>
        <p:nvSpPr>
          <p:cNvPr id="16" name="TextBox 16"/>
          <p:cNvSpPr txBox="1"/>
          <p:nvPr/>
        </p:nvSpPr>
        <p:spPr>
          <a:xfrm>
            <a:off x="5974537" y="2712472"/>
            <a:ext cx="1726883" cy="274987"/>
          </a:xfrm>
          <a:prstGeom prst="rect">
            <a:avLst/>
          </a:prstGeom>
        </p:spPr>
        <p:txBody>
          <a:bodyPr lIns="0" tIns="0" rIns="0" bIns="0" rtlCol="0" anchor="t">
            <a:spAutoFit/>
          </a:bodyPr>
          <a:lstStyle/>
          <a:p>
            <a:pPr algn="l">
              <a:lnSpc>
                <a:spcPts val="900"/>
              </a:lnSpc>
            </a:pPr>
            <a:r>
              <a:rPr lang="en-US" sz="1800" b="1">
                <a:solidFill>
                  <a:srgbClr val="00CA8E"/>
                </a:solidFill>
                <a:latin typeface="Roboto Bold"/>
                <a:ea typeface="Roboto Bold"/>
                <a:cs typeface="Roboto Bold"/>
                <a:sym typeface="Roboto Bold"/>
              </a:rPr>
              <a:t>network</a:t>
            </a:r>
            <a:r>
              <a:rPr lang="en-US" sz="1800">
                <a:solidFill>
                  <a:srgbClr val="000000"/>
                </a:solidFill>
                <a:latin typeface="Roboto"/>
                <a:ea typeface="Roboto"/>
                <a:cs typeface="Roboto"/>
                <a:sym typeface="Roboto"/>
              </a:rPr>
              <a:t> </a:t>
            </a:r>
            <a:r>
              <a:rPr lang="en-US" sz="1800">
                <a:solidFill>
                  <a:srgbClr val="3F3F3F"/>
                </a:solidFill>
                <a:latin typeface="Roboto"/>
                <a:ea typeface="Roboto"/>
                <a:cs typeface="Roboto"/>
                <a:sym typeface="Roboto"/>
              </a:rPr>
              <a:t>stanza</a:t>
            </a:r>
          </a:p>
        </p:txBody>
      </p:sp>
      <p:sp>
        <p:nvSpPr>
          <p:cNvPr id="17" name="TextBox 17"/>
          <p:cNvSpPr txBox="1"/>
          <p:nvPr/>
        </p:nvSpPr>
        <p:spPr>
          <a:xfrm>
            <a:off x="913590" y="2967285"/>
            <a:ext cx="3228965" cy="510835"/>
          </a:xfrm>
          <a:prstGeom prst="rect">
            <a:avLst/>
          </a:prstGeom>
        </p:spPr>
        <p:txBody>
          <a:bodyPr lIns="0" tIns="0" rIns="0" bIns="0" rtlCol="0" anchor="t">
            <a:spAutoFit/>
          </a:bodyPr>
          <a:lstStyle/>
          <a:p>
            <a:pPr algn="l">
              <a:lnSpc>
                <a:spcPts val="4500"/>
              </a:lnSpc>
            </a:pPr>
            <a:r>
              <a:rPr lang="en-US" sz="1800">
                <a:solidFill>
                  <a:srgbClr val="3F3F3F"/>
                </a:solidFill>
                <a:latin typeface="Roboto"/>
                <a:ea typeface="Roboto"/>
                <a:cs typeface="Roboto"/>
                <a:sym typeface="Roboto"/>
              </a:rPr>
              <a:t>Options for networking include:</a:t>
            </a:r>
          </a:p>
        </p:txBody>
      </p:sp>
      <p:sp>
        <p:nvSpPr>
          <p:cNvPr id="18" name="TextBox 18"/>
          <p:cNvSpPr txBox="1"/>
          <p:nvPr/>
        </p:nvSpPr>
        <p:spPr>
          <a:xfrm>
            <a:off x="1085040" y="3589849"/>
            <a:ext cx="90678" cy="956767"/>
          </a:xfrm>
          <a:prstGeom prst="rect">
            <a:avLst/>
          </a:prstGeom>
        </p:spPr>
        <p:txBody>
          <a:bodyPr lIns="0" tIns="0" rIns="0" bIns="0" rtlCol="0" anchor="t">
            <a:spAutoFit/>
          </a:bodyPr>
          <a:lstStyle/>
          <a:p>
            <a:pPr algn="just">
              <a:lnSpc>
                <a:spcPts val="4515"/>
              </a:lnSpc>
            </a:pPr>
            <a:r>
              <a:rPr lang="en-US" sz="1999" spc="-15">
                <a:solidFill>
                  <a:srgbClr val="00CA8E"/>
                </a:solidFill>
                <a:latin typeface="IBM Plex Sans Condensed"/>
                <a:ea typeface="IBM Plex Sans Condensed"/>
                <a:cs typeface="IBM Plex Sans Condensed"/>
                <a:sym typeface="IBM Plex Sans Condensed"/>
              </a:rPr>
              <a:t>•</a:t>
            </a:r>
          </a:p>
          <a:p>
            <a:pPr algn="just">
              <a:lnSpc>
                <a:spcPts val="4999"/>
              </a:lnSpc>
            </a:pPr>
            <a:r>
              <a:rPr lang="en-US" sz="1999" spc="-15">
                <a:solidFill>
                  <a:srgbClr val="00CA8E"/>
                </a:solidFill>
                <a:latin typeface="IBM Plex Sans Condensed"/>
                <a:ea typeface="IBM Plex Sans Condensed"/>
                <a:cs typeface="IBM Plex Sans Condensed"/>
                <a:sym typeface="IBM Plex Sans Condensed"/>
              </a:rPr>
              <a:t>•</a:t>
            </a:r>
          </a:p>
        </p:txBody>
      </p:sp>
      <p:sp>
        <p:nvSpPr>
          <p:cNvPr id="19" name="TextBox 19"/>
          <p:cNvSpPr txBox="1"/>
          <p:nvPr/>
        </p:nvSpPr>
        <p:spPr>
          <a:xfrm>
            <a:off x="1370790" y="3910460"/>
            <a:ext cx="10299325" cy="1927269"/>
          </a:xfrm>
          <a:prstGeom prst="rect">
            <a:avLst/>
          </a:prstGeom>
        </p:spPr>
        <p:txBody>
          <a:bodyPr lIns="0" tIns="0" rIns="0" bIns="0" rtlCol="0" anchor="t">
            <a:spAutoFit/>
          </a:bodyPr>
          <a:lstStyle/>
          <a:p>
            <a:pPr algn="l">
              <a:lnSpc>
                <a:spcPts val="999"/>
              </a:lnSpc>
            </a:pPr>
            <a:r>
              <a:rPr lang="en-US" sz="1999" b="1">
                <a:solidFill>
                  <a:srgbClr val="00CA8E"/>
                </a:solidFill>
                <a:latin typeface="Roboto Bold"/>
                <a:ea typeface="Roboto Bold"/>
                <a:cs typeface="Roboto Bold"/>
                <a:sym typeface="Roboto Bold"/>
              </a:rPr>
              <a:t>bridge</a:t>
            </a:r>
            <a:r>
              <a:rPr lang="en-US" sz="1999">
                <a:solidFill>
                  <a:srgbClr val="3F3F3F"/>
                </a:solidFill>
                <a:latin typeface="Roboto"/>
                <a:ea typeface="Roboto"/>
                <a:cs typeface="Roboto"/>
                <a:sym typeface="Roboto"/>
              </a:rPr>
              <a:t>: group will have an isolated network namespace with an interface bridged with the host </a:t>
            </a:r>
            <a:r>
              <a:rPr lang="en-US" sz="1999" b="1">
                <a:solidFill>
                  <a:srgbClr val="00CA8E"/>
                </a:solidFill>
                <a:latin typeface="Roboto Bold"/>
                <a:ea typeface="Roboto Bold"/>
                <a:cs typeface="Roboto Bold"/>
                <a:sym typeface="Roboto Bold"/>
              </a:rPr>
              <a:t>host</a:t>
            </a:r>
            <a:r>
              <a:rPr lang="en-US" sz="1999">
                <a:solidFill>
                  <a:srgbClr val="3F3F3F"/>
                </a:solidFill>
                <a:latin typeface="Roboto"/>
                <a:ea typeface="Roboto"/>
                <a:cs typeface="Roboto"/>
                <a:sym typeface="Roboto"/>
              </a:rPr>
              <a:t>: (default) -each task will join the host network namespace –a shared network namespace is </a:t>
            </a:r>
          </a:p>
          <a:p>
            <a:pPr algn="l">
              <a:lnSpc>
                <a:spcPts val="3999"/>
              </a:lnSpc>
            </a:pPr>
            <a:r>
              <a:rPr lang="en-US" sz="1800">
                <a:solidFill>
                  <a:srgbClr val="3F3F3F"/>
                </a:solidFill>
                <a:latin typeface="Roboto"/>
                <a:ea typeface="Roboto"/>
                <a:cs typeface="Roboto"/>
                <a:sym typeface="Roboto"/>
              </a:rPr>
              <a:t>not created</a:t>
            </a:r>
          </a:p>
          <a:p>
            <a:pPr algn="l">
              <a:lnSpc>
                <a:spcPts val="999"/>
              </a:lnSpc>
            </a:pPr>
            <a:r>
              <a:rPr lang="en-US" sz="1999" b="1">
                <a:solidFill>
                  <a:srgbClr val="00CA8E"/>
                </a:solidFill>
                <a:latin typeface="Roboto Bold"/>
                <a:ea typeface="Roboto Bold"/>
                <a:cs typeface="Roboto Bold"/>
                <a:sym typeface="Roboto Bold"/>
              </a:rPr>
              <a:t>cni/&lt;network&gt;</a:t>
            </a:r>
            <a:r>
              <a:rPr lang="en-US" sz="1999">
                <a:solidFill>
                  <a:srgbClr val="3F3F3F"/>
                </a:solidFill>
                <a:latin typeface="Roboto"/>
                <a:ea typeface="Roboto"/>
                <a:cs typeface="Roboto"/>
                <a:sym typeface="Roboto"/>
              </a:rPr>
              <a:t>: task group will have an isolated network namespace with the CNI network </a:t>
            </a:r>
            <a:r>
              <a:rPr lang="en-US" sz="1999" b="1">
                <a:solidFill>
                  <a:srgbClr val="00CA8E"/>
                </a:solidFill>
                <a:latin typeface="Roboto Bold"/>
                <a:ea typeface="Roboto Bold"/>
                <a:cs typeface="Roboto Bold"/>
                <a:sym typeface="Roboto Bold"/>
              </a:rPr>
              <a:t>none</a:t>
            </a:r>
            <a:r>
              <a:rPr lang="en-US" sz="1999">
                <a:solidFill>
                  <a:srgbClr val="3F3F3F"/>
                </a:solidFill>
                <a:latin typeface="Roboto"/>
                <a:ea typeface="Roboto"/>
                <a:cs typeface="Roboto"/>
                <a:sym typeface="Roboto"/>
              </a:rPr>
              <a:t>: each task will have an isolated network without any network interfaces</a:t>
            </a:r>
          </a:p>
        </p:txBody>
      </p:sp>
      <p:sp>
        <p:nvSpPr>
          <p:cNvPr id="20" name="TextBox 20"/>
          <p:cNvSpPr txBox="1"/>
          <p:nvPr/>
        </p:nvSpPr>
        <p:spPr>
          <a:xfrm>
            <a:off x="1085040" y="4965640"/>
            <a:ext cx="90678" cy="775792"/>
          </a:xfrm>
          <a:prstGeom prst="rect">
            <a:avLst/>
          </a:prstGeom>
        </p:spPr>
        <p:txBody>
          <a:bodyPr lIns="0" tIns="0" rIns="0" bIns="0" rtlCol="0" anchor="t">
            <a:spAutoFit/>
          </a:bodyPr>
          <a:lstStyle/>
          <a:p>
            <a:pPr algn="just">
              <a:lnSpc>
                <a:spcPts val="2615"/>
              </a:lnSpc>
            </a:pPr>
            <a:r>
              <a:rPr lang="en-US" sz="1999" spc="-15">
                <a:solidFill>
                  <a:srgbClr val="00CA8E"/>
                </a:solidFill>
                <a:latin typeface="IBM Plex Sans Condensed"/>
                <a:ea typeface="IBM Plex Sans Condensed"/>
                <a:cs typeface="IBM Plex Sans Condensed"/>
                <a:sym typeface="IBM Plex Sans Condensed"/>
              </a:rPr>
              <a:t>•</a:t>
            </a:r>
          </a:p>
          <a:p>
            <a:pPr algn="just">
              <a:lnSpc>
                <a:spcPts val="4999"/>
              </a:lnSpc>
            </a:pPr>
            <a:r>
              <a:rPr lang="en-US" sz="1999" spc="-15">
                <a:solidFill>
                  <a:srgbClr val="00CA8E"/>
                </a:solidFill>
                <a:latin typeface="IBM Plex Sans Condensed"/>
                <a:ea typeface="IBM Plex Sans Condensed"/>
                <a:cs typeface="IBM Plex Sans Condensed"/>
                <a:sym typeface="IBM Plex Sans Condensed"/>
              </a:rPr>
              <a:t>•</a:t>
            </a:r>
          </a:p>
        </p:txBody>
      </p:sp>
      <p:sp>
        <p:nvSpPr>
          <p:cNvPr id="21" name="TextBox 21"/>
          <p:cNvSpPr txBox="1"/>
          <p:nvPr/>
        </p:nvSpPr>
        <p:spPr>
          <a:xfrm>
            <a:off x="7851800" y="6317485"/>
            <a:ext cx="621792" cy="338633"/>
          </a:xfrm>
          <a:prstGeom prst="rect">
            <a:avLst/>
          </a:prstGeom>
        </p:spPr>
        <p:txBody>
          <a:bodyPr lIns="0" tIns="0" rIns="0" bIns="0" rtlCol="0" anchor="t">
            <a:spAutoFit/>
          </a:bodyPr>
          <a:lstStyle/>
          <a:p>
            <a:pPr algn="l">
              <a:lnSpc>
                <a:spcPts val="2799"/>
              </a:lnSpc>
            </a:pPr>
            <a:r>
              <a:rPr lang="en-US" sz="1999">
                <a:solidFill>
                  <a:srgbClr val="3F3F3F"/>
                </a:solidFill>
                <a:latin typeface="Courier New OS"/>
                <a:ea typeface="Courier New OS"/>
                <a:cs typeface="Courier New OS"/>
                <a:sym typeface="Courier New OS"/>
              </a:rPr>
              <a:t>job </a:t>
            </a:r>
          </a:p>
        </p:txBody>
      </p:sp>
      <p:sp>
        <p:nvSpPr>
          <p:cNvPr id="22" name="TextBox 22"/>
          <p:cNvSpPr txBox="1"/>
          <p:nvPr/>
        </p:nvSpPr>
        <p:spPr>
          <a:xfrm>
            <a:off x="8863041" y="6317485"/>
            <a:ext cx="932688" cy="338633"/>
          </a:xfrm>
          <a:prstGeom prst="rect">
            <a:avLst/>
          </a:prstGeom>
        </p:spPr>
        <p:txBody>
          <a:bodyPr lIns="0" tIns="0" rIns="0" bIns="0" rtlCol="0" anchor="t">
            <a:spAutoFit/>
          </a:bodyPr>
          <a:lstStyle/>
          <a:p>
            <a:pPr algn="l">
              <a:lnSpc>
                <a:spcPts val="2799"/>
              </a:lnSpc>
            </a:pPr>
            <a:r>
              <a:rPr lang="en-US" sz="1999">
                <a:solidFill>
                  <a:srgbClr val="3F3F3F"/>
                </a:solidFill>
                <a:latin typeface="Courier New OS"/>
                <a:ea typeface="Courier New OS"/>
                <a:cs typeface="Courier New OS"/>
                <a:sym typeface="Courier New OS"/>
              </a:rPr>
              <a:t>group </a:t>
            </a:r>
          </a:p>
        </p:txBody>
      </p:sp>
      <p:sp>
        <p:nvSpPr>
          <p:cNvPr id="23" name="TextBox 23"/>
          <p:cNvSpPr txBox="1"/>
          <p:nvPr/>
        </p:nvSpPr>
        <p:spPr>
          <a:xfrm>
            <a:off x="10179082" y="6317485"/>
            <a:ext cx="1088136" cy="338633"/>
          </a:xfrm>
          <a:prstGeom prst="rect">
            <a:avLst/>
          </a:prstGeom>
        </p:spPr>
        <p:txBody>
          <a:bodyPr lIns="0" tIns="0" rIns="0" bIns="0" rtlCol="0" anchor="t">
            <a:spAutoFit/>
          </a:bodyPr>
          <a:lstStyle/>
          <a:p>
            <a:pPr algn="l">
              <a:lnSpc>
                <a:spcPts val="2799"/>
              </a:lnSpc>
            </a:pPr>
            <a:r>
              <a:rPr lang="en-US" sz="1999">
                <a:solidFill>
                  <a:srgbClr val="3F3F3F"/>
                </a:solidFill>
                <a:latin typeface="Courier New OS"/>
                <a:ea typeface="Courier New OS"/>
                <a:cs typeface="Courier New OS"/>
                <a:sym typeface="Courier New OS"/>
              </a:rPr>
              <a:t>network</a:t>
            </a:r>
          </a:p>
        </p:txBody>
      </p:sp>
      <p:sp>
        <p:nvSpPr>
          <p:cNvPr id="24" name="TextBox 24"/>
          <p:cNvSpPr txBox="1"/>
          <p:nvPr/>
        </p:nvSpPr>
        <p:spPr>
          <a:xfrm>
            <a:off x="8461400" y="6211529"/>
            <a:ext cx="253641" cy="327650"/>
          </a:xfrm>
          <a:prstGeom prst="rect">
            <a:avLst/>
          </a:prstGeom>
        </p:spPr>
        <p:txBody>
          <a:bodyPr lIns="0" tIns="0" rIns="0" bIns="0" rtlCol="0" anchor="t">
            <a:spAutoFit/>
          </a:bodyPr>
          <a:lstStyle/>
          <a:p>
            <a:pPr algn="l">
              <a:lnSpc>
                <a:spcPts val="2799"/>
              </a:lnSpc>
            </a:pPr>
            <a:r>
              <a:rPr lang="en-US" sz="1999" spc="777">
                <a:solidFill>
                  <a:srgbClr val="00CA8E"/>
                </a:solidFill>
                <a:latin typeface="Montserrat"/>
                <a:ea typeface="Montserrat"/>
                <a:cs typeface="Montserrat"/>
                <a:sym typeface="Montserrat"/>
              </a:rPr>
              <a:t>à</a:t>
            </a:r>
          </a:p>
        </p:txBody>
      </p:sp>
      <p:sp>
        <p:nvSpPr>
          <p:cNvPr id="25" name="TextBox 25"/>
          <p:cNvSpPr txBox="1"/>
          <p:nvPr/>
        </p:nvSpPr>
        <p:spPr>
          <a:xfrm>
            <a:off x="9777441" y="6211529"/>
            <a:ext cx="253641" cy="327650"/>
          </a:xfrm>
          <a:prstGeom prst="rect">
            <a:avLst/>
          </a:prstGeom>
        </p:spPr>
        <p:txBody>
          <a:bodyPr lIns="0" tIns="0" rIns="0" bIns="0" rtlCol="0" anchor="t">
            <a:spAutoFit/>
          </a:bodyPr>
          <a:lstStyle/>
          <a:p>
            <a:pPr algn="l">
              <a:lnSpc>
                <a:spcPts val="2799"/>
              </a:lnSpc>
            </a:pPr>
            <a:r>
              <a:rPr lang="en-US" sz="1999" spc="777">
                <a:solidFill>
                  <a:srgbClr val="00CA8E"/>
                </a:solidFill>
                <a:latin typeface="Montserrat"/>
                <a:ea typeface="Montserrat"/>
                <a:cs typeface="Montserrat"/>
                <a:sym typeface="Montserrat"/>
              </a:rPr>
              <a:t>à</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63503" y="-63503"/>
            <a:ext cx="3245520" cy="6984778"/>
            <a:chOff x="0" y="0"/>
            <a:chExt cx="3245523" cy="6984784"/>
          </a:xfrm>
        </p:grpSpPr>
        <p:sp>
          <p:nvSpPr>
            <p:cNvPr id="5" name="Freeform 5"/>
            <p:cNvSpPr/>
            <p:nvPr/>
          </p:nvSpPr>
          <p:spPr>
            <a:xfrm>
              <a:off x="63500" y="63500"/>
              <a:ext cx="3118485" cy="6857746"/>
            </a:xfrm>
            <a:custGeom>
              <a:avLst/>
              <a:gdLst/>
              <a:ahLst/>
              <a:cxnLst/>
              <a:rect l="l" t="t" r="r" b="b"/>
              <a:pathLst>
                <a:path w="3118485" h="6857746">
                  <a:moveTo>
                    <a:pt x="0" y="0"/>
                  </a:moveTo>
                  <a:lnTo>
                    <a:pt x="0" y="6857746"/>
                  </a:lnTo>
                  <a:lnTo>
                    <a:pt x="3118485" y="6857746"/>
                  </a:lnTo>
                  <a:lnTo>
                    <a:pt x="3118485" y="0"/>
                  </a:lnTo>
                  <a:close/>
                </a:path>
              </a:pathLst>
            </a:custGeom>
            <a:solidFill>
              <a:srgbClr val="00CA8E"/>
            </a:solidFill>
          </p:spPr>
        </p:sp>
        <p:sp>
          <p:nvSpPr>
            <p:cNvPr id="6" name="Freeform 6"/>
            <p:cNvSpPr/>
            <p:nvPr/>
          </p:nvSpPr>
          <p:spPr>
            <a:xfrm>
              <a:off x="379730" y="358140"/>
              <a:ext cx="1008126" cy="44450"/>
            </a:xfrm>
            <a:custGeom>
              <a:avLst/>
              <a:gdLst/>
              <a:ahLst/>
              <a:cxnLst/>
              <a:rect l="l" t="t" r="r" b="b"/>
              <a:pathLst>
                <a:path w="1008126" h="44450">
                  <a:moveTo>
                    <a:pt x="0" y="0"/>
                  </a:moveTo>
                  <a:lnTo>
                    <a:pt x="1008126" y="0"/>
                  </a:lnTo>
                  <a:lnTo>
                    <a:pt x="1008126" y="44450"/>
                  </a:lnTo>
                  <a:lnTo>
                    <a:pt x="0" y="44450"/>
                  </a:lnTo>
                  <a:close/>
                </a:path>
              </a:pathLst>
            </a:custGeom>
            <a:solidFill>
              <a:srgbClr val="FFFFFF"/>
            </a:solidFill>
          </p:spPr>
        </p:sp>
      </p:grpSp>
      <p:sp>
        <p:nvSpPr>
          <p:cNvPr id="7" name="Freeform 7"/>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sp>
        <p:nvSpPr>
          <p:cNvPr id="8" name="Freeform 8"/>
          <p:cNvSpPr/>
          <p:nvPr/>
        </p:nvSpPr>
        <p:spPr>
          <a:xfrm>
            <a:off x="3989832" y="5273040"/>
            <a:ext cx="1408176" cy="1331976"/>
          </a:xfrm>
          <a:custGeom>
            <a:avLst/>
            <a:gdLst/>
            <a:ahLst/>
            <a:cxnLst/>
            <a:rect l="l" t="t" r="r" b="b"/>
            <a:pathLst>
              <a:path w="1408176" h="1331976">
                <a:moveTo>
                  <a:pt x="0" y="0"/>
                </a:moveTo>
                <a:lnTo>
                  <a:pt x="1408176" y="0"/>
                </a:lnTo>
                <a:lnTo>
                  <a:pt x="1408176" y="1331976"/>
                </a:lnTo>
                <a:lnTo>
                  <a:pt x="0" y="1331976"/>
                </a:lnTo>
                <a:lnTo>
                  <a:pt x="0" y="0"/>
                </a:lnTo>
                <a:close/>
              </a:path>
            </a:pathLst>
          </a:custGeom>
          <a:blipFill>
            <a:blip r:embed="rId5"/>
            <a:stretch>
              <a:fillRect/>
            </a:stretch>
          </a:blipFill>
        </p:spPr>
      </p:sp>
      <p:grpSp>
        <p:nvGrpSpPr>
          <p:cNvPr id="9" name="Group 9"/>
          <p:cNvGrpSpPr>
            <a:grpSpLocks noChangeAspect="1"/>
          </p:cNvGrpSpPr>
          <p:nvPr/>
        </p:nvGrpSpPr>
        <p:grpSpPr>
          <a:xfrm>
            <a:off x="4463034" y="6217006"/>
            <a:ext cx="516388" cy="284521"/>
            <a:chOff x="0" y="0"/>
            <a:chExt cx="516395" cy="284518"/>
          </a:xfrm>
        </p:grpSpPr>
        <p:sp>
          <p:nvSpPr>
            <p:cNvPr id="10" name="Freeform 10"/>
            <p:cNvSpPr/>
            <p:nvPr/>
          </p:nvSpPr>
          <p:spPr>
            <a:xfrm>
              <a:off x="0" y="0"/>
              <a:ext cx="516382" cy="284480"/>
            </a:xfrm>
            <a:custGeom>
              <a:avLst/>
              <a:gdLst/>
              <a:ahLst/>
              <a:cxnLst/>
              <a:rect l="l" t="t" r="r" b="b"/>
              <a:pathLst>
                <a:path w="516382" h="284480">
                  <a:moveTo>
                    <a:pt x="0" y="0"/>
                  </a:moveTo>
                  <a:lnTo>
                    <a:pt x="516382" y="0"/>
                  </a:lnTo>
                  <a:lnTo>
                    <a:pt x="516382" y="284480"/>
                  </a:lnTo>
                  <a:lnTo>
                    <a:pt x="0" y="284480"/>
                  </a:lnTo>
                  <a:close/>
                </a:path>
              </a:pathLst>
            </a:custGeom>
            <a:solidFill>
              <a:srgbClr val="000000"/>
            </a:solidFill>
          </p:spPr>
        </p:sp>
      </p:grpSp>
      <p:sp>
        <p:nvSpPr>
          <p:cNvPr id="11" name="Freeform 11"/>
          <p:cNvSpPr/>
          <p:nvPr/>
        </p:nvSpPr>
        <p:spPr>
          <a:xfrm>
            <a:off x="4496695" y="6217006"/>
            <a:ext cx="395288" cy="278454"/>
          </a:xfrm>
          <a:custGeom>
            <a:avLst/>
            <a:gdLst/>
            <a:ahLst/>
            <a:cxnLst/>
            <a:rect l="l" t="t" r="r" b="b"/>
            <a:pathLst>
              <a:path w="395288" h="278454">
                <a:moveTo>
                  <a:pt x="0" y="0"/>
                </a:moveTo>
                <a:lnTo>
                  <a:pt x="395288" y="0"/>
                </a:lnTo>
                <a:lnTo>
                  <a:pt x="395288" y="278453"/>
                </a:lnTo>
                <a:lnTo>
                  <a:pt x="0" y="278453"/>
                </a:lnTo>
                <a:lnTo>
                  <a:pt x="0" y="0"/>
                </a:lnTo>
                <a:close/>
              </a:path>
            </a:pathLst>
          </a:custGeom>
          <a:blipFill>
            <a:blip r:embed="rId6"/>
            <a:stretch>
              <a:fillRect l="-22592" t="-7142" r="-21460" b="-7898"/>
            </a:stretch>
          </a:blipFill>
        </p:spPr>
      </p:sp>
      <p:grpSp>
        <p:nvGrpSpPr>
          <p:cNvPr id="12" name="Group 12"/>
          <p:cNvGrpSpPr>
            <a:grpSpLocks noChangeAspect="1"/>
          </p:cNvGrpSpPr>
          <p:nvPr/>
        </p:nvGrpSpPr>
        <p:grpSpPr>
          <a:xfrm>
            <a:off x="5358860" y="5075234"/>
            <a:ext cx="1952930" cy="902189"/>
            <a:chOff x="0" y="0"/>
            <a:chExt cx="1952930" cy="902195"/>
          </a:xfrm>
        </p:grpSpPr>
        <p:sp>
          <p:nvSpPr>
            <p:cNvPr id="13" name="Freeform 13"/>
            <p:cNvSpPr/>
            <p:nvPr/>
          </p:nvSpPr>
          <p:spPr>
            <a:xfrm>
              <a:off x="0" y="0"/>
              <a:ext cx="1954530" cy="902081"/>
            </a:xfrm>
            <a:custGeom>
              <a:avLst/>
              <a:gdLst/>
              <a:ahLst/>
              <a:cxnLst/>
              <a:rect l="l" t="t" r="r" b="b"/>
              <a:pathLst>
                <a:path w="1954530" h="902081">
                  <a:moveTo>
                    <a:pt x="38100" y="875157"/>
                  </a:moveTo>
                  <a:lnTo>
                    <a:pt x="1908429" y="875157"/>
                  </a:lnTo>
                  <a:lnTo>
                    <a:pt x="1908429" y="22098"/>
                  </a:lnTo>
                  <a:lnTo>
                    <a:pt x="1886204" y="22098"/>
                  </a:lnTo>
                  <a:lnTo>
                    <a:pt x="1886204" y="864108"/>
                  </a:lnTo>
                  <a:lnTo>
                    <a:pt x="1897380" y="852932"/>
                  </a:lnTo>
                  <a:lnTo>
                    <a:pt x="38100" y="852932"/>
                  </a:lnTo>
                  <a:close/>
                  <a:moveTo>
                    <a:pt x="38100" y="825881"/>
                  </a:moveTo>
                  <a:cubicBezTo>
                    <a:pt x="17018" y="825881"/>
                    <a:pt x="0" y="842899"/>
                    <a:pt x="0" y="863981"/>
                  </a:cubicBezTo>
                  <a:cubicBezTo>
                    <a:pt x="0" y="885063"/>
                    <a:pt x="17018" y="902081"/>
                    <a:pt x="38100" y="902081"/>
                  </a:cubicBezTo>
                  <a:cubicBezTo>
                    <a:pt x="59182" y="902081"/>
                    <a:pt x="76200" y="885063"/>
                    <a:pt x="76200" y="863981"/>
                  </a:cubicBezTo>
                  <a:cubicBezTo>
                    <a:pt x="76200" y="842899"/>
                    <a:pt x="59182" y="825881"/>
                    <a:pt x="38100" y="825881"/>
                  </a:cubicBezTo>
                  <a:close/>
                  <a:moveTo>
                    <a:pt x="1951355" y="92710"/>
                  </a:moveTo>
                  <a:lnTo>
                    <a:pt x="1897380" y="0"/>
                  </a:lnTo>
                  <a:lnTo>
                    <a:pt x="1843278" y="92710"/>
                  </a:lnTo>
                  <a:cubicBezTo>
                    <a:pt x="1840230" y="98044"/>
                    <a:pt x="1842008" y="104775"/>
                    <a:pt x="1847342" y="107950"/>
                  </a:cubicBezTo>
                  <a:lnTo>
                    <a:pt x="1859407" y="109220"/>
                  </a:lnTo>
                  <a:lnTo>
                    <a:pt x="1906905" y="27686"/>
                  </a:lnTo>
                  <a:lnTo>
                    <a:pt x="1887728" y="27686"/>
                  </a:lnTo>
                  <a:lnTo>
                    <a:pt x="1932178" y="103886"/>
                  </a:lnTo>
                  <a:cubicBezTo>
                    <a:pt x="1935226" y="109220"/>
                    <a:pt x="1942084" y="110998"/>
                    <a:pt x="1947418" y="107823"/>
                  </a:cubicBezTo>
                  <a:lnTo>
                    <a:pt x="1954530" y="97917"/>
                  </a:lnTo>
                  <a:close/>
                </a:path>
              </a:pathLst>
            </a:custGeom>
            <a:solidFill>
              <a:srgbClr val="3F3F3F"/>
            </a:solidFill>
          </p:spPr>
        </p:sp>
      </p:grpSp>
      <p:sp>
        <p:nvSpPr>
          <p:cNvPr id="14" name="Freeform 14"/>
          <p:cNvSpPr/>
          <p:nvPr/>
        </p:nvSpPr>
        <p:spPr>
          <a:xfrm>
            <a:off x="5818984" y="2095729"/>
            <a:ext cx="2878026" cy="2835707"/>
          </a:xfrm>
          <a:custGeom>
            <a:avLst/>
            <a:gdLst/>
            <a:ahLst/>
            <a:cxnLst/>
            <a:rect l="l" t="t" r="r" b="b"/>
            <a:pathLst>
              <a:path w="2878026" h="2835707">
                <a:moveTo>
                  <a:pt x="0" y="0"/>
                </a:moveTo>
                <a:lnTo>
                  <a:pt x="2878027" y="0"/>
                </a:lnTo>
                <a:lnTo>
                  <a:pt x="2878027" y="2835706"/>
                </a:lnTo>
                <a:lnTo>
                  <a:pt x="0" y="28357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5" name="Group 15"/>
          <p:cNvGrpSpPr>
            <a:grpSpLocks noChangeAspect="1"/>
          </p:cNvGrpSpPr>
          <p:nvPr/>
        </p:nvGrpSpPr>
        <p:grpSpPr>
          <a:xfrm>
            <a:off x="8244088" y="5062204"/>
            <a:ext cx="474516" cy="220770"/>
            <a:chOff x="0" y="0"/>
            <a:chExt cx="474510" cy="220777"/>
          </a:xfrm>
        </p:grpSpPr>
        <p:sp>
          <p:nvSpPr>
            <p:cNvPr id="16" name="Freeform 16"/>
            <p:cNvSpPr/>
            <p:nvPr/>
          </p:nvSpPr>
          <p:spPr>
            <a:xfrm>
              <a:off x="0" y="-381"/>
              <a:ext cx="474472" cy="221107"/>
            </a:xfrm>
            <a:custGeom>
              <a:avLst/>
              <a:gdLst/>
              <a:ahLst/>
              <a:cxnLst/>
              <a:rect l="l" t="t" r="r" b="b"/>
              <a:pathLst>
                <a:path w="474472" h="221107">
                  <a:moveTo>
                    <a:pt x="469519" y="221107"/>
                  </a:moveTo>
                  <a:lnTo>
                    <a:pt x="9017" y="23368"/>
                  </a:lnTo>
                  <a:lnTo>
                    <a:pt x="14097" y="11684"/>
                  </a:lnTo>
                  <a:lnTo>
                    <a:pt x="474472" y="209423"/>
                  </a:lnTo>
                  <a:close/>
                  <a:moveTo>
                    <a:pt x="58928" y="92202"/>
                  </a:moveTo>
                  <a:lnTo>
                    <a:pt x="0" y="12573"/>
                  </a:lnTo>
                  <a:lnTo>
                    <a:pt x="98425" y="381"/>
                  </a:lnTo>
                  <a:cubicBezTo>
                    <a:pt x="101854" y="0"/>
                    <a:pt x="105029" y="2413"/>
                    <a:pt x="105537" y="5969"/>
                  </a:cubicBezTo>
                  <a:lnTo>
                    <a:pt x="103378" y="12573"/>
                  </a:lnTo>
                  <a:lnTo>
                    <a:pt x="12319" y="23749"/>
                  </a:lnTo>
                  <a:lnTo>
                    <a:pt x="16637" y="13716"/>
                  </a:lnTo>
                  <a:lnTo>
                    <a:pt x="69088" y="84582"/>
                  </a:lnTo>
                  <a:cubicBezTo>
                    <a:pt x="71120" y="87376"/>
                    <a:pt x="70612" y="91440"/>
                    <a:pt x="67818" y="93472"/>
                  </a:cubicBezTo>
                  <a:lnTo>
                    <a:pt x="60960" y="94996"/>
                  </a:lnTo>
                  <a:close/>
                </a:path>
              </a:pathLst>
            </a:custGeom>
            <a:solidFill>
              <a:srgbClr val="3F3F3F"/>
            </a:solidFill>
          </p:spPr>
        </p:sp>
      </p:grpSp>
      <p:sp>
        <p:nvSpPr>
          <p:cNvPr id="17" name="Freeform 17"/>
          <p:cNvSpPr/>
          <p:nvPr/>
        </p:nvSpPr>
        <p:spPr>
          <a:xfrm>
            <a:off x="7561174" y="2713558"/>
            <a:ext cx="385220" cy="282492"/>
          </a:xfrm>
          <a:custGeom>
            <a:avLst/>
            <a:gdLst/>
            <a:ahLst/>
            <a:cxnLst/>
            <a:rect l="l" t="t" r="r" b="b"/>
            <a:pathLst>
              <a:path w="385220" h="282492">
                <a:moveTo>
                  <a:pt x="0" y="0"/>
                </a:moveTo>
                <a:lnTo>
                  <a:pt x="385219" y="0"/>
                </a:lnTo>
                <a:lnTo>
                  <a:pt x="385219" y="282493"/>
                </a:lnTo>
                <a:lnTo>
                  <a:pt x="0" y="282493"/>
                </a:lnTo>
                <a:lnTo>
                  <a:pt x="0" y="0"/>
                </a:lnTo>
                <a:close/>
              </a:path>
            </a:pathLst>
          </a:custGeom>
          <a:blipFill>
            <a:blip r:embed="rId9"/>
            <a:stretch>
              <a:fillRect/>
            </a:stretch>
          </a:blipFill>
        </p:spPr>
      </p:sp>
      <p:sp>
        <p:nvSpPr>
          <p:cNvPr id="18" name="Freeform 18"/>
          <p:cNvSpPr/>
          <p:nvPr/>
        </p:nvSpPr>
        <p:spPr>
          <a:xfrm>
            <a:off x="6142282" y="3700853"/>
            <a:ext cx="2236889" cy="1348064"/>
          </a:xfrm>
          <a:custGeom>
            <a:avLst/>
            <a:gdLst/>
            <a:ahLst/>
            <a:cxnLst/>
            <a:rect l="l" t="t" r="r" b="b"/>
            <a:pathLst>
              <a:path w="2236889" h="1348064">
                <a:moveTo>
                  <a:pt x="0" y="0"/>
                </a:moveTo>
                <a:lnTo>
                  <a:pt x="2236889" y="0"/>
                </a:lnTo>
                <a:lnTo>
                  <a:pt x="2236889" y="1348064"/>
                </a:lnTo>
                <a:lnTo>
                  <a:pt x="0" y="13480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TextBox 19"/>
          <p:cNvSpPr txBox="1"/>
          <p:nvPr/>
        </p:nvSpPr>
        <p:spPr>
          <a:xfrm>
            <a:off x="287626" y="231762"/>
            <a:ext cx="2711091" cy="2055952"/>
          </a:xfrm>
          <a:prstGeom prst="rect">
            <a:avLst/>
          </a:prstGeom>
        </p:spPr>
        <p:txBody>
          <a:bodyPr lIns="0" tIns="0" rIns="0" bIns="0" rtlCol="0" anchor="t">
            <a:spAutoFit/>
          </a:bodyPr>
          <a:lstStyle/>
          <a:p>
            <a:pPr algn="l">
              <a:lnSpc>
                <a:spcPts val="8593"/>
              </a:lnSpc>
            </a:pPr>
            <a:r>
              <a:rPr lang="en-US" sz="3600" b="1">
                <a:solidFill>
                  <a:srgbClr val="FFFFFF"/>
                </a:solidFill>
                <a:latin typeface="Raleway Heavy"/>
                <a:ea typeface="Raleway Heavy"/>
                <a:cs typeface="Raleway Heavy"/>
                <a:sym typeface="Raleway Heavy"/>
              </a:rPr>
              <a:t>Networking </a:t>
            </a:r>
            <a:r>
              <a:rPr lang="en-US" sz="3600" b="1">
                <a:solidFill>
                  <a:srgbClr val="3F3F3F"/>
                </a:solidFill>
                <a:latin typeface="Raleway Heavy"/>
                <a:ea typeface="Raleway Heavy"/>
                <a:cs typeface="Raleway Heavy"/>
                <a:sym typeface="Raleway Heavy"/>
              </a:rPr>
              <a:t>Host Mode</a:t>
            </a:r>
          </a:p>
        </p:txBody>
      </p:sp>
      <p:sp>
        <p:nvSpPr>
          <p:cNvPr id="20" name="TextBox 20"/>
          <p:cNvSpPr txBox="1"/>
          <p:nvPr/>
        </p:nvSpPr>
        <p:spPr>
          <a:xfrm>
            <a:off x="5630904" y="6039107"/>
            <a:ext cx="1451029" cy="250212"/>
          </a:xfrm>
          <a:prstGeom prst="rect">
            <a:avLst/>
          </a:prstGeom>
        </p:spPr>
        <p:txBody>
          <a:bodyPr lIns="0" tIns="0" rIns="0" bIns="0" rtlCol="0" anchor="t">
            <a:spAutoFit/>
          </a:bodyPr>
          <a:lstStyle/>
          <a:p>
            <a:pPr algn="l">
              <a:lnSpc>
                <a:spcPts val="1959"/>
              </a:lnSpc>
            </a:pPr>
            <a:r>
              <a:rPr lang="en-US" sz="1399" b="1">
                <a:solidFill>
                  <a:srgbClr val="3F3F3F"/>
                </a:solidFill>
                <a:latin typeface="Roboto Bold"/>
                <a:ea typeface="Roboto Bold"/>
                <a:cs typeface="Roboto Bold"/>
                <a:sym typeface="Roboto Bold"/>
              </a:rPr>
              <a:t>10.3.25.44:23002</a:t>
            </a:r>
          </a:p>
        </p:txBody>
      </p:sp>
      <p:sp>
        <p:nvSpPr>
          <p:cNvPr id="21" name="TextBox 21"/>
          <p:cNvSpPr txBox="1"/>
          <p:nvPr/>
        </p:nvSpPr>
        <p:spPr>
          <a:xfrm>
            <a:off x="6967309" y="4418419"/>
            <a:ext cx="591779" cy="290036"/>
          </a:xfrm>
          <a:prstGeom prst="rect">
            <a:avLst/>
          </a:prstGeom>
        </p:spPr>
        <p:txBody>
          <a:bodyPr lIns="0" tIns="0" rIns="0" bIns="0" rtlCol="0" anchor="t">
            <a:spAutoFit/>
          </a:bodyPr>
          <a:lstStyle/>
          <a:p>
            <a:pPr algn="l">
              <a:lnSpc>
                <a:spcPts val="2239"/>
              </a:lnSpc>
            </a:pPr>
            <a:r>
              <a:rPr lang="en-US" sz="1599" b="1">
                <a:solidFill>
                  <a:srgbClr val="00CA8E"/>
                </a:solidFill>
                <a:latin typeface="Roboto Bold"/>
                <a:ea typeface="Roboto Bold"/>
                <a:cs typeface="Roboto Bold"/>
                <a:sym typeface="Roboto Bold"/>
              </a:rPr>
              <a:t>23002</a:t>
            </a:r>
          </a:p>
        </p:txBody>
      </p:sp>
      <p:sp>
        <p:nvSpPr>
          <p:cNvPr id="22" name="TextBox 22"/>
          <p:cNvSpPr txBox="1"/>
          <p:nvPr/>
        </p:nvSpPr>
        <p:spPr>
          <a:xfrm>
            <a:off x="6927799" y="3427819"/>
            <a:ext cx="674437" cy="290036"/>
          </a:xfrm>
          <a:prstGeom prst="rect">
            <a:avLst/>
          </a:prstGeom>
        </p:spPr>
        <p:txBody>
          <a:bodyPr lIns="0" tIns="0" rIns="0" bIns="0" rtlCol="0" anchor="t">
            <a:spAutoFit/>
          </a:bodyPr>
          <a:lstStyle/>
          <a:p>
            <a:pPr algn="l">
              <a:lnSpc>
                <a:spcPts val="2239"/>
              </a:lnSpc>
            </a:pPr>
            <a:r>
              <a:rPr lang="en-US" sz="1599" b="1">
                <a:solidFill>
                  <a:srgbClr val="FFFFFF"/>
                </a:solidFill>
                <a:latin typeface="Roboto Bold"/>
                <a:ea typeface="Roboto Bold"/>
                <a:cs typeface="Roboto Bold"/>
                <a:sym typeface="Roboto Bold"/>
              </a:rPr>
              <a:t>port:80</a:t>
            </a:r>
          </a:p>
        </p:txBody>
      </p:sp>
      <p:sp>
        <p:nvSpPr>
          <p:cNvPr id="23" name="TextBox 23"/>
          <p:cNvSpPr txBox="1"/>
          <p:nvPr/>
        </p:nvSpPr>
        <p:spPr>
          <a:xfrm>
            <a:off x="6872240" y="2164137"/>
            <a:ext cx="787651" cy="503120"/>
          </a:xfrm>
          <a:prstGeom prst="rect">
            <a:avLst/>
          </a:prstGeom>
        </p:spPr>
        <p:txBody>
          <a:bodyPr lIns="0" tIns="0" rIns="0" bIns="0" rtlCol="0" anchor="t">
            <a:spAutoFit/>
          </a:bodyPr>
          <a:lstStyle/>
          <a:p>
            <a:pPr algn="ctr">
              <a:lnSpc>
                <a:spcPts val="2520"/>
              </a:lnSpc>
            </a:pPr>
            <a:r>
              <a:rPr lang="en-US" sz="1800" b="1">
                <a:solidFill>
                  <a:srgbClr val="00CA8E"/>
                </a:solidFill>
                <a:latin typeface="Roboto Bold"/>
                <a:ea typeface="Roboto Bold"/>
                <a:cs typeface="Roboto Bold"/>
                <a:sym typeface="Roboto Bold"/>
              </a:rPr>
              <a:t>CLIENT</a:t>
            </a:r>
          </a:p>
          <a:p>
            <a:pPr algn="ctr">
              <a:lnSpc>
                <a:spcPts val="1399"/>
              </a:lnSpc>
            </a:pPr>
            <a:r>
              <a:rPr lang="en-US" sz="999">
                <a:solidFill>
                  <a:srgbClr val="3F3F3F"/>
                </a:solidFill>
                <a:latin typeface="Roboto"/>
                <a:ea typeface="Roboto"/>
                <a:cs typeface="Roboto"/>
                <a:sym typeface="Roboto"/>
              </a:rPr>
              <a:t>(10.3.25.44)</a:t>
            </a:r>
          </a:p>
        </p:txBody>
      </p:sp>
      <p:sp>
        <p:nvSpPr>
          <p:cNvPr id="24" name="TextBox 24"/>
          <p:cNvSpPr txBox="1"/>
          <p:nvPr/>
        </p:nvSpPr>
        <p:spPr>
          <a:xfrm>
            <a:off x="3406140" y="293437"/>
            <a:ext cx="90678" cy="1528267"/>
          </a:xfrm>
          <a:prstGeom prst="rect">
            <a:avLst/>
          </a:prstGeom>
        </p:spPr>
        <p:txBody>
          <a:bodyPr lIns="0" tIns="0" rIns="0" bIns="0" rtlCol="0" anchor="t">
            <a:spAutoFit/>
          </a:bodyPr>
          <a:lstStyle/>
          <a:p>
            <a:pPr algn="just">
              <a:lnSpc>
                <a:spcPts val="4199"/>
              </a:lnSpc>
            </a:pPr>
            <a:r>
              <a:rPr lang="en-US" sz="1999" spc="-15">
                <a:solidFill>
                  <a:srgbClr val="3F3F3F"/>
                </a:solidFill>
                <a:latin typeface="IBM Plex Sans Condensed"/>
                <a:ea typeface="IBM Plex Sans Condensed"/>
                <a:cs typeface="IBM Plex Sans Condensed"/>
                <a:sym typeface="IBM Plex Sans Condensed"/>
              </a:rPr>
              <a:t>• • •</a:t>
            </a:r>
          </a:p>
        </p:txBody>
      </p:sp>
      <p:sp>
        <p:nvSpPr>
          <p:cNvPr id="25" name="TextBox 25"/>
          <p:cNvSpPr txBox="1"/>
          <p:nvPr/>
        </p:nvSpPr>
        <p:spPr>
          <a:xfrm>
            <a:off x="3749040" y="251984"/>
            <a:ext cx="6688665" cy="1550794"/>
          </a:xfrm>
          <a:prstGeom prst="rect">
            <a:avLst/>
          </a:prstGeom>
        </p:spPr>
        <p:txBody>
          <a:bodyPr lIns="0" tIns="0" rIns="0" bIns="0" rtlCol="0" anchor="t">
            <a:spAutoFit/>
          </a:bodyPr>
          <a:lstStyle/>
          <a:p>
            <a:pPr algn="l">
              <a:lnSpc>
                <a:spcPts val="4199"/>
              </a:lnSpc>
            </a:pPr>
            <a:r>
              <a:rPr lang="en-US" sz="1999" spc="1">
                <a:solidFill>
                  <a:srgbClr val="3F3F3F"/>
                </a:solidFill>
                <a:latin typeface="Roboto"/>
                <a:ea typeface="Roboto"/>
                <a:cs typeface="Roboto"/>
                <a:sym typeface="Roboto"/>
              </a:rPr>
              <a:t>Access via host IP address and dynamically allocated port Default port range is 20000 –32000 Relies on the task drivers to implement port mapping</a:t>
            </a:r>
          </a:p>
        </p:txBody>
      </p:sp>
      <p:sp>
        <p:nvSpPr>
          <p:cNvPr id="26" name="TextBox 26"/>
          <p:cNvSpPr txBox="1"/>
          <p:nvPr/>
        </p:nvSpPr>
        <p:spPr>
          <a:xfrm>
            <a:off x="6084884" y="4349039"/>
            <a:ext cx="384505" cy="195234"/>
          </a:xfrm>
          <a:prstGeom prst="rect">
            <a:avLst/>
          </a:prstGeom>
        </p:spPr>
        <p:txBody>
          <a:bodyPr lIns="0" tIns="0" rIns="0" bIns="0" rtlCol="0" anchor="t">
            <a:spAutoFit/>
          </a:bodyPr>
          <a:lstStyle/>
          <a:p>
            <a:pPr algn="l">
              <a:lnSpc>
                <a:spcPts val="1539"/>
              </a:lnSpc>
            </a:pPr>
            <a:r>
              <a:rPr lang="en-US" sz="1099">
                <a:solidFill>
                  <a:srgbClr val="3F3F3F"/>
                </a:solidFill>
                <a:latin typeface="Roboto"/>
                <a:ea typeface="Roboto"/>
                <a:cs typeface="Roboto"/>
                <a:sym typeface="Roboto"/>
              </a:rPr>
              <a:t>20000</a:t>
            </a:r>
          </a:p>
        </p:txBody>
      </p:sp>
      <p:sp>
        <p:nvSpPr>
          <p:cNvPr id="27" name="TextBox 27"/>
          <p:cNvSpPr txBox="1"/>
          <p:nvPr/>
        </p:nvSpPr>
        <p:spPr>
          <a:xfrm>
            <a:off x="8048339" y="4333799"/>
            <a:ext cx="384505" cy="195234"/>
          </a:xfrm>
          <a:prstGeom prst="rect">
            <a:avLst/>
          </a:prstGeom>
        </p:spPr>
        <p:txBody>
          <a:bodyPr lIns="0" tIns="0" rIns="0" bIns="0" rtlCol="0" anchor="t">
            <a:spAutoFit/>
          </a:bodyPr>
          <a:lstStyle/>
          <a:p>
            <a:pPr algn="l">
              <a:lnSpc>
                <a:spcPts val="1539"/>
              </a:lnSpc>
            </a:pPr>
            <a:r>
              <a:rPr lang="en-US" sz="1099">
                <a:solidFill>
                  <a:srgbClr val="3F3F3F"/>
                </a:solidFill>
                <a:latin typeface="Roboto"/>
                <a:ea typeface="Roboto"/>
                <a:cs typeface="Roboto"/>
                <a:sym typeface="Roboto"/>
              </a:rPr>
              <a:t>32000</a:t>
            </a:r>
          </a:p>
        </p:txBody>
      </p:sp>
      <p:sp>
        <p:nvSpPr>
          <p:cNvPr id="28" name="TextBox 28"/>
          <p:cNvSpPr txBox="1"/>
          <p:nvPr/>
        </p:nvSpPr>
        <p:spPr>
          <a:xfrm>
            <a:off x="8804081" y="5162855"/>
            <a:ext cx="928373" cy="195234"/>
          </a:xfrm>
          <a:prstGeom prst="rect">
            <a:avLst/>
          </a:prstGeom>
        </p:spPr>
        <p:txBody>
          <a:bodyPr lIns="0" tIns="0" rIns="0" bIns="0" rtlCol="0" anchor="t">
            <a:spAutoFit/>
          </a:bodyPr>
          <a:lstStyle/>
          <a:p>
            <a:pPr algn="l">
              <a:lnSpc>
                <a:spcPts val="1539"/>
              </a:lnSpc>
            </a:pPr>
            <a:r>
              <a:rPr lang="en-US" sz="1099" spc="1">
                <a:solidFill>
                  <a:srgbClr val="3F3F3F"/>
                </a:solidFill>
                <a:latin typeface="Roboto"/>
                <a:ea typeface="Roboto"/>
                <a:cs typeface="Roboto"/>
                <a:sym typeface="Roboto"/>
              </a:rPr>
              <a:t>Dynamic Ports</a:t>
            </a:r>
          </a:p>
        </p:txBody>
      </p:sp>
      <p:sp>
        <p:nvSpPr>
          <p:cNvPr id="29" name="TextBox 29"/>
          <p:cNvSpPr txBox="1"/>
          <p:nvPr/>
        </p:nvSpPr>
        <p:spPr>
          <a:xfrm>
            <a:off x="6897634" y="2905068"/>
            <a:ext cx="734492" cy="420767"/>
          </a:xfrm>
          <a:prstGeom prst="rect">
            <a:avLst/>
          </a:prstGeom>
        </p:spPr>
        <p:txBody>
          <a:bodyPr lIns="0" tIns="0" rIns="0" bIns="0" rtlCol="0" anchor="t">
            <a:spAutoFit/>
          </a:bodyPr>
          <a:lstStyle/>
          <a:p>
            <a:pPr algn="ctr">
              <a:lnSpc>
                <a:spcPts val="3359"/>
              </a:lnSpc>
            </a:pPr>
            <a:r>
              <a:rPr lang="en-US" sz="2400" b="1">
                <a:solidFill>
                  <a:srgbClr val="FFFFFF"/>
                </a:solidFill>
                <a:latin typeface="Roboto Bold"/>
                <a:ea typeface="Roboto Bold"/>
                <a:cs typeface="Roboto Bold"/>
                <a:sym typeface="Roboto Bold"/>
              </a:rPr>
              <a:t>tetris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286969" y="287445"/>
            <a:ext cx="1008059" cy="44453"/>
            <a:chOff x="0" y="0"/>
            <a:chExt cx="1008062" cy="44450"/>
          </a:xfrm>
        </p:grpSpPr>
        <p:sp>
          <p:nvSpPr>
            <p:cNvPr id="5" name="Freeform 5"/>
            <p:cNvSpPr/>
            <p:nvPr/>
          </p:nvSpPr>
          <p:spPr>
            <a:xfrm>
              <a:off x="0" y="0"/>
              <a:ext cx="1007999" cy="44450"/>
            </a:xfrm>
            <a:custGeom>
              <a:avLst/>
              <a:gdLst/>
              <a:ahLst/>
              <a:cxnLst/>
              <a:rect l="l" t="t" r="r" b="b"/>
              <a:pathLst>
                <a:path w="1007999" h="44450">
                  <a:moveTo>
                    <a:pt x="0" y="0"/>
                  </a:moveTo>
                  <a:lnTo>
                    <a:pt x="1007999" y="0"/>
                  </a:lnTo>
                  <a:lnTo>
                    <a:pt x="1007999" y="44450"/>
                  </a:lnTo>
                  <a:lnTo>
                    <a:pt x="0" y="44450"/>
                  </a:lnTo>
                  <a:close/>
                </a:path>
              </a:pathLst>
            </a:custGeom>
            <a:solidFill>
              <a:srgbClr val="00CA8E"/>
            </a:solidFill>
          </p:spPr>
        </p:sp>
      </p:grpSp>
      <p:grpSp>
        <p:nvGrpSpPr>
          <p:cNvPr id="6" name="Group 6"/>
          <p:cNvGrpSpPr>
            <a:grpSpLocks noChangeAspect="1"/>
          </p:cNvGrpSpPr>
          <p:nvPr/>
        </p:nvGrpSpPr>
        <p:grpSpPr>
          <a:xfrm>
            <a:off x="11433258" y="-63503"/>
            <a:ext cx="822236" cy="6984997"/>
            <a:chOff x="0" y="0"/>
            <a:chExt cx="822236" cy="6985000"/>
          </a:xfrm>
        </p:grpSpPr>
        <p:sp>
          <p:nvSpPr>
            <p:cNvPr id="7" name="Freeform 7"/>
            <p:cNvSpPr/>
            <p:nvPr/>
          </p:nvSpPr>
          <p:spPr>
            <a:xfrm>
              <a:off x="63500" y="63500"/>
              <a:ext cx="695198" cy="6858000"/>
            </a:xfrm>
            <a:custGeom>
              <a:avLst/>
              <a:gdLst/>
              <a:ahLst/>
              <a:cxnLst/>
              <a:rect l="l" t="t" r="r" b="b"/>
              <a:pathLst>
                <a:path w="695198" h="6858000">
                  <a:moveTo>
                    <a:pt x="0" y="0"/>
                  </a:moveTo>
                  <a:lnTo>
                    <a:pt x="695198" y="0"/>
                  </a:lnTo>
                  <a:lnTo>
                    <a:pt x="695198" y="6858000"/>
                  </a:lnTo>
                  <a:lnTo>
                    <a:pt x="0" y="6858000"/>
                  </a:lnTo>
                  <a:close/>
                </a:path>
              </a:pathLst>
            </a:custGeom>
            <a:solidFill>
              <a:srgbClr val="00CA8E"/>
            </a:solidFill>
          </p:spPr>
        </p:sp>
        <p:sp>
          <p:nvSpPr>
            <p:cNvPr id="8" name="Freeform 8"/>
            <p:cNvSpPr/>
            <p:nvPr/>
          </p:nvSpPr>
          <p:spPr>
            <a:xfrm>
              <a:off x="342265" y="63500"/>
              <a:ext cx="147828" cy="6858000"/>
            </a:xfrm>
            <a:custGeom>
              <a:avLst/>
              <a:gdLst/>
              <a:ahLst/>
              <a:cxnLst/>
              <a:rect l="l" t="t" r="r" b="b"/>
              <a:pathLst>
                <a:path w="147828" h="6858000">
                  <a:moveTo>
                    <a:pt x="0" y="0"/>
                  </a:moveTo>
                  <a:lnTo>
                    <a:pt x="0" y="6858000"/>
                  </a:lnTo>
                  <a:lnTo>
                    <a:pt x="147828" y="6858000"/>
                  </a:lnTo>
                  <a:lnTo>
                    <a:pt x="147828" y="0"/>
                  </a:lnTo>
                  <a:close/>
                </a:path>
              </a:pathLst>
            </a:custGeom>
            <a:solidFill>
              <a:srgbClr val="F2F2F2"/>
            </a:solidFill>
          </p:spPr>
        </p:sp>
        <p:sp>
          <p:nvSpPr>
            <p:cNvPr id="9" name="Freeform 9"/>
            <p:cNvSpPr/>
            <p:nvPr/>
          </p:nvSpPr>
          <p:spPr>
            <a:xfrm>
              <a:off x="194437" y="63500"/>
              <a:ext cx="147828" cy="6858000"/>
            </a:xfrm>
            <a:custGeom>
              <a:avLst/>
              <a:gdLst/>
              <a:ahLst/>
              <a:cxnLst/>
              <a:rect l="l" t="t" r="r" b="b"/>
              <a:pathLst>
                <a:path w="147828" h="6858000">
                  <a:moveTo>
                    <a:pt x="0" y="0"/>
                  </a:moveTo>
                  <a:lnTo>
                    <a:pt x="0" y="6858000"/>
                  </a:lnTo>
                  <a:lnTo>
                    <a:pt x="147828" y="6858000"/>
                  </a:lnTo>
                  <a:lnTo>
                    <a:pt x="147828" y="0"/>
                  </a:lnTo>
                  <a:close/>
                </a:path>
              </a:pathLst>
            </a:custGeom>
            <a:solidFill>
              <a:srgbClr val="F2F2F2">
                <a:alpha val="52549"/>
              </a:srgbClr>
            </a:solidFill>
          </p:spPr>
        </p:sp>
        <p:sp>
          <p:nvSpPr>
            <p:cNvPr id="10" name="Freeform 10"/>
            <p:cNvSpPr/>
            <p:nvPr/>
          </p:nvSpPr>
          <p:spPr>
            <a:xfrm>
              <a:off x="485775" y="63500"/>
              <a:ext cx="147828" cy="6858000"/>
            </a:xfrm>
            <a:custGeom>
              <a:avLst/>
              <a:gdLst/>
              <a:ahLst/>
              <a:cxnLst/>
              <a:rect l="l" t="t" r="r" b="b"/>
              <a:pathLst>
                <a:path w="147828" h="6858000">
                  <a:moveTo>
                    <a:pt x="0" y="0"/>
                  </a:moveTo>
                  <a:lnTo>
                    <a:pt x="0" y="6858000"/>
                  </a:lnTo>
                  <a:lnTo>
                    <a:pt x="147828" y="6858000"/>
                  </a:lnTo>
                  <a:lnTo>
                    <a:pt x="147828" y="0"/>
                  </a:lnTo>
                  <a:close/>
                </a:path>
              </a:pathLst>
            </a:custGeom>
            <a:solidFill>
              <a:srgbClr val="F2F2F2">
                <a:alpha val="52549"/>
              </a:srgbClr>
            </a:solidFill>
          </p:spPr>
        </p:sp>
      </p:grpSp>
      <p:sp>
        <p:nvSpPr>
          <p:cNvPr id="11" name="Freeform 11"/>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12" name="Freeform 12"/>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13" name="Freeform 13"/>
          <p:cNvSpPr/>
          <p:nvPr/>
        </p:nvSpPr>
        <p:spPr>
          <a:xfrm>
            <a:off x="0" y="797338"/>
            <a:ext cx="5634695" cy="6060662"/>
          </a:xfrm>
          <a:custGeom>
            <a:avLst/>
            <a:gdLst/>
            <a:ahLst/>
            <a:cxnLst/>
            <a:rect l="l" t="t" r="r" b="b"/>
            <a:pathLst>
              <a:path w="5634695" h="6060662">
                <a:moveTo>
                  <a:pt x="0" y="0"/>
                </a:moveTo>
                <a:lnTo>
                  <a:pt x="5634695" y="0"/>
                </a:lnTo>
                <a:lnTo>
                  <a:pt x="5634695" y="6060662"/>
                </a:lnTo>
                <a:lnTo>
                  <a:pt x="0" y="6060662"/>
                </a:lnTo>
                <a:lnTo>
                  <a:pt x="0" y="0"/>
                </a:lnTo>
                <a:close/>
              </a:path>
            </a:pathLst>
          </a:custGeom>
          <a:blipFill>
            <a:blip r:embed="rId4"/>
            <a:stretch>
              <a:fillRect l="-4106" b="-3181"/>
            </a:stretch>
          </a:blipFill>
        </p:spPr>
      </p:sp>
      <p:grpSp>
        <p:nvGrpSpPr>
          <p:cNvPr id="14" name="Group 14"/>
          <p:cNvGrpSpPr>
            <a:grpSpLocks noChangeAspect="1"/>
          </p:cNvGrpSpPr>
          <p:nvPr/>
        </p:nvGrpSpPr>
        <p:grpSpPr>
          <a:xfrm>
            <a:off x="4187323" y="5623770"/>
            <a:ext cx="1584350" cy="325184"/>
            <a:chOff x="0" y="0"/>
            <a:chExt cx="1584350" cy="325184"/>
          </a:xfrm>
        </p:grpSpPr>
        <p:sp>
          <p:nvSpPr>
            <p:cNvPr id="15" name="Freeform 15"/>
            <p:cNvSpPr/>
            <p:nvPr/>
          </p:nvSpPr>
          <p:spPr>
            <a:xfrm>
              <a:off x="0" y="-1143"/>
              <a:ext cx="1584325" cy="326390"/>
            </a:xfrm>
            <a:custGeom>
              <a:avLst/>
              <a:gdLst/>
              <a:ahLst/>
              <a:cxnLst/>
              <a:rect l="l" t="t" r="r" b="b"/>
              <a:pathLst>
                <a:path w="1584325" h="326390">
                  <a:moveTo>
                    <a:pt x="1581023" y="326390"/>
                  </a:moveTo>
                  <a:lnTo>
                    <a:pt x="17018" y="50546"/>
                  </a:lnTo>
                  <a:lnTo>
                    <a:pt x="20320" y="31877"/>
                  </a:lnTo>
                  <a:lnTo>
                    <a:pt x="1584325" y="307594"/>
                  </a:lnTo>
                  <a:close/>
                  <a:moveTo>
                    <a:pt x="79756" y="105537"/>
                  </a:moveTo>
                  <a:lnTo>
                    <a:pt x="0" y="37973"/>
                  </a:lnTo>
                  <a:lnTo>
                    <a:pt x="98044" y="1778"/>
                  </a:lnTo>
                  <a:cubicBezTo>
                    <a:pt x="102997" y="0"/>
                    <a:pt x="108458" y="2540"/>
                    <a:pt x="110236" y="7366"/>
                  </a:cubicBezTo>
                  <a:lnTo>
                    <a:pt x="109474" y="17780"/>
                  </a:lnTo>
                  <a:lnTo>
                    <a:pt x="21971" y="50165"/>
                  </a:lnTo>
                  <a:lnTo>
                    <a:pt x="24765" y="33909"/>
                  </a:lnTo>
                  <a:lnTo>
                    <a:pt x="92075" y="90932"/>
                  </a:lnTo>
                  <a:cubicBezTo>
                    <a:pt x="96139" y="94361"/>
                    <a:pt x="96647" y="100330"/>
                    <a:pt x="93218" y="104394"/>
                  </a:cubicBezTo>
                  <a:lnTo>
                    <a:pt x="83820" y="108966"/>
                  </a:lnTo>
                  <a:close/>
                </a:path>
              </a:pathLst>
            </a:custGeom>
            <a:solidFill>
              <a:srgbClr val="14B08B"/>
            </a:solidFill>
          </p:spPr>
        </p:sp>
      </p:grpSp>
      <p:grpSp>
        <p:nvGrpSpPr>
          <p:cNvPr id="16" name="Group 16"/>
          <p:cNvGrpSpPr>
            <a:grpSpLocks noChangeAspect="1"/>
          </p:cNvGrpSpPr>
          <p:nvPr/>
        </p:nvGrpSpPr>
        <p:grpSpPr>
          <a:xfrm>
            <a:off x="5174342" y="2732637"/>
            <a:ext cx="335242" cy="1368876"/>
            <a:chOff x="0" y="0"/>
            <a:chExt cx="335242" cy="1368882"/>
          </a:xfrm>
        </p:grpSpPr>
        <p:sp>
          <p:nvSpPr>
            <p:cNvPr id="17" name="Freeform 17"/>
            <p:cNvSpPr/>
            <p:nvPr/>
          </p:nvSpPr>
          <p:spPr>
            <a:xfrm>
              <a:off x="0" y="0"/>
              <a:ext cx="335280" cy="1368679"/>
            </a:xfrm>
            <a:custGeom>
              <a:avLst/>
              <a:gdLst/>
              <a:ahLst/>
              <a:cxnLst/>
              <a:rect l="l" t="t" r="r" b="b"/>
              <a:pathLst>
                <a:path w="335280" h="1368679">
                  <a:moveTo>
                    <a:pt x="0" y="0"/>
                  </a:moveTo>
                  <a:cubicBezTo>
                    <a:pt x="82423" y="0"/>
                    <a:pt x="159004" y="9652"/>
                    <a:pt x="173609" y="27813"/>
                  </a:cubicBezTo>
                  <a:lnTo>
                    <a:pt x="177165" y="33528"/>
                  </a:lnTo>
                  <a:lnTo>
                    <a:pt x="167640" y="37465"/>
                  </a:lnTo>
                  <a:lnTo>
                    <a:pt x="177165" y="37465"/>
                  </a:lnTo>
                  <a:lnTo>
                    <a:pt x="177165" y="656463"/>
                  </a:lnTo>
                  <a:lnTo>
                    <a:pt x="167640" y="656463"/>
                  </a:lnTo>
                  <a:lnTo>
                    <a:pt x="177165" y="656463"/>
                  </a:lnTo>
                  <a:lnTo>
                    <a:pt x="176530" y="654177"/>
                  </a:lnTo>
                  <a:cubicBezTo>
                    <a:pt x="183896" y="663321"/>
                    <a:pt x="247650" y="674751"/>
                    <a:pt x="335280" y="674751"/>
                  </a:cubicBezTo>
                  <a:lnTo>
                    <a:pt x="335280" y="693801"/>
                  </a:lnTo>
                  <a:cubicBezTo>
                    <a:pt x="247650" y="693801"/>
                    <a:pt x="183896" y="705231"/>
                    <a:pt x="176530" y="714375"/>
                  </a:cubicBezTo>
                  <a:lnTo>
                    <a:pt x="177165" y="713613"/>
                  </a:lnTo>
                  <a:lnTo>
                    <a:pt x="167640" y="712216"/>
                  </a:lnTo>
                  <a:lnTo>
                    <a:pt x="177165" y="712216"/>
                  </a:lnTo>
                  <a:lnTo>
                    <a:pt x="177165" y="1331214"/>
                  </a:lnTo>
                  <a:lnTo>
                    <a:pt x="167640" y="1331214"/>
                  </a:lnTo>
                  <a:lnTo>
                    <a:pt x="177165" y="1331214"/>
                  </a:lnTo>
                  <a:lnTo>
                    <a:pt x="175514" y="1338453"/>
                  </a:lnTo>
                  <a:lnTo>
                    <a:pt x="173609" y="1340866"/>
                  </a:lnTo>
                  <a:cubicBezTo>
                    <a:pt x="159131" y="1359027"/>
                    <a:pt x="82423" y="1368679"/>
                    <a:pt x="0" y="1368679"/>
                  </a:cubicBezTo>
                  <a:lnTo>
                    <a:pt x="0" y="1349629"/>
                  </a:lnTo>
                  <a:cubicBezTo>
                    <a:pt x="87630" y="1349629"/>
                    <a:pt x="151384" y="1338199"/>
                    <a:pt x="158750" y="1329055"/>
                  </a:cubicBezTo>
                  <a:lnTo>
                    <a:pt x="158115" y="1329817"/>
                  </a:lnTo>
                  <a:lnTo>
                    <a:pt x="158115" y="1331214"/>
                  </a:lnTo>
                  <a:lnTo>
                    <a:pt x="158115" y="712343"/>
                  </a:lnTo>
                  <a:cubicBezTo>
                    <a:pt x="158115" y="708406"/>
                    <a:pt x="159766" y="705104"/>
                    <a:pt x="161671" y="702691"/>
                  </a:cubicBezTo>
                  <a:cubicBezTo>
                    <a:pt x="176149" y="684530"/>
                    <a:pt x="252857" y="674878"/>
                    <a:pt x="335280" y="674878"/>
                  </a:cubicBezTo>
                  <a:lnTo>
                    <a:pt x="335280" y="693928"/>
                  </a:lnTo>
                  <a:cubicBezTo>
                    <a:pt x="252857" y="693928"/>
                    <a:pt x="176276" y="684276"/>
                    <a:pt x="161671" y="666115"/>
                  </a:cubicBezTo>
                  <a:lnTo>
                    <a:pt x="158115" y="660400"/>
                  </a:lnTo>
                  <a:lnTo>
                    <a:pt x="158115" y="37465"/>
                  </a:lnTo>
                  <a:cubicBezTo>
                    <a:pt x="158115" y="38862"/>
                    <a:pt x="158750" y="39624"/>
                    <a:pt x="158750" y="39751"/>
                  </a:cubicBezTo>
                  <a:cubicBezTo>
                    <a:pt x="151384" y="30480"/>
                    <a:pt x="87630" y="19050"/>
                    <a:pt x="0" y="19050"/>
                  </a:cubicBezTo>
                  <a:close/>
                </a:path>
              </a:pathLst>
            </a:custGeom>
            <a:solidFill>
              <a:srgbClr val="14B08B"/>
            </a:solidFill>
          </p:spPr>
        </p:sp>
      </p:grpSp>
      <p:sp>
        <p:nvSpPr>
          <p:cNvPr id="18" name="TextBox 18"/>
          <p:cNvSpPr txBox="1"/>
          <p:nvPr/>
        </p:nvSpPr>
        <p:spPr>
          <a:xfrm>
            <a:off x="267376" y="336537"/>
            <a:ext cx="5565086" cy="631393"/>
          </a:xfrm>
          <a:prstGeom prst="rect">
            <a:avLst/>
          </a:prstGeom>
        </p:spPr>
        <p:txBody>
          <a:bodyPr lIns="0" tIns="0" rIns="0" bIns="0" rtlCol="0" anchor="t">
            <a:spAutoFit/>
          </a:bodyPr>
          <a:lstStyle/>
          <a:p>
            <a:pPr algn="l">
              <a:lnSpc>
                <a:spcPts val="5040"/>
              </a:lnSpc>
            </a:pPr>
            <a:r>
              <a:rPr lang="en-US" sz="3600" b="1">
                <a:solidFill>
                  <a:srgbClr val="00CA8E"/>
                </a:solidFill>
                <a:latin typeface="Raleway Heavy"/>
                <a:ea typeface="Raleway Heavy"/>
                <a:cs typeface="Raleway Heavy"/>
                <a:sym typeface="Raleway Heavy"/>
              </a:rPr>
              <a:t>NetworkingMode -Host</a:t>
            </a:r>
          </a:p>
        </p:txBody>
      </p:sp>
      <p:sp>
        <p:nvSpPr>
          <p:cNvPr id="19" name="TextBox 19"/>
          <p:cNvSpPr txBox="1"/>
          <p:nvPr/>
        </p:nvSpPr>
        <p:spPr>
          <a:xfrm>
            <a:off x="5722877" y="2565673"/>
            <a:ext cx="81610" cy="307686"/>
          </a:xfrm>
          <a:prstGeom prst="rect">
            <a:avLst/>
          </a:prstGeom>
        </p:spPr>
        <p:txBody>
          <a:bodyPr lIns="0" tIns="0" rIns="0" bIns="0" rtlCol="0" anchor="t">
            <a:spAutoFit/>
          </a:bodyPr>
          <a:lstStyle/>
          <a:p>
            <a:pPr algn="l">
              <a:lnSpc>
                <a:spcPts val="2520"/>
              </a:lnSpc>
            </a:pPr>
            <a:r>
              <a:rPr lang="en-US" sz="1800" spc="-14">
                <a:solidFill>
                  <a:srgbClr val="00CA8E"/>
                </a:solidFill>
                <a:latin typeface="IBM Plex Sans Condensed"/>
                <a:ea typeface="IBM Plex Sans Condensed"/>
                <a:cs typeface="IBM Plex Sans Condensed"/>
                <a:sym typeface="IBM Plex Sans Condensed"/>
              </a:rPr>
              <a:t>•</a:t>
            </a:r>
          </a:p>
        </p:txBody>
      </p:sp>
      <p:sp>
        <p:nvSpPr>
          <p:cNvPr id="20" name="TextBox 20"/>
          <p:cNvSpPr txBox="1"/>
          <p:nvPr/>
        </p:nvSpPr>
        <p:spPr>
          <a:xfrm>
            <a:off x="5722877" y="3510172"/>
            <a:ext cx="81610" cy="1015203"/>
          </a:xfrm>
          <a:prstGeom prst="rect">
            <a:avLst/>
          </a:prstGeom>
        </p:spPr>
        <p:txBody>
          <a:bodyPr lIns="0" tIns="0" rIns="0" bIns="0" rtlCol="0" anchor="t">
            <a:spAutoFit/>
          </a:bodyPr>
          <a:lstStyle/>
          <a:p>
            <a:pPr algn="just">
              <a:lnSpc>
                <a:spcPts val="4296"/>
              </a:lnSpc>
            </a:pPr>
            <a:r>
              <a:rPr lang="en-US" sz="1800" spc="-14">
                <a:solidFill>
                  <a:srgbClr val="3F3F3F"/>
                </a:solidFill>
                <a:latin typeface="IBM Plex Sans Condensed"/>
                <a:ea typeface="IBM Plex Sans Condensed"/>
                <a:cs typeface="IBM Plex Sans Condensed"/>
                <a:sym typeface="IBM Plex Sans Condensed"/>
              </a:rPr>
              <a:t>• •</a:t>
            </a:r>
          </a:p>
        </p:txBody>
      </p:sp>
      <p:sp>
        <p:nvSpPr>
          <p:cNvPr id="21" name="TextBox 21"/>
          <p:cNvSpPr txBox="1"/>
          <p:nvPr/>
        </p:nvSpPr>
        <p:spPr>
          <a:xfrm>
            <a:off x="5861466" y="5760777"/>
            <a:ext cx="4022655" cy="320335"/>
          </a:xfrm>
          <a:prstGeom prst="rect">
            <a:avLst/>
          </a:prstGeom>
        </p:spPr>
        <p:txBody>
          <a:bodyPr lIns="0" tIns="0" rIns="0" bIns="0" rtlCol="0" anchor="t">
            <a:spAutoFit/>
          </a:bodyPr>
          <a:lstStyle/>
          <a:p>
            <a:pPr algn="l">
              <a:lnSpc>
                <a:spcPts val="2520"/>
              </a:lnSpc>
            </a:pPr>
            <a:r>
              <a:rPr lang="en-US" sz="1800">
                <a:solidFill>
                  <a:srgbClr val="3F3F3F"/>
                </a:solidFill>
                <a:latin typeface="Roboto"/>
                <a:ea typeface="Roboto"/>
                <a:cs typeface="Roboto"/>
                <a:sym typeface="Roboto"/>
              </a:rPr>
              <a:t>Reference the port label inside the task</a:t>
            </a:r>
          </a:p>
        </p:txBody>
      </p:sp>
      <p:sp>
        <p:nvSpPr>
          <p:cNvPr id="22" name="TextBox 22"/>
          <p:cNvSpPr txBox="1"/>
          <p:nvPr/>
        </p:nvSpPr>
        <p:spPr>
          <a:xfrm>
            <a:off x="6008627" y="2551690"/>
            <a:ext cx="4732506" cy="600589"/>
          </a:xfrm>
          <a:prstGeom prst="rect">
            <a:avLst/>
          </a:prstGeom>
        </p:spPr>
        <p:txBody>
          <a:bodyPr lIns="0" tIns="0" rIns="0" bIns="0" rtlCol="0" anchor="t">
            <a:spAutoFit/>
          </a:bodyPr>
          <a:lstStyle/>
          <a:p>
            <a:pPr algn="l">
              <a:lnSpc>
                <a:spcPts val="2304"/>
              </a:lnSpc>
            </a:pPr>
            <a:r>
              <a:rPr lang="en-US" sz="1800" b="1">
                <a:solidFill>
                  <a:srgbClr val="00CA8E"/>
                </a:solidFill>
                <a:latin typeface="Roboto Bold"/>
                <a:ea typeface="Roboto Bold"/>
                <a:cs typeface="Roboto Bold"/>
                <a:sym typeface="Roboto Bold"/>
              </a:rPr>
              <a:t>port</a:t>
            </a:r>
            <a:r>
              <a:rPr lang="en-US" sz="1800">
                <a:solidFill>
                  <a:srgbClr val="3F3F3F"/>
                </a:solidFill>
                <a:latin typeface="Roboto"/>
                <a:ea typeface="Roboto"/>
                <a:cs typeface="Roboto"/>
                <a:sym typeface="Roboto"/>
              </a:rPr>
              <a:t>–used to specify both dynamic and reserved ports. This example uses a reserved </a:t>
            </a:r>
          </a:p>
        </p:txBody>
      </p:sp>
      <p:sp>
        <p:nvSpPr>
          <p:cNvPr id="23" name="TextBox 23"/>
          <p:cNvSpPr txBox="1"/>
          <p:nvPr/>
        </p:nvSpPr>
        <p:spPr>
          <a:xfrm>
            <a:off x="6008627" y="3167310"/>
            <a:ext cx="2845584" cy="1341034"/>
          </a:xfrm>
          <a:prstGeom prst="rect">
            <a:avLst/>
          </a:prstGeom>
        </p:spPr>
        <p:txBody>
          <a:bodyPr lIns="0" tIns="0" rIns="0" bIns="0" rtlCol="0" anchor="t">
            <a:spAutoFit/>
          </a:bodyPr>
          <a:lstStyle/>
          <a:p>
            <a:pPr algn="l">
              <a:lnSpc>
                <a:spcPts val="1679"/>
              </a:lnSpc>
            </a:pPr>
            <a:r>
              <a:rPr lang="en-US" sz="1800">
                <a:solidFill>
                  <a:srgbClr val="3F3F3F"/>
                </a:solidFill>
                <a:latin typeface="Roboto"/>
                <a:ea typeface="Roboto"/>
                <a:cs typeface="Roboto"/>
                <a:sym typeface="Roboto"/>
              </a:rPr>
              <a:t>port using the </a:t>
            </a:r>
          </a:p>
          <a:p>
            <a:pPr algn="l">
              <a:lnSpc>
                <a:spcPts val="4500"/>
              </a:lnSpc>
            </a:pPr>
            <a:r>
              <a:rPr lang="en-US" sz="1800">
                <a:solidFill>
                  <a:srgbClr val="3F3F3F"/>
                </a:solidFill>
                <a:latin typeface="Roboto"/>
                <a:ea typeface="Roboto"/>
                <a:cs typeface="Roboto"/>
                <a:sym typeface="Roboto"/>
              </a:rPr>
              <a:t>uses a label called " Note that we do not need a </a:t>
            </a:r>
          </a:p>
        </p:txBody>
      </p:sp>
      <p:sp>
        <p:nvSpPr>
          <p:cNvPr id="24" name="TextBox 24"/>
          <p:cNvSpPr txBox="1"/>
          <p:nvPr/>
        </p:nvSpPr>
        <p:spPr>
          <a:xfrm>
            <a:off x="7465943" y="3230632"/>
            <a:ext cx="1404966" cy="274987"/>
          </a:xfrm>
          <a:prstGeom prst="rect">
            <a:avLst/>
          </a:prstGeom>
        </p:spPr>
        <p:txBody>
          <a:bodyPr lIns="0" tIns="0" rIns="0" bIns="0" rtlCol="0" anchor="t">
            <a:spAutoFit/>
          </a:bodyPr>
          <a:lstStyle/>
          <a:p>
            <a:pPr algn="l">
              <a:lnSpc>
                <a:spcPts val="900"/>
              </a:lnSpc>
            </a:pPr>
            <a:r>
              <a:rPr lang="en-US" sz="1800" b="1">
                <a:solidFill>
                  <a:srgbClr val="00CA8E"/>
                </a:solidFill>
                <a:latin typeface="Roboto Bold"/>
                <a:ea typeface="Roboto Bold"/>
                <a:cs typeface="Roboto Bold"/>
                <a:sym typeface="Roboto Bold"/>
              </a:rPr>
              <a:t>to</a:t>
            </a:r>
            <a:r>
              <a:rPr lang="en-US" sz="1800">
                <a:solidFill>
                  <a:srgbClr val="000000"/>
                </a:solidFill>
                <a:latin typeface="Roboto"/>
                <a:ea typeface="Roboto"/>
                <a:cs typeface="Roboto"/>
                <a:sym typeface="Roboto"/>
              </a:rPr>
              <a:t> </a:t>
            </a:r>
            <a:r>
              <a:rPr lang="en-US" sz="1800">
                <a:solidFill>
                  <a:srgbClr val="3F3F3F"/>
                </a:solidFill>
                <a:latin typeface="Roboto"/>
                <a:ea typeface="Roboto"/>
                <a:cs typeface="Roboto"/>
                <a:sym typeface="Roboto"/>
              </a:rPr>
              <a:t>parameter</a:t>
            </a:r>
          </a:p>
        </p:txBody>
      </p:sp>
      <p:sp>
        <p:nvSpPr>
          <p:cNvPr id="25" name="TextBox 25"/>
          <p:cNvSpPr txBox="1"/>
          <p:nvPr/>
        </p:nvSpPr>
        <p:spPr>
          <a:xfrm>
            <a:off x="8002524" y="3791464"/>
            <a:ext cx="492385" cy="274987"/>
          </a:xfrm>
          <a:prstGeom prst="rect">
            <a:avLst/>
          </a:prstGeom>
        </p:spPr>
        <p:txBody>
          <a:bodyPr lIns="0" tIns="0" rIns="0" bIns="0" rtlCol="0" anchor="t">
            <a:spAutoFit/>
          </a:bodyPr>
          <a:lstStyle/>
          <a:p>
            <a:pPr algn="l">
              <a:lnSpc>
                <a:spcPts val="900"/>
              </a:lnSpc>
            </a:pPr>
            <a:r>
              <a:rPr lang="en-US" sz="1800" b="1">
                <a:solidFill>
                  <a:srgbClr val="00CA8E"/>
                </a:solidFill>
                <a:latin typeface="Courier New OS Bold"/>
                <a:ea typeface="Courier New OS Bold"/>
                <a:cs typeface="Courier New OS Bold"/>
                <a:sym typeface="Courier New OS Bold"/>
              </a:rPr>
              <a:t>web</a:t>
            </a:r>
            <a:r>
              <a:rPr lang="en-US" sz="1800">
                <a:solidFill>
                  <a:srgbClr val="3F3F3F"/>
                </a:solidFill>
                <a:latin typeface="Courier New OS"/>
                <a:ea typeface="Courier New OS"/>
                <a:cs typeface="Courier New OS"/>
                <a:sym typeface="Courier New OS"/>
              </a:rPr>
              <a:t>"</a:t>
            </a:r>
          </a:p>
        </p:txBody>
      </p:sp>
      <p:sp>
        <p:nvSpPr>
          <p:cNvPr id="26" name="TextBox 26"/>
          <p:cNvSpPr txBox="1"/>
          <p:nvPr/>
        </p:nvSpPr>
        <p:spPr>
          <a:xfrm>
            <a:off x="8799443" y="4337056"/>
            <a:ext cx="2101310" cy="274987"/>
          </a:xfrm>
          <a:prstGeom prst="rect">
            <a:avLst/>
          </a:prstGeom>
        </p:spPr>
        <p:txBody>
          <a:bodyPr lIns="0" tIns="0" rIns="0" bIns="0" rtlCol="0" anchor="t">
            <a:spAutoFit/>
          </a:bodyPr>
          <a:lstStyle/>
          <a:p>
            <a:pPr algn="l">
              <a:lnSpc>
                <a:spcPts val="900"/>
              </a:lnSpc>
            </a:pPr>
            <a:r>
              <a:rPr lang="en-US" sz="1800" b="1">
                <a:solidFill>
                  <a:srgbClr val="00CA8E"/>
                </a:solidFill>
                <a:latin typeface="Courier New OS Bold"/>
                <a:ea typeface="Courier New OS Bold"/>
                <a:cs typeface="Courier New OS Bold"/>
                <a:sym typeface="Courier New OS Bold"/>
              </a:rPr>
              <a:t>mode = host</a:t>
            </a:r>
            <a:r>
              <a:rPr lang="en-US" sz="1800">
                <a:solidFill>
                  <a:srgbClr val="3F3F3F"/>
                </a:solidFill>
                <a:latin typeface="Courier New OS"/>
                <a:ea typeface="Courier New OS"/>
                <a:cs typeface="Courier New OS"/>
                <a:sym typeface="Courier New OS"/>
              </a:rPr>
              <a:t>here </a:t>
            </a:r>
          </a:p>
        </p:txBody>
      </p:sp>
      <p:sp>
        <p:nvSpPr>
          <p:cNvPr id="27" name="TextBox 27"/>
          <p:cNvSpPr txBox="1"/>
          <p:nvPr/>
        </p:nvSpPr>
        <p:spPr>
          <a:xfrm>
            <a:off x="6008627" y="4373175"/>
            <a:ext cx="4177274" cy="415585"/>
          </a:xfrm>
          <a:prstGeom prst="rect">
            <a:avLst/>
          </a:prstGeom>
        </p:spPr>
        <p:txBody>
          <a:bodyPr lIns="0" tIns="0" rIns="0" bIns="0" rtlCol="0" anchor="t">
            <a:spAutoFit/>
          </a:bodyPr>
          <a:lstStyle/>
          <a:p>
            <a:pPr algn="l">
              <a:lnSpc>
                <a:spcPts val="3515"/>
              </a:lnSpc>
            </a:pPr>
            <a:r>
              <a:rPr lang="en-US" sz="1800">
                <a:solidFill>
                  <a:srgbClr val="3F3F3F"/>
                </a:solidFill>
                <a:latin typeface="Roboto"/>
                <a:ea typeface="Roboto"/>
                <a:cs typeface="Roboto"/>
                <a:sym typeface="Roboto"/>
              </a:rPr>
              <a:t>because that is the default configuration</a:t>
            </a:r>
          </a:p>
        </p:txBody>
      </p:sp>
      <p:sp>
        <p:nvSpPr>
          <p:cNvPr id="28" name="TextBox 28"/>
          <p:cNvSpPr txBox="1"/>
          <p:nvPr/>
        </p:nvSpPr>
        <p:spPr>
          <a:xfrm>
            <a:off x="5558876" y="1301258"/>
            <a:ext cx="5713905" cy="922134"/>
          </a:xfrm>
          <a:prstGeom prst="rect">
            <a:avLst/>
          </a:prstGeom>
        </p:spPr>
        <p:txBody>
          <a:bodyPr lIns="0" tIns="0" rIns="0" bIns="0" rtlCol="0" anchor="t">
            <a:spAutoFit/>
          </a:bodyPr>
          <a:lstStyle/>
          <a:p>
            <a:pPr algn="l">
              <a:lnSpc>
                <a:spcPts val="2399"/>
              </a:lnSpc>
            </a:pPr>
            <a:r>
              <a:rPr lang="en-US" sz="1999" b="1">
                <a:solidFill>
                  <a:srgbClr val="3F3F3F"/>
                </a:solidFill>
                <a:latin typeface="Roboto Bold"/>
                <a:ea typeface="Roboto Bold"/>
                <a:cs typeface="Roboto Bold"/>
                <a:sym typeface="Roboto Bold"/>
              </a:rPr>
              <a:t>This configuration is used when your application listens on a fixed port and you want to map to a dynamic port on the host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4" name="Freeform 4"/>
          <p:cNvSpPr/>
          <p:nvPr/>
        </p:nvSpPr>
        <p:spPr>
          <a:xfrm>
            <a:off x="6671862" y="1210332"/>
            <a:ext cx="5384797" cy="5647668"/>
          </a:xfrm>
          <a:custGeom>
            <a:avLst/>
            <a:gdLst/>
            <a:ahLst/>
            <a:cxnLst/>
            <a:rect l="l" t="t" r="r" b="b"/>
            <a:pathLst>
              <a:path w="5384797" h="5647668">
                <a:moveTo>
                  <a:pt x="0" y="0"/>
                </a:moveTo>
                <a:lnTo>
                  <a:pt x="5384797" y="0"/>
                </a:lnTo>
                <a:lnTo>
                  <a:pt x="5384797" y="5647668"/>
                </a:lnTo>
                <a:lnTo>
                  <a:pt x="0" y="5647668"/>
                </a:lnTo>
                <a:lnTo>
                  <a:pt x="0" y="0"/>
                </a:lnTo>
                <a:close/>
              </a:path>
            </a:pathLst>
          </a:custGeom>
          <a:blipFill>
            <a:blip r:embed="rId4"/>
            <a:stretch>
              <a:fillRect b="-5689"/>
            </a:stretch>
          </a:blipFill>
        </p:spPr>
      </p:sp>
      <p:grpSp>
        <p:nvGrpSpPr>
          <p:cNvPr id="5" name="Group 5"/>
          <p:cNvGrpSpPr>
            <a:grpSpLocks noChangeAspect="1"/>
          </p:cNvGrpSpPr>
          <p:nvPr/>
        </p:nvGrpSpPr>
        <p:grpSpPr>
          <a:xfrm>
            <a:off x="-63503" y="-63503"/>
            <a:ext cx="1048655" cy="6984997"/>
            <a:chOff x="0" y="0"/>
            <a:chExt cx="1048652" cy="6985000"/>
          </a:xfrm>
        </p:grpSpPr>
        <p:sp>
          <p:nvSpPr>
            <p:cNvPr id="6" name="Freeform 6"/>
            <p:cNvSpPr/>
            <p:nvPr/>
          </p:nvSpPr>
          <p:spPr>
            <a:xfrm>
              <a:off x="63500" y="63500"/>
              <a:ext cx="921639" cy="6857746"/>
            </a:xfrm>
            <a:custGeom>
              <a:avLst/>
              <a:gdLst/>
              <a:ahLst/>
              <a:cxnLst/>
              <a:rect l="l" t="t" r="r" b="b"/>
              <a:pathLst>
                <a:path w="921639" h="6857746">
                  <a:moveTo>
                    <a:pt x="0" y="0"/>
                  </a:moveTo>
                  <a:lnTo>
                    <a:pt x="0" y="6857746"/>
                  </a:lnTo>
                  <a:lnTo>
                    <a:pt x="921639" y="6857746"/>
                  </a:lnTo>
                  <a:lnTo>
                    <a:pt x="921639" y="0"/>
                  </a:lnTo>
                  <a:close/>
                </a:path>
              </a:pathLst>
            </a:custGeom>
            <a:solidFill>
              <a:srgbClr val="00CA8E"/>
            </a:solidFill>
          </p:spPr>
        </p:sp>
        <p:sp>
          <p:nvSpPr>
            <p:cNvPr id="7" name="Freeform 7"/>
            <p:cNvSpPr/>
            <p:nvPr/>
          </p:nvSpPr>
          <p:spPr>
            <a:xfrm>
              <a:off x="441452" y="63500"/>
              <a:ext cx="195961" cy="6858000"/>
            </a:xfrm>
            <a:custGeom>
              <a:avLst/>
              <a:gdLst/>
              <a:ahLst/>
              <a:cxnLst/>
              <a:rect l="l" t="t" r="r" b="b"/>
              <a:pathLst>
                <a:path w="195961" h="6858000">
                  <a:moveTo>
                    <a:pt x="0" y="0"/>
                  </a:moveTo>
                  <a:lnTo>
                    <a:pt x="0" y="6858000"/>
                  </a:lnTo>
                  <a:lnTo>
                    <a:pt x="195961" y="6858000"/>
                  </a:lnTo>
                  <a:lnTo>
                    <a:pt x="195961" y="0"/>
                  </a:lnTo>
                  <a:close/>
                </a:path>
              </a:pathLst>
            </a:custGeom>
            <a:solidFill>
              <a:srgbClr val="F2F2F2"/>
            </a:solidFill>
          </p:spPr>
        </p:sp>
        <p:sp>
          <p:nvSpPr>
            <p:cNvPr id="8" name="Freeform 8"/>
            <p:cNvSpPr/>
            <p:nvPr/>
          </p:nvSpPr>
          <p:spPr>
            <a:xfrm>
              <a:off x="245491" y="63500"/>
              <a:ext cx="195961" cy="6858000"/>
            </a:xfrm>
            <a:custGeom>
              <a:avLst/>
              <a:gdLst/>
              <a:ahLst/>
              <a:cxnLst/>
              <a:rect l="l" t="t" r="r" b="b"/>
              <a:pathLst>
                <a:path w="195961" h="6858000">
                  <a:moveTo>
                    <a:pt x="0" y="0"/>
                  </a:moveTo>
                  <a:lnTo>
                    <a:pt x="0" y="6858000"/>
                  </a:lnTo>
                  <a:lnTo>
                    <a:pt x="195961" y="6858000"/>
                  </a:lnTo>
                  <a:lnTo>
                    <a:pt x="195961" y="0"/>
                  </a:lnTo>
                  <a:close/>
                </a:path>
              </a:pathLst>
            </a:custGeom>
            <a:solidFill>
              <a:srgbClr val="F2F2F2">
                <a:alpha val="52549"/>
              </a:srgbClr>
            </a:solidFill>
          </p:spPr>
        </p:sp>
        <p:sp>
          <p:nvSpPr>
            <p:cNvPr id="9" name="Freeform 9"/>
            <p:cNvSpPr/>
            <p:nvPr/>
          </p:nvSpPr>
          <p:spPr>
            <a:xfrm>
              <a:off x="631698" y="63500"/>
              <a:ext cx="195961" cy="6858000"/>
            </a:xfrm>
            <a:custGeom>
              <a:avLst/>
              <a:gdLst/>
              <a:ahLst/>
              <a:cxnLst/>
              <a:rect l="l" t="t" r="r" b="b"/>
              <a:pathLst>
                <a:path w="195961" h="6858000">
                  <a:moveTo>
                    <a:pt x="0" y="0"/>
                  </a:moveTo>
                  <a:lnTo>
                    <a:pt x="0" y="6858000"/>
                  </a:lnTo>
                  <a:lnTo>
                    <a:pt x="195961" y="6858000"/>
                  </a:lnTo>
                  <a:lnTo>
                    <a:pt x="195961" y="0"/>
                  </a:lnTo>
                  <a:close/>
                </a:path>
              </a:pathLst>
            </a:custGeom>
            <a:solidFill>
              <a:srgbClr val="F2F2F2">
                <a:alpha val="52549"/>
              </a:srgbClr>
            </a:solidFill>
          </p:spPr>
        </p:sp>
      </p:grpSp>
      <p:sp>
        <p:nvSpPr>
          <p:cNvPr id="10" name="Freeform 10"/>
          <p:cNvSpPr/>
          <p:nvPr/>
        </p:nvSpPr>
        <p:spPr>
          <a:xfrm>
            <a:off x="1192797" y="2375592"/>
            <a:ext cx="635003" cy="12697"/>
          </a:xfrm>
          <a:custGeom>
            <a:avLst/>
            <a:gdLst/>
            <a:ahLst/>
            <a:cxnLst/>
            <a:rect l="l" t="t" r="r" b="b"/>
            <a:pathLst>
              <a:path w="635003" h="12697">
                <a:moveTo>
                  <a:pt x="0" y="0"/>
                </a:moveTo>
                <a:lnTo>
                  <a:pt x="635003" y="0"/>
                </a:lnTo>
                <a:lnTo>
                  <a:pt x="635003" y="12697"/>
                </a:lnTo>
                <a:lnTo>
                  <a:pt x="0" y="126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a:grpSpLocks noChangeAspect="1"/>
          </p:cNvGrpSpPr>
          <p:nvPr/>
        </p:nvGrpSpPr>
        <p:grpSpPr>
          <a:xfrm>
            <a:off x="6400800" y="5833453"/>
            <a:ext cx="1886902" cy="107956"/>
            <a:chOff x="0" y="0"/>
            <a:chExt cx="1886902" cy="107950"/>
          </a:xfrm>
        </p:grpSpPr>
        <p:sp>
          <p:nvSpPr>
            <p:cNvPr id="12" name="Freeform 12"/>
            <p:cNvSpPr/>
            <p:nvPr/>
          </p:nvSpPr>
          <p:spPr>
            <a:xfrm>
              <a:off x="0" y="-1397"/>
              <a:ext cx="1886839" cy="110744"/>
            </a:xfrm>
            <a:custGeom>
              <a:avLst/>
              <a:gdLst/>
              <a:ahLst/>
              <a:cxnLst/>
              <a:rect l="l" t="t" r="r" b="b"/>
              <a:pathLst>
                <a:path w="1886839" h="110744">
                  <a:moveTo>
                    <a:pt x="0" y="45847"/>
                  </a:moveTo>
                  <a:lnTo>
                    <a:pt x="1868043" y="45847"/>
                  </a:lnTo>
                  <a:lnTo>
                    <a:pt x="1868043" y="64897"/>
                  </a:lnTo>
                  <a:lnTo>
                    <a:pt x="0" y="64897"/>
                  </a:lnTo>
                  <a:close/>
                  <a:moveTo>
                    <a:pt x="1796542" y="2667"/>
                  </a:moveTo>
                  <a:lnTo>
                    <a:pt x="1886839" y="55372"/>
                  </a:lnTo>
                  <a:lnTo>
                    <a:pt x="1796542" y="108077"/>
                  </a:lnTo>
                  <a:cubicBezTo>
                    <a:pt x="1791970" y="110744"/>
                    <a:pt x="1786128" y="109220"/>
                    <a:pt x="1783461" y="104648"/>
                  </a:cubicBezTo>
                  <a:lnTo>
                    <a:pt x="1782318" y="94234"/>
                  </a:lnTo>
                  <a:lnTo>
                    <a:pt x="1863090" y="47117"/>
                  </a:lnTo>
                  <a:lnTo>
                    <a:pt x="1863090" y="63627"/>
                  </a:lnTo>
                  <a:lnTo>
                    <a:pt x="1786890" y="19177"/>
                  </a:lnTo>
                  <a:cubicBezTo>
                    <a:pt x="1782318" y="16510"/>
                    <a:pt x="1780794" y="10668"/>
                    <a:pt x="1783461" y="6096"/>
                  </a:cubicBezTo>
                  <a:lnTo>
                    <a:pt x="1791970" y="0"/>
                  </a:lnTo>
                  <a:close/>
                </a:path>
              </a:pathLst>
            </a:custGeom>
            <a:solidFill>
              <a:srgbClr val="14B08B"/>
            </a:solidFill>
          </p:spPr>
        </p:sp>
      </p:grpSp>
      <p:grpSp>
        <p:nvGrpSpPr>
          <p:cNvPr id="13" name="Group 13"/>
          <p:cNvGrpSpPr>
            <a:grpSpLocks noChangeAspect="1"/>
          </p:cNvGrpSpPr>
          <p:nvPr/>
        </p:nvGrpSpPr>
        <p:grpSpPr>
          <a:xfrm>
            <a:off x="6818081" y="2985287"/>
            <a:ext cx="268519" cy="1368876"/>
            <a:chOff x="0" y="0"/>
            <a:chExt cx="268516" cy="1368882"/>
          </a:xfrm>
        </p:grpSpPr>
        <p:sp>
          <p:nvSpPr>
            <p:cNvPr id="14" name="Freeform 14"/>
            <p:cNvSpPr/>
            <p:nvPr/>
          </p:nvSpPr>
          <p:spPr>
            <a:xfrm>
              <a:off x="0" y="0"/>
              <a:ext cx="268478" cy="1368933"/>
            </a:xfrm>
            <a:custGeom>
              <a:avLst/>
              <a:gdLst/>
              <a:ahLst/>
              <a:cxnLst/>
              <a:rect l="l" t="t" r="r" b="b"/>
              <a:pathLst>
                <a:path w="268478" h="1368933">
                  <a:moveTo>
                    <a:pt x="268478" y="1368933"/>
                  </a:moveTo>
                  <a:cubicBezTo>
                    <a:pt x="203708" y="1368933"/>
                    <a:pt x="142748" y="1361440"/>
                    <a:pt x="129032" y="1347216"/>
                  </a:cubicBezTo>
                  <a:lnTo>
                    <a:pt x="124714" y="1341501"/>
                  </a:lnTo>
                  <a:lnTo>
                    <a:pt x="134239" y="1337056"/>
                  </a:lnTo>
                  <a:lnTo>
                    <a:pt x="124714" y="1337056"/>
                  </a:lnTo>
                  <a:lnTo>
                    <a:pt x="124714" y="706755"/>
                  </a:lnTo>
                  <a:lnTo>
                    <a:pt x="134239" y="706755"/>
                  </a:lnTo>
                  <a:lnTo>
                    <a:pt x="124714" y="706755"/>
                  </a:lnTo>
                  <a:lnTo>
                    <a:pt x="125730" y="709803"/>
                  </a:lnTo>
                  <a:lnTo>
                    <a:pt x="125730" y="709803"/>
                  </a:lnTo>
                  <a:cubicBezTo>
                    <a:pt x="118999" y="702818"/>
                    <a:pt x="68961" y="693928"/>
                    <a:pt x="0" y="693928"/>
                  </a:cubicBezTo>
                  <a:lnTo>
                    <a:pt x="0" y="674878"/>
                  </a:lnTo>
                  <a:cubicBezTo>
                    <a:pt x="68961" y="674878"/>
                    <a:pt x="118999" y="665988"/>
                    <a:pt x="125730" y="659003"/>
                  </a:cubicBezTo>
                  <a:lnTo>
                    <a:pt x="124714" y="660019"/>
                  </a:lnTo>
                  <a:lnTo>
                    <a:pt x="134239" y="662051"/>
                  </a:lnTo>
                  <a:lnTo>
                    <a:pt x="124714" y="662051"/>
                  </a:lnTo>
                  <a:lnTo>
                    <a:pt x="124714" y="31877"/>
                  </a:lnTo>
                  <a:lnTo>
                    <a:pt x="134239" y="31877"/>
                  </a:lnTo>
                  <a:lnTo>
                    <a:pt x="124714" y="31877"/>
                  </a:lnTo>
                  <a:lnTo>
                    <a:pt x="126873" y="24003"/>
                  </a:lnTo>
                  <a:lnTo>
                    <a:pt x="129032" y="21717"/>
                  </a:lnTo>
                  <a:cubicBezTo>
                    <a:pt x="142748" y="7493"/>
                    <a:pt x="203708" y="0"/>
                    <a:pt x="268478" y="0"/>
                  </a:cubicBezTo>
                  <a:lnTo>
                    <a:pt x="268478" y="19050"/>
                  </a:lnTo>
                  <a:cubicBezTo>
                    <a:pt x="199517" y="19050"/>
                    <a:pt x="149479" y="27940"/>
                    <a:pt x="142748" y="34925"/>
                  </a:cubicBezTo>
                  <a:lnTo>
                    <a:pt x="143764" y="33909"/>
                  </a:lnTo>
                  <a:lnTo>
                    <a:pt x="143764" y="31877"/>
                  </a:lnTo>
                  <a:lnTo>
                    <a:pt x="143764" y="662051"/>
                  </a:lnTo>
                  <a:cubicBezTo>
                    <a:pt x="143764" y="666496"/>
                    <a:pt x="141605" y="669925"/>
                    <a:pt x="139446" y="672211"/>
                  </a:cubicBezTo>
                  <a:cubicBezTo>
                    <a:pt x="125730" y="686562"/>
                    <a:pt x="64770" y="693928"/>
                    <a:pt x="0" y="693928"/>
                  </a:cubicBezTo>
                  <a:lnTo>
                    <a:pt x="0" y="674878"/>
                  </a:lnTo>
                  <a:cubicBezTo>
                    <a:pt x="64770" y="674878"/>
                    <a:pt x="125730" y="682371"/>
                    <a:pt x="139446" y="696595"/>
                  </a:cubicBezTo>
                  <a:lnTo>
                    <a:pt x="143764" y="702310"/>
                  </a:lnTo>
                  <a:lnTo>
                    <a:pt x="143764" y="1336929"/>
                  </a:lnTo>
                  <a:cubicBezTo>
                    <a:pt x="143764" y="1334897"/>
                    <a:pt x="142748" y="1333881"/>
                    <a:pt x="142748" y="1333881"/>
                  </a:cubicBezTo>
                  <a:cubicBezTo>
                    <a:pt x="149479" y="1340866"/>
                    <a:pt x="199517" y="1349756"/>
                    <a:pt x="268478" y="1349756"/>
                  </a:cubicBezTo>
                  <a:close/>
                </a:path>
              </a:pathLst>
            </a:custGeom>
            <a:solidFill>
              <a:srgbClr val="00CA8E"/>
            </a:solidFill>
          </p:spPr>
        </p:sp>
      </p:grpSp>
      <p:grpSp>
        <p:nvGrpSpPr>
          <p:cNvPr id="15" name="Group 15"/>
          <p:cNvGrpSpPr>
            <a:grpSpLocks noChangeAspect="1"/>
          </p:cNvGrpSpPr>
          <p:nvPr/>
        </p:nvGrpSpPr>
        <p:grpSpPr>
          <a:xfrm>
            <a:off x="10787605" y="406308"/>
            <a:ext cx="1008059" cy="44453"/>
            <a:chOff x="0" y="0"/>
            <a:chExt cx="1008062" cy="44450"/>
          </a:xfrm>
        </p:grpSpPr>
        <p:sp>
          <p:nvSpPr>
            <p:cNvPr id="16" name="Freeform 16"/>
            <p:cNvSpPr/>
            <p:nvPr/>
          </p:nvSpPr>
          <p:spPr>
            <a:xfrm>
              <a:off x="0" y="0"/>
              <a:ext cx="1008126" cy="44450"/>
            </a:xfrm>
            <a:custGeom>
              <a:avLst/>
              <a:gdLst/>
              <a:ahLst/>
              <a:cxnLst/>
              <a:rect l="l" t="t" r="r" b="b"/>
              <a:pathLst>
                <a:path w="1008126" h="44450">
                  <a:moveTo>
                    <a:pt x="0" y="0"/>
                  </a:moveTo>
                  <a:lnTo>
                    <a:pt x="1008126" y="0"/>
                  </a:lnTo>
                  <a:lnTo>
                    <a:pt x="1008126" y="44450"/>
                  </a:lnTo>
                  <a:lnTo>
                    <a:pt x="0" y="44450"/>
                  </a:lnTo>
                  <a:close/>
                </a:path>
              </a:pathLst>
            </a:custGeom>
            <a:solidFill>
              <a:srgbClr val="00CA8E"/>
            </a:solidFill>
          </p:spPr>
        </p:sp>
      </p:grpSp>
      <p:sp>
        <p:nvSpPr>
          <p:cNvPr id="17" name="Freeform 17"/>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18" name="Freeform 18"/>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19" name="TextBox 19"/>
          <p:cNvSpPr txBox="1"/>
          <p:nvPr/>
        </p:nvSpPr>
        <p:spPr>
          <a:xfrm>
            <a:off x="1192797" y="1511570"/>
            <a:ext cx="5856503" cy="922134"/>
          </a:xfrm>
          <a:prstGeom prst="rect">
            <a:avLst/>
          </a:prstGeom>
        </p:spPr>
        <p:txBody>
          <a:bodyPr lIns="0" tIns="0" rIns="0" bIns="0" rtlCol="0" anchor="t">
            <a:spAutoFit/>
          </a:bodyPr>
          <a:lstStyle/>
          <a:p>
            <a:pPr algn="l">
              <a:lnSpc>
                <a:spcPts val="2399"/>
              </a:lnSpc>
            </a:pPr>
            <a:r>
              <a:rPr lang="en-US" sz="1999" b="1">
                <a:solidFill>
                  <a:srgbClr val="3F3F3F"/>
                </a:solidFill>
                <a:latin typeface="Roboto Bold"/>
                <a:ea typeface="Roboto Bold"/>
                <a:cs typeface="Roboto Bold"/>
                <a:sym typeface="Roboto Bold"/>
              </a:rPr>
              <a:t>This configuration is used when your application listens on a fixed port, and you need to map it to a staticport on the host</a:t>
            </a:r>
          </a:p>
        </p:txBody>
      </p:sp>
      <p:sp>
        <p:nvSpPr>
          <p:cNvPr id="20" name="TextBox 20"/>
          <p:cNvSpPr txBox="1"/>
          <p:nvPr/>
        </p:nvSpPr>
        <p:spPr>
          <a:xfrm>
            <a:off x="2274961" y="5708961"/>
            <a:ext cx="4022655" cy="320335"/>
          </a:xfrm>
          <a:prstGeom prst="rect">
            <a:avLst/>
          </a:prstGeom>
        </p:spPr>
        <p:txBody>
          <a:bodyPr lIns="0" tIns="0" rIns="0" bIns="0" rtlCol="0" anchor="t">
            <a:spAutoFit/>
          </a:bodyPr>
          <a:lstStyle/>
          <a:p>
            <a:pPr algn="l">
              <a:lnSpc>
                <a:spcPts val="2520"/>
              </a:lnSpc>
            </a:pPr>
            <a:r>
              <a:rPr lang="en-US" sz="1800">
                <a:solidFill>
                  <a:srgbClr val="3F3F3F"/>
                </a:solidFill>
                <a:latin typeface="Roboto"/>
                <a:ea typeface="Roboto"/>
                <a:cs typeface="Roboto"/>
                <a:sym typeface="Roboto"/>
              </a:rPr>
              <a:t>Reference the port label inside the task</a:t>
            </a:r>
          </a:p>
        </p:txBody>
      </p:sp>
      <p:sp>
        <p:nvSpPr>
          <p:cNvPr id="21" name="TextBox 21"/>
          <p:cNvSpPr txBox="1"/>
          <p:nvPr/>
        </p:nvSpPr>
        <p:spPr>
          <a:xfrm>
            <a:off x="2106149" y="3229032"/>
            <a:ext cx="4700464" cy="672532"/>
          </a:xfrm>
          <a:prstGeom prst="rect">
            <a:avLst/>
          </a:prstGeom>
        </p:spPr>
        <p:txBody>
          <a:bodyPr lIns="0" tIns="0" rIns="0" bIns="0" rtlCol="0" anchor="t">
            <a:spAutoFit/>
          </a:bodyPr>
          <a:lstStyle/>
          <a:p>
            <a:pPr algn="r">
              <a:lnSpc>
                <a:spcPts val="2208"/>
              </a:lnSpc>
            </a:pPr>
            <a:r>
              <a:rPr lang="en-US" sz="1800">
                <a:solidFill>
                  <a:srgbClr val="3F3F3F"/>
                </a:solidFill>
                <a:latin typeface="Roboto"/>
                <a:ea typeface="Roboto"/>
                <a:cs typeface="Roboto"/>
                <a:sym typeface="Roboto"/>
              </a:rPr>
              <a:t>–used to specify both dynamic and reserved </a:t>
            </a:r>
          </a:p>
          <a:p>
            <a:pPr algn="r">
              <a:lnSpc>
                <a:spcPts val="900"/>
              </a:lnSpc>
            </a:pPr>
            <a:r>
              <a:rPr lang="en-US" sz="1800" b="1">
                <a:solidFill>
                  <a:srgbClr val="00CA8E"/>
                </a:solidFill>
                <a:latin typeface="Roboto Bold"/>
                <a:ea typeface="Roboto Bold"/>
                <a:cs typeface="Roboto Bold"/>
                <a:sym typeface="Roboto Bold"/>
              </a:rPr>
              <a:t>static</a:t>
            </a:r>
            <a:r>
              <a:rPr lang="en-US" sz="1800">
                <a:solidFill>
                  <a:srgbClr val="3F3F3F"/>
                </a:solidFill>
                <a:latin typeface="Roboto"/>
                <a:ea typeface="Roboto"/>
                <a:cs typeface="Roboto"/>
                <a:sym typeface="Roboto"/>
              </a:rPr>
              <a:t>port to </a:t>
            </a:r>
          </a:p>
        </p:txBody>
      </p:sp>
      <p:sp>
        <p:nvSpPr>
          <p:cNvPr id="22" name="TextBox 22"/>
          <p:cNvSpPr txBox="1"/>
          <p:nvPr/>
        </p:nvSpPr>
        <p:spPr>
          <a:xfrm>
            <a:off x="1701336" y="3509448"/>
            <a:ext cx="3474615" cy="291760"/>
          </a:xfrm>
          <a:prstGeom prst="rect">
            <a:avLst/>
          </a:prstGeom>
        </p:spPr>
        <p:txBody>
          <a:bodyPr lIns="0" tIns="0" rIns="0" bIns="0" rtlCol="0" anchor="t">
            <a:spAutoFit/>
          </a:bodyPr>
          <a:lstStyle/>
          <a:p>
            <a:pPr algn="l">
              <a:lnSpc>
                <a:spcPts val="2208"/>
              </a:lnSpc>
            </a:pPr>
            <a:r>
              <a:rPr lang="en-US" sz="1800">
                <a:solidFill>
                  <a:srgbClr val="3F3F3F"/>
                </a:solidFill>
                <a:latin typeface="Roboto"/>
                <a:ea typeface="Roboto"/>
                <a:cs typeface="Roboto"/>
                <a:sym typeface="Roboto"/>
              </a:rPr>
              <a:t>ports. This example specifies the </a:t>
            </a:r>
          </a:p>
        </p:txBody>
      </p:sp>
      <p:sp>
        <p:nvSpPr>
          <p:cNvPr id="23" name="TextBox 23"/>
          <p:cNvSpPr txBox="1"/>
          <p:nvPr/>
        </p:nvSpPr>
        <p:spPr>
          <a:xfrm>
            <a:off x="2580808" y="3666039"/>
            <a:ext cx="4158596" cy="415585"/>
          </a:xfrm>
          <a:prstGeom prst="rect">
            <a:avLst/>
          </a:prstGeom>
        </p:spPr>
        <p:txBody>
          <a:bodyPr lIns="0" tIns="0" rIns="0" bIns="0" rtlCol="0" anchor="t">
            <a:spAutoFit/>
          </a:bodyPr>
          <a:lstStyle/>
          <a:p>
            <a:pPr algn="l">
              <a:lnSpc>
                <a:spcPts val="3515"/>
              </a:lnSpc>
            </a:pPr>
            <a:r>
              <a:rPr lang="en-US" sz="1800">
                <a:solidFill>
                  <a:srgbClr val="3F3F3F"/>
                </a:solidFill>
                <a:latin typeface="Roboto"/>
                <a:ea typeface="Roboto"/>
                <a:cs typeface="Roboto"/>
                <a:sym typeface="Roboto"/>
              </a:rPr>
              <a:t>allocate on the host (not recommended)</a:t>
            </a:r>
          </a:p>
        </p:txBody>
      </p:sp>
      <p:sp>
        <p:nvSpPr>
          <p:cNvPr id="24" name="TextBox 24"/>
          <p:cNvSpPr txBox="1"/>
          <p:nvPr/>
        </p:nvSpPr>
        <p:spPr>
          <a:xfrm>
            <a:off x="1274293" y="3230137"/>
            <a:ext cx="81610" cy="307686"/>
          </a:xfrm>
          <a:prstGeom prst="rect">
            <a:avLst/>
          </a:prstGeom>
        </p:spPr>
        <p:txBody>
          <a:bodyPr lIns="0" tIns="0" rIns="0" bIns="0" rtlCol="0" anchor="t">
            <a:spAutoFit/>
          </a:bodyPr>
          <a:lstStyle/>
          <a:p>
            <a:pPr algn="l">
              <a:lnSpc>
                <a:spcPts val="2520"/>
              </a:lnSpc>
            </a:pPr>
            <a:r>
              <a:rPr lang="en-US" sz="1800" spc="-14">
                <a:solidFill>
                  <a:srgbClr val="00CA8E"/>
                </a:solidFill>
                <a:latin typeface="IBM Plex Sans Condensed"/>
                <a:ea typeface="IBM Plex Sans Condensed"/>
                <a:cs typeface="IBM Plex Sans Condensed"/>
                <a:sym typeface="IBM Plex Sans Condensed"/>
              </a:rPr>
              <a:t>•</a:t>
            </a:r>
          </a:p>
        </p:txBody>
      </p:sp>
      <p:sp>
        <p:nvSpPr>
          <p:cNvPr id="25" name="TextBox 25"/>
          <p:cNvSpPr txBox="1"/>
          <p:nvPr/>
        </p:nvSpPr>
        <p:spPr>
          <a:xfrm>
            <a:off x="1502893" y="3306394"/>
            <a:ext cx="557651" cy="318106"/>
          </a:xfrm>
          <a:prstGeom prst="rect">
            <a:avLst/>
          </a:prstGeom>
        </p:spPr>
        <p:txBody>
          <a:bodyPr lIns="0" tIns="0" rIns="0" bIns="0" rtlCol="0" anchor="t">
            <a:spAutoFit/>
          </a:bodyPr>
          <a:lstStyle/>
          <a:p>
            <a:pPr algn="l">
              <a:lnSpc>
                <a:spcPts val="2520"/>
              </a:lnSpc>
            </a:pPr>
            <a:r>
              <a:rPr lang="en-US" sz="1800" b="1">
                <a:solidFill>
                  <a:srgbClr val="00CA8E"/>
                </a:solidFill>
                <a:latin typeface="Courier New OS Bold"/>
                <a:ea typeface="Courier New OS Bold"/>
                <a:cs typeface="Courier New OS Bold"/>
                <a:sym typeface="Courier New OS Bold"/>
              </a:rPr>
              <a:t>port</a:t>
            </a:r>
          </a:p>
        </p:txBody>
      </p:sp>
      <p:sp>
        <p:nvSpPr>
          <p:cNvPr id="26" name="TextBox 26"/>
          <p:cNvSpPr txBox="1"/>
          <p:nvPr/>
        </p:nvSpPr>
        <p:spPr>
          <a:xfrm>
            <a:off x="6405239" y="534657"/>
            <a:ext cx="5565086" cy="631393"/>
          </a:xfrm>
          <a:prstGeom prst="rect">
            <a:avLst/>
          </a:prstGeom>
        </p:spPr>
        <p:txBody>
          <a:bodyPr lIns="0" tIns="0" rIns="0" bIns="0" rtlCol="0" anchor="t">
            <a:spAutoFit/>
          </a:bodyPr>
          <a:lstStyle/>
          <a:p>
            <a:pPr algn="l">
              <a:lnSpc>
                <a:spcPts val="5040"/>
              </a:lnSpc>
            </a:pPr>
            <a:r>
              <a:rPr lang="en-US" sz="3600" b="1">
                <a:solidFill>
                  <a:srgbClr val="00CA8E"/>
                </a:solidFill>
                <a:latin typeface="Raleway Heavy"/>
                <a:ea typeface="Raleway Heavy"/>
                <a:cs typeface="Raleway Heavy"/>
                <a:sym typeface="Raleway Heavy"/>
              </a:rPr>
              <a:t>NetworkingMode -Host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10969714" y="301895"/>
            <a:ext cx="1008059" cy="44453"/>
            <a:chOff x="0" y="0"/>
            <a:chExt cx="1008062" cy="44450"/>
          </a:xfrm>
        </p:grpSpPr>
        <p:sp>
          <p:nvSpPr>
            <p:cNvPr id="5" name="Freeform 5"/>
            <p:cNvSpPr/>
            <p:nvPr/>
          </p:nvSpPr>
          <p:spPr>
            <a:xfrm>
              <a:off x="0" y="0"/>
              <a:ext cx="1008126" cy="44450"/>
            </a:xfrm>
            <a:custGeom>
              <a:avLst/>
              <a:gdLst/>
              <a:ahLst/>
              <a:cxnLst/>
              <a:rect l="l" t="t" r="r" b="b"/>
              <a:pathLst>
                <a:path w="1008126" h="44450">
                  <a:moveTo>
                    <a:pt x="0" y="0"/>
                  </a:moveTo>
                  <a:lnTo>
                    <a:pt x="1008126" y="0"/>
                  </a:lnTo>
                  <a:lnTo>
                    <a:pt x="1008126" y="44450"/>
                  </a:lnTo>
                  <a:lnTo>
                    <a:pt x="0" y="44450"/>
                  </a:lnTo>
                  <a:close/>
                </a:path>
              </a:pathLst>
            </a:custGeom>
            <a:solidFill>
              <a:srgbClr val="00CA8E"/>
            </a:solidFill>
          </p:spPr>
        </p:sp>
      </p:grpSp>
      <p:sp>
        <p:nvSpPr>
          <p:cNvPr id="6" name="Freeform 6"/>
          <p:cNvSpPr/>
          <p:nvPr/>
        </p:nvSpPr>
        <p:spPr>
          <a:xfrm>
            <a:off x="321831" y="220237"/>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1" r="-29998" b="-69323"/>
            </a:stretch>
          </a:blipFill>
        </p:spPr>
      </p:sp>
      <p:sp>
        <p:nvSpPr>
          <p:cNvPr id="7" name="Freeform 7"/>
          <p:cNvSpPr/>
          <p:nvPr/>
        </p:nvSpPr>
        <p:spPr>
          <a:xfrm>
            <a:off x="0" y="1801978"/>
            <a:ext cx="4928778" cy="4835785"/>
          </a:xfrm>
          <a:custGeom>
            <a:avLst/>
            <a:gdLst/>
            <a:ahLst/>
            <a:cxnLst/>
            <a:rect l="l" t="t" r="r" b="b"/>
            <a:pathLst>
              <a:path w="4928778" h="4835785">
                <a:moveTo>
                  <a:pt x="0" y="0"/>
                </a:moveTo>
                <a:lnTo>
                  <a:pt x="4928778" y="0"/>
                </a:lnTo>
                <a:lnTo>
                  <a:pt x="4928778" y="4835785"/>
                </a:lnTo>
                <a:lnTo>
                  <a:pt x="0" y="4835785"/>
                </a:lnTo>
                <a:lnTo>
                  <a:pt x="0" y="0"/>
                </a:lnTo>
                <a:close/>
              </a:path>
            </a:pathLst>
          </a:custGeom>
          <a:blipFill>
            <a:blip r:embed="rId5"/>
            <a:stretch>
              <a:fillRect/>
            </a:stretch>
          </a:blipFill>
        </p:spPr>
      </p:sp>
      <p:grpSp>
        <p:nvGrpSpPr>
          <p:cNvPr id="8" name="Group 8"/>
          <p:cNvGrpSpPr>
            <a:grpSpLocks noChangeAspect="1"/>
          </p:cNvGrpSpPr>
          <p:nvPr/>
        </p:nvGrpSpPr>
        <p:grpSpPr>
          <a:xfrm>
            <a:off x="2730389" y="3673364"/>
            <a:ext cx="2146411" cy="157172"/>
            <a:chOff x="0" y="0"/>
            <a:chExt cx="2146414" cy="157162"/>
          </a:xfrm>
        </p:grpSpPr>
        <p:sp>
          <p:nvSpPr>
            <p:cNvPr id="9" name="Freeform 9"/>
            <p:cNvSpPr/>
            <p:nvPr/>
          </p:nvSpPr>
          <p:spPr>
            <a:xfrm>
              <a:off x="0" y="-2540"/>
              <a:ext cx="2146427" cy="162179"/>
            </a:xfrm>
            <a:custGeom>
              <a:avLst/>
              <a:gdLst/>
              <a:ahLst/>
              <a:cxnLst/>
              <a:rect l="l" t="t" r="r" b="b"/>
              <a:pathLst>
                <a:path w="2146427" h="162179">
                  <a:moveTo>
                    <a:pt x="2146427" y="63627"/>
                  </a:moveTo>
                  <a:lnTo>
                    <a:pt x="34671" y="63627"/>
                  </a:lnTo>
                  <a:lnTo>
                    <a:pt x="34671" y="98552"/>
                  </a:lnTo>
                  <a:lnTo>
                    <a:pt x="2146427" y="98552"/>
                  </a:lnTo>
                  <a:close/>
                  <a:moveTo>
                    <a:pt x="130683" y="4953"/>
                  </a:moveTo>
                  <a:lnTo>
                    <a:pt x="0" y="81153"/>
                  </a:lnTo>
                  <a:lnTo>
                    <a:pt x="130683" y="157353"/>
                  </a:lnTo>
                  <a:cubicBezTo>
                    <a:pt x="139065" y="162179"/>
                    <a:pt x="149733" y="159385"/>
                    <a:pt x="154559" y="151130"/>
                  </a:cubicBezTo>
                  <a:lnTo>
                    <a:pt x="156591" y="132080"/>
                  </a:lnTo>
                  <a:lnTo>
                    <a:pt x="43434" y="66040"/>
                  </a:lnTo>
                  <a:lnTo>
                    <a:pt x="43434" y="96266"/>
                  </a:lnTo>
                  <a:lnTo>
                    <a:pt x="148209" y="35179"/>
                  </a:lnTo>
                  <a:cubicBezTo>
                    <a:pt x="156591" y="30353"/>
                    <a:pt x="159385" y="19685"/>
                    <a:pt x="154432" y="11303"/>
                  </a:cubicBezTo>
                  <a:lnTo>
                    <a:pt x="138938" y="0"/>
                  </a:lnTo>
                  <a:close/>
                </a:path>
              </a:pathLst>
            </a:custGeom>
            <a:solidFill>
              <a:srgbClr val="14B08B"/>
            </a:solidFill>
          </p:spPr>
        </p:sp>
      </p:grpSp>
      <p:sp>
        <p:nvSpPr>
          <p:cNvPr id="10" name="TextBox 10"/>
          <p:cNvSpPr txBox="1"/>
          <p:nvPr/>
        </p:nvSpPr>
        <p:spPr>
          <a:xfrm>
            <a:off x="5077368" y="2521353"/>
            <a:ext cx="6696180" cy="336671"/>
          </a:xfrm>
          <a:prstGeom prst="rect">
            <a:avLst/>
          </a:prstGeom>
        </p:spPr>
        <p:txBody>
          <a:bodyPr lIns="0" tIns="0" rIns="0" bIns="0" rtlCol="0" anchor="t">
            <a:spAutoFit/>
          </a:bodyPr>
          <a:lstStyle/>
          <a:p>
            <a:pPr algn="l">
              <a:lnSpc>
                <a:spcPts val="2399"/>
              </a:lnSpc>
            </a:pPr>
            <a:r>
              <a:rPr lang="en-US" sz="1999">
                <a:solidFill>
                  <a:srgbClr val="3F3F3F"/>
                </a:solidFill>
                <a:latin typeface="Roboto"/>
                <a:ea typeface="Roboto"/>
                <a:cs typeface="Roboto"/>
                <a:sym typeface="Roboto"/>
              </a:rPr>
              <a:t>•No configuration specifies a dynamic port allocation for </a:t>
            </a:r>
          </a:p>
        </p:txBody>
      </p:sp>
      <p:sp>
        <p:nvSpPr>
          <p:cNvPr id="11" name="TextBox 11"/>
          <p:cNvSpPr txBox="1"/>
          <p:nvPr/>
        </p:nvSpPr>
        <p:spPr>
          <a:xfrm>
            <a:off x="5305968" y="2831354"/>
            <a:ext cx="919991" cy="312534"/>
          </a:xfrm>
          <a:prstGeom prst="rect">
            <a:avLst/>
          </a:prstGeom>
        </p:spPr>
        <p:txBody>
          <a:bodyPr lIns="0" tIns="0" rIns="0" bIns="0" rtlCol="0" anchor="t">
            <a:spAutoFit/>
          </a:bodyPr>
          <a:lstStyle/>
          <a:p>
            <a:pPr algn="l">
              <a:lnSpc>
                <a:spcPts val="2399"/>
              </a:lnSpc>
            </a:pPr>
            <a:r>
              <a:rPr lang="en-US" sz="1999">
                <a:solidFill>
                  <a:srgbClr val="3F3F3F"/>
                </a:solidFill>
                <a:latin typeface="Roboto"/>
                <a:ea typeface="Roboto"/>
                <a:cs typeface="Roboto"/>
                <a:sym typeface="Roboto"/>
              </a:rPr>
              <a:t>the task</a:t>
            </a:r>
          </a:p>
        </p:txBody>
      </p:sp>
      <p:sp>
        <p:nvSpPr>
          <p:cNvPr id="12" name="TextBox 12"/>
          <p:cNvSpPr txBox="1"/>
          <p:nvPr/>
        </p:nvSpPr>
        <p:spPr>
          <a:xfrm>
            <a:off x="5077368" y="3188103"/>
            <a:ext cx="5605453" cy="584321"/>
          </a:xfrm>
          <a:prstGeom prst="rect">
            <a:avLst/>
          </a:prstGeom>
        </p:spPr>
        <p:txBody>
          <a:bodyPr lIns="0" tIns="0" rIns="0" bIns="0" rtlCol="0" anchor="t">
            <a:spAutoFit/>
          </a:bodyPr>
          <a:lstStyle/>
          <a:p>
            <a:pPr algn="l">
              <a:lnSpc>
                <a:spcPts val="4999"/>
              </a:lnSpc>
            </a:pPr>
            <a:r>
              <a:rPr lang="en-US" sz="1999">
                <a:solidFill>
                  <a:srgbClr val="3F3F3F"/>
                </a:solidFill>
                <a:latin typeface="Roboto"/>
                <a:ea typeface="Roboto"/>
                <a:cs typeface="Roboto"/>
                <a:sym typeface="Roboto"/>
              </a:rPr>
              <a:t>•The application/service would need to read an </a:t>
            </a:r>
          </a:p>
        </p:txBody>
      </p:sp>
      <p:sp>
        <p:nvSpPr>
          <p:cNvPr id="13" name="TextBox 13"/>
          <p:cNvSpPr txBox="1"/>
          <p:nvPr/>
        </p:nvSpPr>
        <p:spPr>
          <a:xfrm>
            <a:off x="5305968" y="3879104"/>
            <a:ext cx="6671148" cy="1093584"/>
          </a:xfrm>
          <a:prstGeom prst="rect">
            <a:avLst/>
          </a:prstGeom>
        </p:spPr>
        <p:txBody>
          <a:bodyPr lIns="0" tIns="0" rIns="0" bIns="0" rtlCol="0" anchor="t">
            <a:spAutoFit/>
          </a:bodyPr>
          <a:lstStyle/>
          <a:p>
            <a:pPr algn="l">
              <a:lnSpc>
                <a:spcPts val="999"/>
              </a:lnSpc>
            </a:pPr>
            <a:r>
              <a:rPr lang="en-US" sz="1999">
                <a:solidFill>
                  <a:srgbClr val="3F3F3F"/>
                </a:solidFill>
                <a:latin typeface="Roboto"/>
                <a:ea typeface="Roboto"/>
                <a:cs typeface="Roboto"/>
                <a:sym typeface="Roboto"/>
              </a:rPr>
              <a:t>environment variable to know the port to bind to at startup </a:t>
            </a:r>
            <a:r>
              <a:rPr lang="en-US" sz="1999" b="1">
                <a:solidFill>
                  <a:srgbClr val="00CA8E"/>
                </a:solidFill>
                <a:latin typeface="Roboto Bold"/>
                <a:ea typeface="Roboto Bold"/>
                <a:cs typeface="Roboto Bold"/>
                <a:sym typeface="Roboto Bold"/>
              </a:rPr>
              <a:t>NOMAD_PORT_web</a:t>
            </a:r>
            <a:r>
              <a:rPr lang="en-US" sz="1999">
                <a:solidFill>
                  <a:srgbClr val="3F3F3F"/>
                </a:solidFill>
                <a:latin typeface="Roboto"/>
                <a:ea typeface="Roboto"/>
                <a:cs typeface="Roboto"/>
                <a:sym typeface="Roboto"/>
              </a:rPr>
              <a:t>would be passed to the task so it can </a:t>
            </a:r>
          </a:p>
          <a:p>
            <a:pPr algn="l">
              <a:lnSpc>
                <a:spcPts val="3991"/>
              </a:lnSpc>
            </a:pPr>
            <a:r>
              <a:rPr lang="en-US" sz="1999">
                <a:solidFill>
                  <a:srgbClr val="3F3F3F"/>
                </a:solidFill>
                <a:latin typeface="Roboto"/>
                <a:ea typeface="Roboto"/>
                <a:cs typeface="Roboto"/>
                <a:sym typeface="Roboto"/>
              </a:rPr>
              <a:t>know the dynamic port</a:t>
            </a:r>
          </a:p>
        </p:txBody>
      </p:sp>
      <p:sp>
        <p:nvSpPr>
          <p:cNvPr id="14" name="TextBox 14"/>
          <p:cNvSpPr txBox="1"/>
          <p:nvPr/>
        </p:nvSpPr>
        <p:spPr>
          <a:xfrm>
            <a:off x="5077368" y="4136965"/>
            <a:ext cx="90678" cy="537667"/>
          </a:xfrm>
          <a:prstGeom prst="rect">
            <a:avLst/>
          </a:prstGeom>
        </p:spPr>
        <p:txBody>
          <a:bodyPr lIns="0" tIns="0" rIns="0" bIns="0" rtlCol="0" anchor="t">
            <a:spAutoFit/>
          </a:bodyPr>
          <a:lstStyle/>
          <a:p>
            <a:pPr algn="l">
              <a:lnSpc>
                <a:spcPts val="4999"/>
              </a:lnSpc>
            </a:pPr>
            <a:r>
              <a:rPr lang="en-US" sz="1999" spc="-15">
                <a:solidFill>
                  <a:srgbClr val="00CA8E"/>
                </a:solidFill>
                <a:latin typeface="IBM Plex Sans Condensed"/>
                <a:ea typeface="IBM Plex Sans Condensed"/>
                <a:cs typeface="IBM Plex Sans Condensed"/>
                <a:sym typeface="IBM Plex Sans Condensed"/>
              </a:rPr>
              <a:t>•</a:t>
            </a:r>
          </a:p>
        </p:txBody>
      </p:sp>
      <p:sp>
        <p:nvSpPr>
          <p:cNvPr id="15" name="TextBox 15"/>
          <p:cNvSpPr txBox="1"/>
          <p:nvPr/>
        </p:nvSpPr>
        <p:spPr>
          <a:xfrm>
            <a:off x="5077368" y="5004711"/>
            <a:ext cx="3183579" cy="584321"/>
          </a:xfrm>
          <a:prstGeom prst="rect">
            <a:avLst/>
          </a:prstGeom>
        </p:spPr>
        <p:txBody>
          <a:bodyPr lIns="0" tIns="0" rIns="0" bIns="0" rtlCol="0" anchor="t">
            <a:spAutoFit/>
          </a:bodyPr>
          <a:lstStyle/>
          <a:p>
            <a:pPr algn="l">
              <a:lnSpc>
                <a:spcPts val="4999"/>
              </a:lnSpc>
            </a:pPr>
            <a:r>
              <a:rPr lang="en-US" sz="1999">
                <a:solidFill>
                  <a:srgbClr val="3F3F3F"/>
                </a:solidFill>
                <a:latin typeface="Roboto"/>
                <a:ea typeface="Roboto"/>
                <a:cs typeface="Roboto"/>
                <a:sym typeface="Roboto"/>
              </a:rPr>
              <a:t>•Again, no need to specify </a:t>
            </a:r>
          </a:p>
        </p:txBody>
      </p:sp>
      <p:sp>
        <p:nvSpPr>
          <p:cNvPr id="16" name="TextBox 16"/>
          <p:cNvSpPr txBox="1"/>
          <p:nvPr/>
        </p:nvSpPr>
        <p:spPr>
          <a:xfrm>
            <a:off x="8198396" y="5387197"/>
            <a:ext cx="3634683" cy="298132"/>
          </a:xfrm>
          <a:prstGeom prst="rect">
            <a:avLst/>
          </a:prstGeom>
        </p:spPr>
        <p:txBody>
          <a:bodyPr lIns="0" tIns="0" rIns="0" bIns="0" rtlCol="0" anchor="t">
            <a:spAutoFit/>
          </a:bodyPr>
          <a:lstStyle/>
          <a:p>
            <a:pPr algn="l">
              <a:lnSpc>
                <a:spcPts val="999"/>
              </a:lnSpc>
            </a:pPr>
            <a:r>
              <a:rPr lang="en-US" sz="1999" b="1">
                <a:solidFill>
                  <a:srgbClr val="00CA8E"/>
                </a:solidFill>
                <a:latin typeface="Roboto Bold"/>
                <a:ea typeface="Roboto Bold"/>
                <a:cs typeface="Roboto Bold"/>
                <a:sym typeface="Roboto Bold"/>
              </a:rPr>
              <a:t>mode = host</a:t>
            </a:r>
            <a:r>
              <a:rPr lang="en-US" sz="1999">
                <a:solidFill>
                  <a:srgbClr val="3F3F3F"/>
                </a:solidFill>
                <a:latin typeface="Roboto"/>
                <a:ea typeface="Roboto"/>
                <a:cs typeface="Roboto"/>
                <a:sym typeface="Roboto"/>
              </a:rPr>
              <a:t>because it's the </a:t>
            </a:r>
          </a:p>
        </p:txBody>
      </p:sp>
      <p:sp>
        <p:nvSpPr>
          <p:cNvPr id="17" name="TextBox 17"/>
          <p:cNvSpPr txBox="1"/>
          <p:nvPr/>
        </p:nvSpPr>
        <p:spPr>
          <a:xfrm>
            <a:off x="5305968" y="5422154"/>
            <a:ext cx="2403481" cy="464934"/>
          </a:xfrm>
          <a:prstGeom prst="rect">
            <a:avLst/>
          </a:prstGeom>
        </p:spPr>
        <p:txBody>
          <a:bodyPr lIns="0" tIns="0" rIns="0" bIns="0" rtlCol="0" anchor="t">
            <a:spAutoFit/>
          </a:bodyPr>
          <a:lstStyle/>
          <a:p>
            <a:pPr algn="l">
              <a:lnSpc>
                <a:spcPts val="3991"/>
              </a:lnSpc>
            </a:pPr>
            <a:r>
              <a:rPr lang="en-US" sz="1999">
                <a:solidFill>
                  <a:srgbClr val="3F3F3F"/>
                </a:solidFill>
                <a:latin typeface="Roboto"/>
                <a:ea typeface="Roboto"/>
                <a:cs typeface="Roboto"/>
                <a:sym typeface="Roboto"/>
              </a:rPr>
              <a:t>default configuration</a:t>
            </a:r>
          </a:p>
        </p:txBody>
      </p:sp>
      <p:sp>
        <p:nvSpPr>
          <p:cNvPr id="18" name="TextBox 18"/>
          <p:cNvSpPr txBox="1"/>
          <p:nvPr/>
        </p:nvSpPr>
        <p:spPr>
          <a:xfrm>
            <a:off x="6405239" y="534657"/>
            <a:ext cx="5565086" cy="631393"/>
          </a:xfrm>
          <a:prstGeom prst="rect">
            <a:avLst/>
          </a:prstGeom>
        </p:spPr>
        <p:txBody>
          <a:bodyPr lIns="0" tIns="0" rIns="0" bIns="0" rtlCol="0" anchor="t">
            <a:spAutoFit/>
          </a:bodyPr>
          <a:lstStyle/>
          <a:p>
            <a:pPr algn="l">
              <a:lnSpc>
                <a:spcPts val="5040"/>
              </a:lnSpc>
            </a:pPr>
            <a:r>
              <a:rPr lang="en-US" sz="3600" b="1">
                <a:solidFill>
                  <a:srgbClr val="00CA8E"/>
                </a:solidFill>
                <a:latin typeface="Raleway Heavy"/>
                <a:ea typeface="Raleway Heavy"/>
                <a:cs typeface="Raleway Heavy"/>
                <a:sym typeface="Raleway Heavy"/>
              </a:rPr>
              <a:t>NetworkingMode -Host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63503" y="-63503"/>
            <a:ext cx="3245520" cy="6984778"/>
            <a:chOff x="0" y="0"/>
            <a:chExt cx="3245523" cy="6984784"/>
          </a:xfrm>
        </p:grpSpPr>
        <p:sp>
          <p:nvSpPr>
            <p:cNvPr id="5" name="Freeform 5"/>
            <p:cNvSpPr/>
            <p:nvPr/>
          </p:nvSpPr>
          <p:spPr>
            <a:xfrm>
              <a:off x="63500" y="63500"/>
              <a:ext cx="3118485" cy="6857746"/>
            </a:xfrm>
            <a:custGeom>
              <a:avLst/>
              <a:gdLst/>
              <a:ahLst/>
              <a:cxnLst/>
              <a:rect l="l" t="t" r="r" b="b"/>
              <a:pathLst>
                <a:path w="3118485" h="6857746">
                  <a:moveTo>
                    <a:pt x="0" y="0"/>
                  </a:moveTo>
                  <a:lnTo>
                    <a:pt x="0" y="6857746"/>
                  </a:lnTo>
                  <a:lnTo>
                    <a:pt x="3118485" y="6857746"/>
                  </a:lnTo>
                  <a:lnTo>
                    <a:pt x="3118485" y="0"/>
                  </a:lnTo>
                  <a:close/>
                </a:path>
              </a:pathLst>
            </a:custGeom>
            <a:solidFill>
              <a:srgbClr val="00CA8E"/>
            </a:solidFill>
          </p:spPr>
        </p:sp>
        <p:sp>
          <p:nvSpPr>
            <p:cNvPr id="6" name="Freeform 6"/>
            <p:cNvSpPr/>
            <p:nvPr/>
          </p:nvSpPr>
          <p:spPr>
            <a:xfrm>
              <a:off x="212852" y="338328"/>
              <a:ext cx="1007999" cy="44450"/>
            </a:xfrm>
            <a:custGeom>
              <a:avLst/>
              <a:gdLst/>
              <a:ahLst/>
              <a:cxnLst/>
              <a:rect l="l" t="t" r="r" b="b"/>
              <a:pathLst>
                <a:path w="1007999" h="44450">
                  <a:moveTo>
                    <a:pt x="0" y="0"/>
                  </a:moveTo>
                  <a:lnTo>
                    <a:pt x="1007999" y="0"/>
                  </a:lnTo>
                  <a:lnTo>
                    <a:pt x="1007999" y="44450"/>
                  </a:lnTo>
                  <a:lnTo>
                    <a:pt x="0" y="44450"/>
                  </a:lnTo>
                  <a:close/>
                </a:path>
              </a:pathLst>
            </a:custGeom>
            <a:solidFill>
              <a:srgbClr val="FFFFFF"/>
            </a:solidFill>
          </p:spPr>
        </p:sp>
      </p:grpSp>
      <p:sp>
        <p:nvSpPr>
          <p:cNvPr id="7" name="Freeform 7"/>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sp>
        <p:nvSpPr>
          <p:cNvPr id="8" name="Freeform 8"/>
          <p:cNvSpPr/>
          <p:nvPr/>
        </p:nvSpPr>
        <p:spPr>
          <a:xfrm>
            <a:off x="4468368" y="5516880"/>
            <a:ext cx="1216152" cy="1149096"/>
          </a:xfrm>
          <a:custGeom>
            <a:avLst/>
            <a:gdLst/>
            <a:ahLst/>
            <a:cxnLst/>
            <a:rect l="l" t="t" r="r" b="b"/>
            <a:pathLst>
              <a:path w="1216152" h="1149096">
                <a:moveTo>
                  <a:pt x="0" y="0"/>
                </a:moveTo>
                <a:lnTo>
                  <a:pt x="1216152" y="0"/>
                </a:lnTo>
                <a:lnTo>
                  <a:pt x="1216152" y="1149096"/>
                </a:lnTo>
                <a:lnTo>
                  <a:pt x="0" y="1149096"/>
                </a:lnTo>
                <a:lnTo>
                  <a:pt x="0" y="0"/>
                </a:lnTo>
                <a:close/>
              </a:path>
            </a:pathLst>
          </a:custGeom>
          <a:blipFill>
            <a:blip r:embed="rId5"/>
            <a:stretch>
              <a:fillRect/>
            </a:stretch>
          </a:blipFill>
        </p:spPr>
      </p:sp>
      <p:grpSp>
        <p:nvGrpSpPr>
          <p:cNvPr id="9" name="Group 9"/>
          <p:cNvGrpSpPr>
            <a:grpSpLocks noChangeAspect="1"/>
          </p:cNvGrpSpPr>
          <p:nvPr/>
        </p:nvGrpSpPr>
        <p:grpSpPr>
          <a:xfrm>
            <a:off x="4875371" y="6331372"/>
            <a:ext cx="445722" cy="245583"/>
            <a:chOff x="0" y="0"/>
            <a:chExt cx="445719" cy="245580"/>
          </a:xfrm>
        </p:grpSpPr>
        <p:sp>
          <p:nvSpPr>
            <p:cNvPr id="10" name="Freeform 10"/>
            <p:cNvSpPr/>
            <p:nvPr/>
          </p:nvSpPr>
          <p:spPr>
            <a:xfrm>
              <a:off x="0" y="0"/>
              <a:ext cx="445770" cy="245618"/>
            </a:xfrm>
            <a:custGeom>
              <a:avLst/>
              <a:gdLst/>
              <a:ahLst/>
              <a:cxnLst/>
              <a:rect l="l" t="t" r="r" b="b"/>
              <a:pathLst>
                <a:path w="445770" h="245618">
                  <a:moveTo>
                    <a:pt x="0" y="0"/>
                  </a:moveTo>
                  <a:lnTo>
                    <a:pt x="445770" y="0"/>
                  </a:lnTo>
                  <a:lnTo>
                    <a:pt x="445770" y="245618"/>
                  </a:lnTo>
                  <a:lnTo>
                    <a:pt x="0" y="245618"/>
                  </a:lnTo>
                  <a:close/>
                </a:path>
              </a:pathLst>
            </a:custGeom>
            <a:solidFill>
              <a:srgbClr val="000000"/>
            </a:solidFill>
          </p:spPr>
        </p:sp>
      </p:grpSp>
      <p:sp>
        <p:nvSpPr>
          <p:cNvPr id="11" name="Freeform 11"/>
          <p:cNvSpPr/>
          <p:nvPr/>
        </p:nvSpPr>
        <p:spPr>
          <a:xfrm>
            <a:off x="4904432" y="6331372"/>
            <a:ext cx="341195" cy="240344"/>
          </a:xfrm>
          <a:custGeom>
            <a:avLst/>
            <a:gdLst/>
            <a:ahLst/>
            <a:cxnLst/>
            <a:rect l="l" t="t" r="r" b="b"/>
            <a:pathLst>
              <a:path w="341195" h="240344">
                <a:moveTo>
                  <a:pt x="0" y="0"/>
                </a:moveTo>
                <a:lnTo>
                  <a:pt x="341195" y="0"/>
                </a:lnTo>
                <a:lnTo>
                  <a:pt x="341195" y="240345"/>
                </a:lnTo>
                <a:lnTo>
                  <a:pt x="0" y="240345"/>
                </a:lnTo>
                <a:lnTo>
                  <a:pt x="0" y="0"/>
                </a:lnTo>
                <a:close/>
              </a:path>
            </a:pathLst>
          </a:custGeom>
          <a:blipFill>
            <a:blip r:embed="rId6"/>
            <a:stretch>
              <a:fillRect l="-22592" t="-7141" r="-21459" b="-7902"/>
            </a:stretch>
          </a:blipFill>
        </p:spPr>
      </p:sp>
      <p:grpSp>
        <p:nvGrpSpPr>
          <p:cNvPr id="12" name="Group 12"/>
          <p:cNvGrpSpPr>
            <a:grpSpLocks noChangeAspect="1"/>
          </p:cNvGrpSpPr>
          <p:nvPr/>
        </p:nvGrpSpPr>
        <p:grpSpPr>
          <a:xfrm>
            <a:off x="5643391" y="5598566"/>
            <a:ext cx="1668399" cy="531228"/>
            <a:chOff x="0" y="0"/>
            <a:chExt cx="1668399" cy="531228"/>
          </a:xfrm>
        </p:grpSpPr>
        <p:sp>
          <p:nvSpPr>
            <p:cNvPr id="13" name="Freeform 13"/>
            <p:cNvSpPr/>
            <p:nvPr/>
          </p:nvSpPr>
          <p:spPr>
            <a:xfrm>
              <a:off x="0" y="0"/>
              <a:ext cx="1669923" cy="531114"/>
            </a:xfrm>
            <a:custGeom>
              <a:avLst/>
              <a:gdLst/>
              <a:ahLst/>
              <a:cxnLst/>
              <a:rect l="l" t="t" r="r" b="b"/>
              <a:pathLst>
                <a:path w="1669923" h="531114">
                  <a:moveTo>
                    <a:pt x="38100" y="504190"/>
                  </a:moveTo>
                  <a:lnTo>
                    <a:pt x="1623949" y="504190"/>
                  </a:lnTo>
                  <a:lnTo>
                    <a:pt x="1623949" y="22098"/>
                  </a:lnTo>
                  <a:lnTo>
                    <a:pt x="1601724" y="22098"/>
                  </a:lnTo>
                  <a:lnTo>
                    <a:pt x="1601724" y="493141"/>
                  </a:lnTo>
                  <a:lnTo>
                    <a:pt x="1612900" y="481965"/>
                  </a:lnTo>
                  <a:lnTo>
                    <a:pt x="38100" y="481965"/>
                  </a:lnTo>
                  <a:close/>
                  <a:moveTo>
                    <a:pt x="38100" y="454914"/>
                  </a:moveTo>
                  <a:cubicBezTo>
                    <a:pt x="17018" y="454914"/>
                    <a:pt x="0" y="471932"/>
                    <a:pt x="0" y="493014"/>
                  </a:cubicBezTo>
                  <a:cubicBezTo>
                    <a:pt x="0" y="514096"/>
                    <a:pt x="17018" y="531114"/>
                    <a:pt x="38100" y="531114"/>
                  </a:cubicBezTo>
                  <a:cubicBezTo>
                    <a:pt x="59182" y="531114"/>
                    <a:pt x="76200" y="514096"/>
                    <a:pt x="76200" y="493014"/>
                  </a:cubicBezTo>
                  <a:cubicBezTo>
                    <a:pt x="76200" y="471932"/>
                    <a:pt x="59182" y="454914"/>
                    <a:pt x="38100" y="454914"/>
                  </a:cubicBezTo>
                  <a:close/>
                  <a:moveTo>
                    <a:pt x="1666875" y="92710"/>
                  </a:moveTo>
                  <a:lnTo>
                    <a:pt x="1612773" y="0"/>
                  </a:lnTo>
                  <a:lnTo>
                    <a:pt x="1558671" y="92710"/>
                  </a:lnTo>
                  <a:cubicBezTo>
                    <a:pt x="1555623" y="98044"/>
                    <a:pt x="1557401" y="104775"/>
                    <a:pt x="1562735" y="107950"/>
                  </a:cubicBezTo>
                  <a:lnTo>
                    <a:pt x="1574800" y="109220"/>
                  </a:lnTo>
                  <a:lnTo>
                    <a:pt x="1622298" y="27686"/>
                  </a:lnTo>
                  <a:lnTo>
                    <a:pt x="1603121" y="27686"/>
                  </a:lnTo>
                  <a:lnTo>
                    <a:pt x="1647571" y="103886"/>
                  </a:lnTo>
                  <a:cubicBezTo>
                    <a:pt x="1650619" y="109220"/>
                    <a:pt x="1657477" y="110998"/>
                    <a:pt x="1662811" y="107823"/>
                  </a:cubicBezTo>
                  <a:lnTo>
                    <a:pt x="1669923" y="97917"/>
                  </a:lnTo>
                  <a:close/>
                </a:path>
              </a:pathLst>
            </a:custGeom>
            <a:solidFill>
              <a:srgbClr val="3F3F3F"/>
            </a:solidFill>
          </p:spPr>
        </p:sp>
      </p:grpSp>
      <p:sp>
        <p:nvSpPr>
          <p:cNvPr id="14" name="Freeform 14"/>
          <p:cNvSpPr/>
          <p:nvPr/>
        </p:nvSpPr>
        <p:spPr>
          <a:xfrm>
            <a:off x="4482360" y="2168300"/>
            <a:ext cx="5547741" cy="3363678"/>
          </a:xfrm>
          <a:custGeom>
            <a:avLst/>
            <a:gdLst/>
            <a:ahLst/>
            <a:cxnLst/>
            <a:rect l="l" t="t" r="r" b="b"/>
            <a:pathLst>
              <a:path w="5547741" h="3363678">
                <a:moveTo>
                  <a:pt x="0" y="0"/>
                </a:moveTo>
                <a:lnTo>
                  <a:pt x="5547741" y="0"/>
                </a:lnTo>
                <a:lnTo>
                  <a:pt x="5547741" y="3363677"/>
                </a:lnTo>
                <a:lnTo>
                  <a:pt x="0" y="33636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5689263" y="2792425"/>
            <a:ext cx="385220" cy="282492"/>
          </a:xfrm>
          <a:custGeom>
            <a:avLst/>
            <a:gdLst/>
            <a:ahLst/>
            <a:cxnLst/>
            <a:rect l="l" t="t" r="r" b="b"/>
            <a:pathLst>
              <a:path w="385220" h="282492">
                <a:moveTo>
                  <a:pt x="0" y="0"/>
                </a:moveTo>
                <a:lnTo>
                  <a:pt x="385220" y="0"/>
                </a:lnTo>
                <a:lnTo>
                  <a:pt x="385220" y="282493"/>
                </a:lnTo>
                <a:lnTo>
                  <a:pt x="0" y="282493"/>
                </a:lnTo>
                <a:lnTo>
                  <a:pt x="0" y="0"/>
                </a:lnTo>
                <a:close/>
              </a:path>
            </a:pathLst>
          </a:custGeom>
          <a:blipFill>
            <a:blip r:embed="rId9"/>
            <a:stretch>
              <a:fillRect/>
            </a:stretch>
          </a:blipFill>
        </p:spPr>
      </p:sp>
      <p:sp>
        <p:nvSpPr>
          <p:cNvPr id="16" name="Freeform 16"/>
          <p:cNvSpPr/>
          <p:nvPr/>
        </p:nvSpPr>
        <p:spPr>
          <a:xfrm>
            <a:off x="7291226" y="2918641"/>
            <a:ext cx="1130351" cy="1130351"/>
          </a:xfrm>
          <a:custGeom>
            <a:avLst/>
            <a:gdLst/>
            <a:ahLst/>
            <a:cxnLst/>
            <a:rect l="l" t="t" r="r" b="b"/>
            <a:pathLst>
              <a:path w="1130351" h="1130351">
                <a:moveTo>
                  <a:pt x="0" y="0"/>
                </a:moveTo>
                <a:lnTo>
                  <a:pt x="1130350" y="0"/>
                </a:lnTo>
                <a:lnTo>
                  <a:pt x="1130350" y="1130351"/>
                </a:lnTo>
                <a:lnTo>
                  <a:pt x="0" y="11303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a:off x="8661283" y="2918641"/>
            <a:ext cx="1130351" cy="1130351"/>
          </a:xfrm>
          <a:custGeom>
            <a:avLst/>
            <a:gdLst/>
            <a:ahLst/>
            <a:cxnLst/>
            <a:rect l="l" t="t" r="r" b="b"/>
            <a:pathLst>
              <a:path w="1130351" h="1130351">
                <a:moveTo>
                  <a:pt x="0" y="0"/>
                </a:moveTo>
                <a:lnTo>
                  <a:pt x="1130350" y="0"/>
                </a:lnTo>
                <a:lnTo>
                  <a:pt x="1130350" y="1130351"/>
                </a:lnTo>
                <a:lnTo>
                  <a:pt x="0" y="1130351"/>
                </a:lnTo>
                <a:lnTo>
                  <a:pt x="0" y="0"/>
                </a:lnTo>
                <a:close/>
              </a:path>
            </a:pathLst>
          </a:custGeom>
          <a:blipFill>
            <a:blip r:embed="rId10">
              <a:extLst>
                <a:ext uri="{96DAC541-7B7A-43D3-8B79-37D633B846F1}">
                  <asvg:svgBlip xmlns:asvg="http://schemas.microsoft.com/office/drawing/2016/SVG/main" r:embed="rId12"/>
                </a:ext>
              </a:extLst>
            </a:blip>
            <a:stretch>
              <a:fillRect/>
            </a:stretch>
          </a:blipFill>
        </p:spPr>
      </p:sp>
      <p:sp>
        <p:nvSpPr>
          <p:cNvPr id="18" name="Freeform 18"/>
          <p:cNvSpPr/>
          <p:nvPr/>
        </p:nvSpPr>
        <p:spPr>
          <a:xfrm>
            <a:off x="8159572" y="2792425"/>
            <a:ext cx="385220" cy="282492"/>
          </a:xfrm>
          <a:custGeom>
            <a:avLst/>
            <a:gdLst/>
            <a:ahLst/>
            <a:cxnLst/>
            <a:rect l="l" t="t" r="r" b="b"/>
            <a:pathLst>
              <a:path w="385220" h="282492">
                <a:moveTo>
                  <a:pt x="0" y="0"/>
                </a:moveTo>
                <a:lnTo>
                  <a:pt x="385220" y="0"/>
                </a:lnTo>
                <a:lnTo>
                  <a:pt x="385220" y="282493"/>
                </a:lnTo>
                <a:lnTo>
                  <a:pt x="0" y="282493"/>
                </a:lnTo>
                <a:lnTo>
                  <a:pt x="0" y="0"/>
                </a:lnTo>
                <a:close/>
              </a:path>
            </a:pathLst>
          </a:custGeom>
          <a:blipFill>
            <a:blip r:embed="rId9"/>
            <a:stretch>
              <a:fillRect/>
            </a:stretch>
          </a:blipFill>
        </p:spPr>
      </p:sp>
      <p:sp>
        <p:nvSpPr>
          <p:cNvPr id="19" name="Freeform 19"/>
          <p:cNvSpPr/>
          <p:nvPr/>
        </p:nvSpPr>
        <p:spPr>
          <a:xfrm>
            <a:off x="9529629" y="2792425"/>
            <a:ext cx="385220" cy="282492"/>
          </a:xfrm>
          <a:custGeom>
            <a:avLst/>
            <a:gdLst/>
            <a:ahLst/>
            <a:cxnLst/>
            <a:rect l="l" t="t" r="r" b="b"/>
            <a:pathLst>
              <a:path w="385220" h="282492">
                <a:moveTo>
                  <a:pt x="0" y="0"/>
                </a:moveTo>
                <a:lnTo>
                  <a:pt x="385220" y="0"/>
                </a:lnTo>
                <a:lnTo>
                  <a:pt x="385220" y="282493"/>
                </a:lnTo>
                <a:lnTo>
                  <a:pt x="0" y="282493"/>
                </a:lnTo>
                <a:lnTo>
                  <a:pt x="0" y="0"/>
                </a:lnTo>
                <a:close/>
              </a:path>
            </a:pathLst>
          </a:custGeom>
          <a:blipFill>
            <a:blip r:embed="rId9"/>
            <a:stretch>
              <a:fillRect/>
            </a:stretch>
          </a:blipFill>
        </p:spPr>
      </p:sp>
      <p:sp>
        <p:nvSpPr>
          <p:cNvPr id="20" name="Freeform 20"/>
          <p:cNvSpPr/>
          <p:nvPr/>
        </p:nvSpPr>
        <p:spPr>
          <a:xfrm>
            <a:off x="5267030" y="3907650"/>
            <a:ext cx="4193905" cy="1754467"/>
          </a:xfrm>
          <a:custGeom>
            <a:avLst/>
            <a:gdLst/>
            <a:ahLst/>
            <a:cxnLst/>
            <a:rect l="l" t="t" r="r" b="b"/>
            <a:pathLst>
              <a:path w="4193905" h="1754467">
                <a:moveTo>
                  <a:pt x="0" y="0"/>
                </a:moveTo>
                <a:lnTo>
                  <a:pt x="4193905" y="0"/>
                </a:lnTo>
                <a:lnTo>
                  <a:pt x="4193905" y="1754467"/>
                </a:lnTo>
                <a:lnTo>
                  <a:pt x="0" y="175446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1" name="TextBox 21"/>
          <p:cNvSpPr txBox="1"/>
          <p:nvPr/>
        </p:nvSpPr>
        <p:spPr>
          <a:xfrm>
            <a:off x="142237" y="231762"/>
            <a:ext cx="2930976" cy="2055952"/>
          </a:xfrm>
          <a:prstGeom prst="rect">
            <a:avLst/>
          </a:prstGeom>
        </p:spPr>
        <p:txBody>
          <a:bodyPr lIns="0" tIns="0" rIns="0" bIns="0" rtlCol="0" anchor="t">
            <a:spAutoFit/>
          </a:bodyPr>
          <a:lstStyle/>
          <a:p>
            <a:pPr algn="l">
              <a:lnSpc>
                <a:spcPts val="8593"/>
              </a:lnSpc>
            </a:pPr>
            <a:r>
              <a:rPr lang="en-US" sz="3600" b="1">
                <a:solidFill>
                  <a:srgbClr val="FFFFFF"/>
                </a:solidFill>
                <a:latin typeface="Raleway Heavy"/>
                <a:ea typeface="Raleway Heavy"/>
                <a:cs typeface="Raleway Heavy"/>
                <a:sym typeface="Raleway Heavy"/>
              </a:rPr>
              <a:t>Networking </a:t>
            </a:r>
            <a:r>
              <a:rPr lang="en-US" sz="3600" b="1">
                <a:solidFill>
                  <a:srgbClr val="3F3F3F"/>
                </a:solidFill>
                <a:latin typeface="Raleway Heavy"/>
                <a:ea typeface="Raleway Heavy"/>
                <a:cs typeface="Raleway Heavy"/>
                <a:sym typeface="Raleway Heavy"/>
              </a:rPr>
              <a:t>Bridge Mode</a:t>
            </a:r>
          </a:p>
        </p:txBody>
      </p:sp>
      <p:sp>
        <p:nvSpPr>
          <p:cNvPr id="22" name="TextBox 22"/>
          <p:cNvSpPr txBox="1"/>
          <p:nvPr/>
        </p:nvSpPr>
        <p:spPr>
          <a:xfrm>
            <a:off x="6218339" y="5036315"/>
            <a:ext cx="563289" cy="250212"/>
          </a:xfrm>
          <a:prstGeom prst="rect">
            <a:avLst/>
          </a:prstGeom>
        </p:spPr>
        <p:txBody>
          <a:bodyPr lIns="0" tIns="0" rIns="0" bIns="0" rtlCol="0" anchor="t">
            <a:spAutoFit/>
          </a:bodyPr>
          <a:lstStyle/>
          <a:p>
            <a:pPr algn="l">
              <a:lnSpc>
                <a:spcPts val="1959"/>
              </a:lnSpc>
            </a:pPr>
            <a:r>
              <a:rPr lang="en-US" sz="1399" b="1">
                <a:solidFill>
                  <a:srgbClr val="3F3F3F"/>
                </a:solidFill>
                <a:latin typeface="Roboto Bold"/>
                <a:ea typeface="Roboto Bold"/>
                <a:cs typeface="Roboto Bold"/>
                <a:sym typeface="Roboto Bold"/>
              </a:rPr>
              <a:t>22464 </a:t>
            </a:r>
          </a:p>
        </p:txBody>
      </p:sp>
      <p:sp>
        <p:nvSpPr>
          <p:cNvPr id="23" name="TextBox 23"/>
          <p:cNvSpPr txBox="1"/>
          <p:nvPr/>
        </p:nvSpPr>
        <p:spPr>
          <a:xfrm>
            <a:off x="5793391" y="6179315"/>
            <a:ext cx="1495711" cy="250212"/>
          </a:xfrm>
          <a:prstGeom prst="rect">
            <a:avLst/>
          </a:prstGeom>
        </p:spPr>
        <p:txBody>
          <a:bodyPr lIns="0" tIns="0" rIns="0" bIns="0" rtlCol="0" anchor="t">
            <a:spAutoFit/>
          </a:bodyPr>
          <a:lstStyle/>
          <a:p>
            <a:pPr algn="l">
              <a:lnSpc>
                <a:spcPts val="1959"/>
              </a:lnSpc>
            </a:pPr>
            <a:r>
              <a:rPr lang="en-US" sz="1399" b="1">
                <a:solidFill>
                  <a:srgbClr val="3F3F3F"/>
                </a:solidFill>
                <a:latin typeface="Roboto Bold"/>
                <a:ea typeface="Roboto Bold"/>
                <a:cs typeface="Roboto Bold"/>
                <a:sym typeface="Roboto Bold"/>
              </a:rPr>
              <a:t>10.3.25.44:24006 </a:t>
            </a:r>
          </a:p>
        </p:txBody>
      </p:sp>
      <p:sp>
        <p:nvSpPr>
          <p:cNvPr id="24" name="TextBox 24"/>
          <p:cNvSpPr txBox="1"/>
          <p:nvPr/>
        </p:nvSpPr>
        <p:spPr>
          <a:xfrm>
            <a:off x="7740863" y="5036315"/>
            <a:ext cx="563289" cy="250212"/>
          </a:xfrm>
          <a:prstGeom prst="rect">
            <a:avLst/>
          </a:prstGeom>
        </p:spPr>
        <p:txBody>
          <a:bodyPr lIns="0" tIns="0" rIns="0" bIns="0" rtlCol="0" anchor="t">
            <a:spAutoFit/>
          </a:bodyPr>
          <a:lstStyle/>
          <a:p>
            <a:pPr algn="l">
              <a:lnSpc>
                <a:spcPts val="1959"/>
              </a:lnSpc>
            </a:pPr>
            <a:r>
              <a:rPr lang="en-US" sz="1399" b="1">
                <a:solidFill>
                  <a:srgbClr val="3F3F3F"/>
                </a:solidFill>
                <a:latin typeface="Roboto Bold"/>
                <a:ea typeface="Roboto Bold"/>
                <a:cs typeface="Roboto Bold"/>
                <a:sym typeface="Roboto Bold"/>
              </a:rPr>
              <a:t>24006 </a:t>
            </a:r>
          </a:p>
        </p:txBody>
      </p:sp>
      <p:sp>
        <p:nvSpPr>
          <p:cNvPr id="25" name="TextBox 25"/>
          <p:cNvSpPr txBox="1"/>
          <p:nvPr/>
        </p:nvSpPr>
        <p:spPr>
          <a:xfrm>
            <a:off x="8290798" y="4344419"/>
            <a:ext cx="518493" cy="250212"/>
          </a:xfrm>
          <a:prstGeom prst="rect">
            <a:avLst/>
          </a:prstGeom>
        </p:spPr>
        <p:txBody>
          <a:bodyPr lIns="0" tIns="0" rIns="0" bIns="0" rtlCol="0" anchor="t">
            <a:spAutoFit/>
          </a:bodyPr>
          <a:lstStyle/>
          <a:p>
            <a:pPr algn="l">
              <a:lnSpc>
                <a:spcPts val="1959"/>
              </a:lnSpc>
            </a:pPr>
            <a:r>
              <a:rPr lang="en-US" sz="1399">
                <a:solidFill>
                  <a:srgbClr val="FFFFFF"/>
                </a:solidFill>
                <a:latin typeface="Roboto"/>
                <a:ea typeface="Roboto"/>
                <a:cs typeface="Roboto"/>
                <a:sym typeface="Roboto"/>
              </a:rPr>
              <a:t>Bridge</a:t>
            </a:r>
          </a:p>
        </p:txBody>
      </p:sp>
      <p:sp>
        <p:nvSpPr>
          <p:cNvPr id="26" name="TextBox 26"/>
          <p:cNvSpPr txBox="1"/>
          <p:nvPr/>
        </p:nvSpPr>
        <p:spPr>
          <a:xfrm>
            <a:off x="6872240" y="2237289"/>
            <a:ext cx="787651" cy="503120"/>
          </a:xfrm>
          <a:prstGeom prst="rect">
            <a:avLst/>
          </a:prstGeom>
        </p:spPr>
        <p:txBody>
          <a:bodyPr lIns="0" tIns="0" rIns="0" bIns="0" rtlCol="0" anchor="t">
            <a:spAutoFit/>
          </a:bodyPr>
          <a:lstStyle/>
          <a:p>
            <a:pPr algn="ctr">
              <a:lnSpc>
                <a:spcPts val="2520"/>
              </a:lnSpc>
            </a:pPr>
            <a:r>
              <a:rPr lang="en-US" sz="1800" b="1">
                <a:solidFill>
                  <a:srgbClr val="00CA8E"/>
                </a:solidFill>
                <a:latin typeface="Roboto Bold"/>
                <a:ea typeface="Roboto Bold"/>
                <a:cs typeface="Roboto Bold"/>
                <a:sym typeface="Roboto Bold"/>
              </a:rPr>
              <a:t>CLIENT</a:t>
            </a:r>
          </a:p>
          <a:p>
            <a:pPr algn="ctr">
              <a:lnSpc>
                <a:spcPts val="1399"/>
              </a:lnSpc>
            </a:pPr>
            <a:r>
              <a:rPr lang="en-US" sz="999">
                <a:solidFill>
                  <a:srgbClr val="3F3F3F"/>
                </a:solidFill>
                <a:latin typeface="Roboto"/>
                <a:ea typeface="Roboto"/>
                <a:cs typeface="Roboto"/>
                <a:sym typeface="Roboto"/>
              </a:rPr>
              <a:t>(10.3.25.44)</a:t>
            </a:r>
          </a:p>
        </p:txBody>
      </p:sp>
      <p:sp>
        <p:nvSpPr>
          <p:cNvPr id="27" name="TextBox 27"/>
          <p:cNvSpPr txBox="1"/>
          <p:nvPr/>
        </p:nvSpPr>
        <p:spPr>
          <a:xfrm>
            <a:off x="3460442" y="741493"/>
            <a:ext cx="90678" cy="994867"/>
          </a:xfrm>
          <a:prstGeom prst="rect">
            <a:avLst/>
          </a:prstGeom>
        </p:spPr>
        <p:txBody>
          <a:bodyPr lIns="0" tIns="0" rIns="0" bIns="0" rtlCol="0" anchor="t">
            <a:spAutoFit/>
          </a:bodyPr>
          <a:lstStyle/>
          <a:p>
            <a:pPr algn="just">
              <a:lnSpc>
                <a:spcPts val="4199"/>
              </a:lnSpc>
            </a:pPr>
            <a:r>
              <a:rPr lang="en-US" sz="1999" spc="-15">
                <a:solidFill>
                  <a:srgbClr val="3F3F3F"/>
                </a:solidFill>
                <a:latin typeface="IBM Plex Sans Condensed"/>
                <a:ea typeface="IBM Plex Sans Condensed"/>
                <a:cs typeface="IBM Plex Sans Condensed"/>
                <a:sym typeface="IBM Plex Sans Condensed"/>
              </a:rPr>
              <a:t>• •</a:t>
            </a:r>
          </a:p>
        </p:txBody>
      </p:sp>
      <p:sp>
        <p:nvSpPr>
          <p:cNvPr id="28" name="TextBox 28"/>
          <p:cNvSpPr txBox="1"/>
          <p:nvPr/>
        </p:nvSpPr>
        <p:spPr>
          <a:xfrm>
            <a:off x="8773916" y="3018806"/>
            <a:ext cx="910923" cy="778831"/>
          </a:xfrm>
          <a:prstGeom prst="rect">
            <a:avLst/>
          </a:prstGeom>
        </p:spPr>
        <p:txBody>
          <a:bodyPr lIns="0" tIns="0" rIns="0" bIns="0" rtlCol="0" anchor="t">
            <a:spAutoFit/>
          </a:bodyPr>
          <a:lstStyle/>
          <a:p>
            <a:pPr algn="ctr">
              <a:lnSpc>
                <a:spcPts val="2799"/>
              </a:lnSpc>
            </a:pPr>
            <a:r>
              <a:rPr lang="en-US" sz="1999" b="1">
                <a:solidFill>
                  <a:srgbClr val="FFFFFF"/>
                </a:solidFill>
                <a:latin typeface="Roboto Bold"/>
                <a:ea typeface="Roboto Bold"/>
                <a:cs typeface="Roboto Bold"/>
                <a:sym typeface="Roboto Bold"/>
              </a:rPr>
              <a:t>scores</a:t>
            </a:r>
          </a:p>
          <a:p>
            <a:pPr algn="ctr">
              <a:lnSpc>
                <a:spcPts val="2239"/>
              </a:lnSpc>
            </a:pPr>
            <a:r>
              <a:rPr lang="en-US" sz="1599" b="1">
                <a:solidFill>
                  <a:srgbClr val="FFFFFF"/>
                </a:solidFill>
                <a:latin typeface="Roboto Bold"/>
                <a:ea typeface="Roboto Bold"/>
                <a:cs typeface="Roboto Bold"/>
                <a:sym typeface="Roboto Bold"/>
              </a:rPr>
              <a:t>port:8080</a:t>
            </a:r>
          </a:p>
        </p:txBody>
      </p:sp>
      <p:sp>
        <p:nvSpPr>
          <p:cNvPr id="29" name="TextBox 29"/>
          <p:cNvSpPr txBox="1"/>
          <p:nvPr/>
        </p:nvSpPr>
        <p:spPr>
          <a:xfrm>
            <a:off x="3803342" y="700040"/>
            <a:ext cx="6688665" cy="1017394"/>
          </a:xfrm>
          <a:prstGeom prst="rect">
            <a:avLst/>
          </a:prstGeom>
        </p:spPr>
        <p:txBody>
          <a:bodyPr lIns="0" tIns="0" rIns="0" bIns="0" rtlCol="0" anchor="t">
            <a:spAutoFit/>
          </a:bodyPr>
          <a:lstStyle/>
          <a:p>
            <a:pPr algn="l">
              <a:lnSpc>
                <a:spcPts val="4199"/>
              </a:lnSpc>
            </a:pPr>
            <a:r>
              <a:rPr lang="en-US" sz="1999" spc="1">
                <a:solidFill>
                  <a:srgbClr val="3F3F3F"/>
                </a:solidFill>
                <a:latin typeface="Roboto"/>
                <a:ea typeface="Roboto"/>
                <a:cs typeface="Roboto"/>
                <a:sym typeface="Roboto"/>
              </a:rPr>
              <a:t>Access via host IP address and dynamically allocated port Default port range is 20000 -32000</a:t>
            </a:r>
          </a:p>
        </p:txBody>
      </p:sp>
      <p:sp>
        <p:nvSpPr>
          <p:cNvPr id="30" name="TextBox 30"/>
          <p:cNvSpPr txBox="1"/>
          <p:nvPr/>
        </p:nvSpPr>
        <p:spPr>
          <a:xfrm>
            <a:off x="4996805" y="3507067"/>
            <a:ext cx="792680" cy="290036"/>
          </a:xfrm>
          <a:prstGeom prst="rect">
            <a:avLst/>
          </a:prstGeom>
        </p:spPr>
        <p:txBody>
          <a:bodyPr lIns="0" tIns="0" rIns="0" bIns="0" rtlCol="0" anchor="t">
            <a:spAutoFit/>
          </a:bodyPr>
          <a:lstStyle/>
          <a:p>
            <a:pPr algn="l">
              <a:lnSpc>
                <a:spcPts val="2239"/>
              </a:lnSpc>
            </a:pPr>
            <a:r>
              <a:rPr lang="en-US" sz="1599" b="1">
                <a:solidFill>
                  <a:srgbClr val="FFFFFF"/>
                </a:solidFill>
                <a:latin typeface="Roboto Bold"/>
                <a:ea typeface="Roboto Bold"/>
                <a:cs typeface="Roboto Bold"/>
                <a:sym typeface="Roboto Bold"/>
              </a:rPr>
              <a:t>port:443</a:t>
            </a:r>
          </a:p>
        </p:txBody>
      </p:sp>
      <p:sp>
        <p:nvSpPr>
          <p:cNvPr id="31" name="TextBox 31"/>
          <p:cNvSpPr txBox="1"/>
          <p:nvPr/>
        </p:nvSpPr>
        <p:spPr>
          <a:xfrm>
            <a:off x="7526198" y="3507067"/>
            <a:ext cx="674437" cy="290036"/>
          </a:xfrm>
          <a:prstGeom prst="rect">
            <a:avLst/>
          </a:prstGeom>
        </p:spPr>
        <p:txBody>
          <a:bodyPr lIns="0" tIns="0" rIns="0" bIns="0" rtlCol="0" anchor="t">
            <a:spAutoFit/>
          </a:bodyPr>
          <a:lstStyle/>
          <a:p>
            <a:pPr algn="l">
              <a:lnSpc>
                <a:spcPts val="2239"/>
              </a:lnSpc>
            </a:pPr>
            <a:r>
              <a:rPr lang="en-US" sz="1599" b="1">
                <a:solidFill>
                  <a:srgbClr val="FFFFFF"/>
                </a:solidFill>
                <a:latin typeface="Roboto Bold"/>
                <a:ea typeface="Roboto Bold"/>
                <a:cs typeface="Roboto Bold"/>
                <a:sym typeface="Roboto Bold"/>
              </a:rPr>
              <a:t>port:80</a:t>
            </a:r>
          </a:p>
        </p:txBody>
      </p:sp>
      <p:sp>
        <p:nvSpPr>
          <p:cNvPr id="32" name="TextBox 32"/>
          <p:cNvSpPr txBox="1"/>
          <p:nvPr/>
        </p:nvSpPr>
        <p:spPr>
          <a:xfrm>
            <a:off x="5105895" y="2984316"/>
            <a:ext cx="571671" cy="420767"/>
          </a:xfrm>
          <a:prstGeom prst="rect">
            <a:avLst/>
          </a:prstGeom>
        </p:spPr>
        <p:txBody>
          <a:bodyPr lIns="0" tIns="0" rIns="0" bIns="0" rtlCol="0" anchor="t">
            <a:spAutoFit/>
          </a:bodyPr>
          <a:lstStyle/>
          <a:p>
            <a:pPr algn="ctr">
              <a:lnSpc>
                <a:spcPts val="3359"/>
              </a:lnSpc>
            </a:pPr>
            <a:r>
              <a:rPr lang="en-US" sz="2400" b="1" spc="2">
                <a:solidFill>
                  <a:srgbClr val="FFFFFF"/>
                </a:solidFill>
                <a:latin typeface="Roboto Bold"/>
                <a:ea typeface="Roboto Bold"/>
                <a:cs typeface="Roboto Bold"/>
                <a:sym typeface="Roboto Bold"/>
              </a:rPr>
              <a:t>web</a:t>
            </a:r>
          </a:p>
        </p:txBody>
      </p:sp>
      <p:sp>
        <p:nvSpPr>
          <p:cNvPr id="33" name="TextBox 33"/>
          <p:cNvSpPr txBox="1"/>
          <p:nvPr/>
        </p:nvSpPr>
        <p:spPr>
          <a:xfrm>
            <a:off x="7496032" y="2984316"/>
            <a:ext cx="734492" cy="420767"/>
          </a:xfrm>
          <a:prstGeom prst="rect">
            <a:avLst/>
          </a:prstGeom>
        </p:spPr>
        <p:txBody>
          <a:bodyPr lIns="0" tIns="0" rIns="0" bIns="0" rtlCol="0" anchor="t">
            <a:spAutoFit/>
          </a:bodyPr>
          <a:lstStyle/>
          <a:p>
            <a:pPr algn="ctr">
              <a:lnSpc>
                <a:spcPts val="3359"/>
              </a:lnSpc>
            </a:pPr>
            <a:r>
              <a:rPr lang="en-US" sz="2400" b="1">
                <a:solidFill>
                  <a:srgbClr val="FFFFFF"/>
                </a:solidFill>
                <a:latin typeface="Roboto Bold"/>
                <a:ea typeface="Roboto Bold"/>
                <a:cs typeface="Roboto Bold"/>
                <a:sym typeface="Roboto Bold"/>
              </a:rPr>
              <a:t>tetris</a:t>
            </a:r>
          </a:p>
        </p:txBody>
      </p:sp>
      <p:sp>
        <p:nvSpPr>
          <p:cNvPr id="34" name="TextBox 34"/>
          <p:cNvSpPr txBox="1"/>
          <p:nvPr/>
        </p:nvSpPr>
        <p:spPr>
          <a:xfrm>
            <a:off x="7412774" y="3998519"/>
            <a:ext cx="664664" cy="195234"/>
          </a:xfrm>
          <a:prstGeom prst="rect">
            <a:avLst/>
          </a:prstGeom>
        </p:spPr>
        <p:txBody>
          <a:bodyPr lIns="0" tIns="0" rIns="0" bIns="0" rtlCol="0" anchor="t">
            <a:spAutoFit/>
          </a:bodyPr>
          <a:lstStyle/>
          <a:p>
            <a:pPr algn="l">
              <a:lnSpc>
                <a:spcPts val="1539"/>
              </a:lnSpc>
            </a:pPr>
            <a:r>
              <a:rPr lang="en-US" sz="1099" b="1">
                <a:solidFill>
                  <a:srgbClr val="3F3F3F"/>
                </a:solidFill>
                <a:latin typeface="Roboto Bold"/>
                <a:ea typeface="Roboto Bold"/>
                <a:cs typeface="Roboto Bold"/>
                <a:sym typeface="Roboto Bold"/>
              </a:rPr>
              <a:t>172.</a:t>
            </a:r>
            <a:r>
              <a:rPr lang="en-US" sz="1099" b="1">
                <a:solidFill>
                  <a:srgbClr val="FFFFFF"/>
                </a:solidFill>
                <a:latin typeface="Roboto Bold"/>
                <a:ea typeface="Roboto Bold"/>
                <a:cs typeface="Roboto Bold"/>
                <a:sym typeface="Roboto Bold"/>
              </a:rPr>
              <a:t> </a:t>
            </a:r>
            <a:r>
              <a:rPr lang="en-US" sz="1099" b="1">
                <a:solidFill>
                  <a:srgbClr val="3F3F3F"/>
                </a:solidFill>
                <a:latin typeface="Roboto Bold"/>
                <a:ea typeface="Roboto Bold"/>
                <a:cs typeface="Roboto Bold"/>
                <a:sym typeface="Roboto Bold"/>
              </a:rPr>
              <a:t>19.</a:t>
            </a:r>
            <a:r>
              <a:rPr lang="en-US" sz="1099" b="1">
                <a:solidFill>
                  <a:srgbClr val="FFFFFF"/>
                </a:solidFill>
                <a:latin typeface="Roboto Bold"/>
                <a:ea typeface="Roboto Bold"/>
                <a:cs typeface="Roboto Bold"/>
                <a:sym typeface="Roboto Bold"/>
              </a:rPr>
              <a:t> </a:t>
            </a:r>
            <a:r>
              <a:rPr lang="en-US" sz="1099" b="1">
                <a:solidFill>
                  <a:srgbClr val="3F3F3F"/>
                </a:solidFill>
                <a:latin typeface="Roboto Bold"/>
                <a:ea typeface="Roboto Bold"/>
                <a:cs typeface="Roboto Bold"/>
                <a:sym typeface="Roboto Bold"/>
              </a:rPr>
              <a:t>0.</a:t>
            </a:r>
            <a:r>
              <a:rPr lang="en-US" sz="1099" b="1">
                <a:solidFill>
                  <a:srgbClr val="FFFFFF"/>
                </a:solidFill>
                <a:latin typeface="Roboto Bold"/>
                <a:ea typeface="Roboto Bold"/>
                <a:cs typeface="Roboto Bold"/>
                <a:sym typeface="Roboto Bold"/>
              </a:rPr>
              <a:t> </a:t>
            </a:r>
            <a:r>
              <a:rPr lang="en-US" sz="1099" b="1">
                <a:solidFill>
                  <a:srgbClr val="3F3F3F"/>
                </a:solidFill>
                <a:latin typeface="Roboto Bold"/>
                <a:ea typeface="Roboto Bold"/>
                <a:cs typeface="Roboto Bold"/>
                <a:sym typeface="Roboto Bold"/>
              </a:rPr>
              <a:t>3</a:t>
            </a:r>
          </a:p>
        </p:txBody>
      </p:sp>
      <p:sp>
        <p:nvSpPr>
          <p:cNvPr id="35" name="TextBox 35"/>
          <p:cNvSpPr txBox="1"/>
          <p:nvPr/>
        </p:nvSpPr>
        <p:spPr>
          <a:xfrm>
            <a:off x="9070896" y="4019855"/>
            <a:ext cx="664664" cy="195234"/>
          </a:xfrm>
          <a:prstGeom prst="rect">
            <a:avLst/>
          </a:prstGeom>
        </p:spPr>
        <p:txBody>
          <a:bodyPr lIns="0" tIns="0" rIns="0" bIns="0" rtlCol="0" anchor="t">
            <a:spAutoFit/>
          </a:bodyPr>
          <a:lstStyle/>
          <a:p>
            <a:pPr algn="l">
              <a:lnSpc>
                <a:spcPts val="1539"/>
              </a:lnSpc>
            </a:pPr>
            <a:r>
              <a:rPr lang="en-US" sz="1099" b="1">
                <a:solidFill>
                  <a:srgbClr val="3F3F3F"/>
                </a:solidFill>
                <a:latin typeface="Roboto Bold"/>
                <a:ea typeface="Roboto Bold"/>
                <a:cs typeface="Roboto Bold"/>
                <a:sym typeface="Roboto Bold"/>
              </a:rPr>
              <a:t>172.</a:t>
            </a:r>
            <a:r>
              <a:rPr lang="en-US" sz="1099" b="1">
                <a:solidFill>
                  <a:srgbClr val="FFFFFF"/>
                </a:solidFill>
                <a:latin typeface="Roboto Bold"/>
                <a:ea typeface="Roboto Bold"/>
                <a:cs typeface="Roboto Bold"/>
                <a:sym typeface="Roboto Bold"/>
              </a:rPr>
              <a:t> </a:t>
            </a:r>
            <a:r>
              <a:rPr lang="en-US" sz="1099" b="1">
                <a:solidFill>
                  <a:srgbClr val="3F3F3F"/>
                </a:solidFill>
                <a:latin typeface="Roboto Bold"/>
                <a:ea typeface="Roboto Bold"/>
                <a:cs typeface="Roboto Bold"/>
                <a:sym typeface="Roboto Bold"/>
              </a:rPr>
              <a:t>19.</a:t>
            </a:r>
            <a:r>
              <a:rPr lang="en-US" sz="1099" b="1">
                <a:solidFill>
                  <a:srgbClr val="FFFFFF"/>
                </a:solidFill>
                <a:latin typeface="Roboto Bold"/>
                <a:ea typeface="Roboto Bold"/>
                <a:cs typeface="Roboto Bold"/>
                <a:sym typeface="Roboto Bold"/>
              </a:rPr>
              <a:t> </a:t>
            </a:r>
            <a:r>
              <a:rPr lang="en-US" sz="1099" b="1">
                <a:solidFill>
                  <a:srgbClr val="3F3F3F"/>
                </a:solidFill>
                <a:latin typeface="Roboto Bold"/>
                <a:ea typeface="Roboto Bold"/>
                <a:cs typeface="Roboto Bold"/>
                <a:sym typeface="Roboto Bold"/>
              </a:rPr>
              <a:t>0.</a:t>
            </a:r>
            <a:r>
              <a:rPr lang="en-US" sz="1099" b="1">
                <a:solidFill>
                  <a:srgbClr val="FFFFFF"/>
                </a:solidFill>
                <a:latin typeface="Roboto Bold"/>
                <a:ea typeface="Roboto Bold"/>
                <a:cs typeface="Roboto Bold"/>
                <a:sym typeface="Roboto Bold"/>
              </a:rPr>
              <a:t> </a:t>
            </a:r>
            <a:r>
              <a:rPr lang="en-US" sz="1099" b="1">
                <a:solidFill>
                  <a:srgbClr val="3F3F3F"/>
                </a:solidFill>
                <a:latin typeface="Roboto Bold"/>
                <a:ea typeface="Roboto Bold"/>
                <a:cs typeface="Roboto Bold"/>
                <a:sym typeface="Roboto Bold"/>
              </a:rPr>
              <a:t>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4" name="Freeform 4"/>
          <p:cNvSpPr/>
          <p:nvPr/>
        </p:nvSpPr>
        <p:spPr>
          <a:xfrm>
            <a:off x="6742043" y="1146886"/>
            <a:ext cx="5384797" cy="5711114"/>
          </a:xfrm>
          <a:custGeom>
            <a:avLst/>
            <a:gdLst/>
            <a:ahLst/>
            <a:cxnLst/>
            <a:rect l="l" t="t" r="r" b="b"/>
            <a:pathLst>
              <a:path w="5384797" h="5711114">
                <a:moveTo>
                  <a:pt x="0" y="0"/>
                </a:moveTo>
                <a:lnTo>
                  <a:pt x="5384796" y="0"/>
                </a:lnTo>
                <a:lnTo>
                  <a:pt x="5384796" y="5711114"/>
                </a:lnTo>
                <a:lnTo>
                  <a:pt x="0" y="5711114"/>
                </a:lnTo>
                <a:lnTo>
                  <a:pt x="0" y="0"/>
                </a:lnTo>
                <a:close/>
              </a:path>
            </a:pathLst>
          </a:custGeom>
          <a:blipFill>
            <a:blip r:embed="rId4"/>
            <a:stretch>
              <a:fillRect b="-4515"/>
            </a:stretch>
          </a:blipFill>
        </p:spPr>
      </p:sp>
      <p:grpSp>
        <p:nvGrpSpPr>
          <p:cNvPr id="5" name="Group 5"/>
          <p:cNvGrpSpPr>
            <a:grpSpLocks noChangeAspect="1"/>
          </p:cNvGrpSpPr>
          <p:nvPr/>
        </p:nvGrpSpPr>
        <p:grpSpPr>
          <a:xfrm>
            <a:off x="-63503" y="-63503"/>
            <a:ext cx="1048655" cy="6984997"/>
            <a:chOff x="0" y="0"/>
            <a:chExt cx="1048652" cy="6985000"/>
          </a:xfrm>
        </p:grpSpPr>
        <p:sp>
          <p:nvSpPr>
            <p:cNvPr id="6" name="Freeform 6"/>
            <p:cNvSpPr/>
            <p:nvPr/>
          </p:nvSpPr>
          <p:spPr>
            <a:xfrm>
              <a:off x="63500" y="63500"/>
              <a:ext cx="921639" cy="6857746"/>
            </a:xfrm>
            <a:custGeom>
              <a:avLst/>
              <a:gdLst/>
              <a:ahLst/>
              <a:cxnLst/>
              <a:rect l="l" t="t" r="r" b="b"/>
              <a:pathLst>
                <a:path w="921639" h="6857746">
                  <a:moveTo>
                    <a:pt x="0" y="0"/>
                  </a:moveTo>
                  <a:lnTo>
                    <a:pt x="0" y="6857746"/>
                  </a:lnTo>
                  <a:lnTo>
                    <a:pt x="921639" y="6857746"/>
                  </a:lnTo>
                  <a:lnTo>
                    <a:pt x="921639" y="0"/>
                  </a:lnTo>
                  <a:close/>
                </a:path>
              </a:pathLst>
            </a:custGeom>
            <a:solidFill>
              <a:srgbClr val="00CA8E"/>
            </a:solidFill>
          </p:spPr>
        </p:sp>
        <p:sp>
          <p:nvSpPr>
            <p:cNvPr id="7" name="Freeform 7"/>
            <p:cNvSpPr/>
            <p:nvPr/>
          </p:nvSpPr>
          <p:spPr>
            <a:xfrm>
              <a:off x="441452" y="63500"/>
              <a:ext cx="195961" cy="6858000"/>
            </a:xfrm>
            <a:custGeom>
              <a:avLst/>
              <a:gdLst/>
              <a:ahLst/>
              <a:cxnLst/>
              <a:rect l="l" t="t" r="r" b="b"/>
              <a:pathLst>
                <a:path w="195961" h="6858000">
                  <a:moveTo>
                    <a:pt x="0" y="0"/>
                  </a:moveTo>
                  <a:lnTo>
                    <a:pt x="0" y="6858000"/>
                  </a:lnTo>
                  <a:lnTo>
                    <a:pt x="195961" y="6858000"/>
                  </a:lnTo>
                  <a:lnTo>
                    <a:pt x="195961" y="0"/>
                  </a:lnTo>
                  <a:close/>
                </a:path>
              </a:pathLst>
            </a:custGeom>
            <a:solidFill>
              <a:srgbClr val="F2F2F2"/>
            </a:solidFill>
          </p:spPr>
        </p:sp>
        <p:sp>
          <p:nvSpPr>
            <p:cNvPr id="8" name="Freeform 8"/>
            <p:cNvSpPr/>
            <p:nvPr/>
          </p:nvSpPr>
          <p:spPr>
            <a:xfrm>
              <a:off x="245491" y="63500"/>
              <a:ext cx="195961" cy="6858000"/>
            </a:xfrm>
            <a:custGeom>
              <a:avLst/>
              <a:gdLst/>
              <a:ahLst/>
              <a:cxnLst/>
              <a:rect l="l" t="t" r="r" b="b"/>
              <a:pathLst>
                <a:path w="195961" h="6858000">
                  <a:moveTo>
                    <a:pt x="0" y="0"/>
                  </a:moveTo>
                  <a:lnTo>
                    <a:pt x="0" y="6858000"/>
                  </a:lnTo>
                  <a:lnTo>
                    <a:pt x="195961" y="6858000"/>
                  </a:lnTo>
                  <a:lnTo>
                    <a:pt x="195961" y="0"/>
                  </a:lnTo>
                  <a:close/>
                </a:path>
              </a:pathLst>
            </a:custGeom>
            <a:solidFill>
              <a:srgbClr val="F2F2F2">
                <a:alpha val="52549"/>
              </a:srgbClr>
            </a:solidFill>
          </p:spPr>
        </p:sp>
        <p:sp>
          <p:nvSpPr>
            <p:cNvPr id="9" name="Freeform 9"/>
            <p:cNvSpPr/>
            <p:nvPr/>
          </p:nvSpPr>
          <p:spPr>
            <a:xfrm>
              <a:off x="631698" y="63500"/>
              <a:ext cx="195961" cy="6858000"/>
            </a:xfrm>
            <a:custGeom>
              <a:avLst/>
              <a:gdLst/>
              <a:ahLst/>
              <a:cxnLst/>
              <a:rect l="l" t="t" r="r" b="b"/>
              <a:pathLst>
                <a:path w="195961" h="6858000">
                  <a:moveTo>
                    <a:pt x="0" y="0"/>
                  </a:moveTo>
                  <a:lnTo>
                    <a:pt x="0" y="6858000"/>
                  </a:lnTo>
                  <a:lnTo>
                    <a:pt x="195961" y="6858000"/>
                  </a:lnTo>
                  <a:lnTo>
                    <a:pt x="195961" y="0"/>
                  </a:lnTo>
                  <a:close/>
                </a:path>
              </a:pathLst>
            </a:custGeom>
            <a:solidFill>
              <a:srgbClr val="F2F2F2">
                <a:alpha val="52549"/>
              </a:srgbClr>
            </a:solidFill>
          </p:spPr>
        </p:sp>
      </p:grpSp>
      <p:grpSp>
        <p:nvGrpSpPr>
          <p:cNvPr id="10" name="Group 10"/>
          <p:cNvGrpSpPr>
            <a:grpSpLocks noChangeAspect="1"/>
          </p:cNvGrpSpPr>
          <p:nvPr/>
        </p:nvGrpSpPr>
        <p:grpSpPr>
          <a:xfrm>
            <a:off x="6313494" y="5776551"/>
            <a:ext cx="1887122" cy="120396"/>
            <a:chOff x="0" y="0"/>
            <a:chExt cx="1887118" cy="120396"/>
          </a:xfrm>
        </p:grpSpPr>
        <p:sp>
          <p:nvSpPr>
            <p:cNvPr id="11" name="Freeform 11"/>
            <p:cNvSpPr/>
            <p:nvPr/>
          </p:nvSpPr>
          <p:spPr>
            <a:xfrm>
              <a:off x="0" y="-1397"/>
              <a:ext cx="1887220" cy="121793"/>
            </a:xfrm>
            <a:custGeom>
              <a:avLst/>
              <a:gdLst/>
              <a:ahLst/>
              <a:cxnLst/>
              <a:rect l="l" t="t" r="r" b="b"/>
              <a:pathLst>
                <a:path w="1887220" h="121793">
                  <a:moveTo>
                    <a:pt x="635" y="121793"/>
                  </a:moveTo>
                  <a:lnTo>
                    <a:pt x="1868551" y="62484"/>
                  </a:lnTo>
                  <a:lnTo>
                    <a:pt x="1867916" y="43434"/>
                  </a:lnTo>
                  <a:lnTo>
                    <a:pt x="0" y="102743"/>
                  </a:lnTo>
                  <a:close/>
                  <a:moveTo>
                    <a:pt x="1798574" y="107823"/>
                  </a:moveTo>
                  <a:lnTo>
                    <a:pt x="1887220" y="52324"/>
                  </a:lnTo>
                  <a:lnTo>
                    <a:pt x="1795145" y="2540"/>
                  </a:lnTo>
                  <a:cubicBezTo>
                    <a:pt x="1790573" y="0"/>
                    <a:pt x="1784731" y="1778"/>
                    <a:pt x="1782191" y="6350"/>
                  </a:cubicBezTo>
                  <a:lnTo>
                    <a:pt x="1781429" y="16764"/>
                  </a:lnTo>
                  <a:lnTo>
                    <a:pt x="1863598" y="61214"/>
                  </a:lnTo>
                  <a:lnTo>
                    <a:pt x="1863090" y="44704"/>
                  </a:lnTo>
                  <a:lnTo>
                    <a:pt x="1788287" y="91567"/>
                  </a:lnTo>
                  <a:cubicBezTo>
                    <a:pt x="1783842" y="94361"/>
                    <a:pt x="1782445" y="100203"/>
                    <a:pt x="1785239" y="104648"/>
                  </a:cubicBezTo>
                  <a:lnTo>
                    <a:pt x="1793875" y="110490"/>
                  </a:lnTo>
                  <a:close/>
                </a:path>
              </a:pathLst>
            </a:custGeom>
            <a:solidFill>
              <a:srgbClr val="14B08B"/>
            </a:solidFill>
          </p:spPr>
        </p:sp>
      </p:grpSp>
      <p:grpSp>
        <p:nvGrpSpPr>
          <p:cNvPr id="12" name="Group 12"/>
          <p:cNvGrpSpPr>
            <a:grpSpLocks noChangeAspect="1"/>
          </p:cNvGrpSpPr>
          <p:nvPr/>
        </p:nvGrpSpPr>
        <p:grpSpPr>
          <a:xfrm>
            <a:off x="6818081" y="2985287"/>
            <a:ext cx="268519" cy="1368876"/>
            <a:chOff x="0" y="0"/>
            <a:chExt cx="268516" cy="1368882"/>
          </a:xfrm>
        </p:grpSpPr>
        <p:sp>
          <p:nvSpPr>
            <p:cNvPr id="13" name="Freeform 13"/>
            <p:cNvSpPr/>
            <p:nvPr/>
          </p:nvSpPr>
          <p:spPr>
            <a:xfrm>
              <a:off x="0" y="0"/>
              <a:ext cx="268478" cy="1368933"/>
            </a:xfrm>
            <a:custGeom>
              <a:avLst/>
              <a:gdLst/>
              <a:ahLst/>
              <a:cxnLst/>
              <a:rect l="l" t="t" r="r" b="b"/>
              <a:pathLst>
                <a:path w="268478" h="1368933">
                  <a:moveTo>
                    <a:pt x="268478" y="1368933"/>
                  </a:moveTo>
                  <a:cubicBezTo>
                    <a:pt x="203708" y="1368933"/>
                    <a:pt x="142748" y="1361440"/>
                    <a:pt x="129032" y="1347216"/>
                  </a:cubicBezTo>
                  <a:lnTo>
                    <a:pt x="124714" y="1341501"/>
                  </a:lnTo>
                  <a:lnTo>
                    <a:pt x="134239" y="1337056"/>
                  </a:lnTo>
                  <a:lnTo>
                    <a:pt x="124714" y="1337056"/>
                  </a:lnTo>
                  <a:lnTo>
                    <a:pt x="124714" y="706755"/>
                  </a:lnTo>
                  <a:lnTo>
                    <a:pt x="134239" y="706755"/>
                  </a:lnTo>
                  <a:lnTo>
                    <a:pt x="124714" y="706755"/>
                  </a:lnTo>
                  <a:lnTo>
                    <a:pt x="125730" y="709803"/>
                  </a:lnTo>
                  <a:lnTo>
                    <a:pt x="125730" y="709803"/>
                  </a:lnTo>
                  <a:cubicBezTo>
                    <a:pt x="118999" y="702818"/>
                    <a:pt x="68961" y="693928"/>
                    <a:pt x="0" y="693928"/>
                  </a:cubicBezTo>
                  <a:lnTo>
                    <a:pt x="0" y="674878"/>
                  </a:lnTo>
                  <a:cubicBezTo>
                    <a:pt x="68961" y="674878"/>
                    <a:pt x="118999" y="665988"/>
                    <a:pt x="125730" y="659003"/>
                  </a:cubicBezTo>
                  <a:lnTo>
                    <a:pt x="124714" y="660019"/>
                  </a:lnTo>
                  <a:lnTo>
                    <a:pt x="134239" y="662051"/>
                  </a:lnTo>
                  <a:lnTo>
                    <a:pt x="124714" y="662051"/>
                  </a:lnTo>
                  <a:lnTo>
                    <a:pt x="124714" y="31877"/>
                  </a:lnTo>
                  <a:lnTo>
                    <a:pt x="134239" y="31877"/>
                  </a:lnTo>
                  <a:lnTo>
                    <a:pt x="124714" y="31877"/>
                  </a:lnTo>
                  <a:lnTo>
                    <a:pt x="126873" y="24003"/>
                  </a:lnTo>
                  <a:lnTo>
                    <a:pt x="129032" y="21717"/>
                  </a:lnTo>
                  <a:cubicBezTo>
                    <a:pt x="142748" y="7493"/>
                    <a:pt x="203708" y="0"/>
                    <a:pt x="268478" y="0"/>
                  </a:cubicBezTo>
                  <a:lnTo>
                    <a:pt x="268478" y="19050"/>
                  </a:lnTo>
                  <a:cubicBezTo>
                    <a:pt x="199517" y="19050"/>
                    <a:pt x="149479" y="27940"/>
                    <a:pt x="142748" y="34925"/>
                  </a:cubicBezTo>
                  <a:lnTo>
                    <a:pt x="143764" y="33909"/>
                  </a:lnTo>
                  <a:lnTo>
                    <a:pt x="143764" y="31877"/>
                  </a:lnTo>
                  <a:lnTo>
                    <a:pt x="143764" y="662051"/>
                  </a:lnTo>
                  <a:cubicBezTo>
                    <a:pt x="143764" y="666496"/>
                    <a:pt x="141605" y="669925"/>
                    <a:pt x="139446" y="672211"/>
                  </a:cubicBezTo>
                  <a:cubicBezTo>
                    <a:pt x="125730" y="686562"/>
                    <a:pt x="64770" y="693928"/>
                    <a:pt x="0" y="693928"/>
                  </a:cubicBezTo>
                  <a:lnTo>
                    <a:pt x="0" y="674878"/>
                  </a:lnTo>
                  <a:cubicBezTo>
                    <a:pt x="64770" y="674878"/>
                    <a:pt x="125730" y="682371"/>
                    <a:pt x="139446" y="696595"/>
                  </a:cubicBezTo>
                  <a:lnTo>
                    <a:pt x="143764" y="702310"/>
                  </a:lnTo>
                  <a:lnTo>
                    <a:pt x="143764" y="1336929"/>
                  </a:lnTo>
                  <a:cubicBezTo>
                    <a:pt x="143764" y="1334897"/>
                    <a:pt x="142748" y="1333881"/>
                    <a:pt x="142748" y="1333881"/>
                  </a:cubicBezTo>
                  <a:cubicBezTo>
                    <a:pt x="149479" y="1340866"/>
                    <a:pt x="199517" y="1349756"/>
                    <a:pt x="268478" y="1349756"/>
                  </a:cubicBezTo>
                  <a:close/>
                </a:path>
              </a:pathLst>
            </a:custGeom>
            <a:solidFill>
              <a:srgbClr val="00CA8E"/>
            </a:solidFill>
          </p:spPr>
        </p:sp>
      </p:grpSp>
      <p:grpSp>
        <p:nvGrpSpPr>
          <p:cNvPr id="14" name="Group 14"/>
          <p:cNvGrpSpPr>
            <a:grpSpLocks noChangeAspect="1"/>
          </p:cNvGrpSpPr>
          <p:nvPr/>
        </p:nvGrpSpPr>
        <p:grpSpPr>
          <a:xfrm>
            <a:off x="10787605" y="406308"/>
            <a:ext cx="1008059" cy="44453"/>
            <a:chOff x="0" y="0"/>
            <a:chExt cx="1008062" cy="44450"/>
          </a:xfrm>
        </p:grpSpPr>
        <p:sp>
          <p:nvSpPr>
            <p:cNvPr id="15" name="Freeform 15"/>
            <p:cNvSpPr/>
            <p:nvPr/>
          </p:nvSpPr>
          <p:spPr>
            <a:xfrm>
              <a:off x="0" y="0"/>
              <a:ext cx="1008126" cy="44450"/>
            </a:xfrm>
            <a:custGeom>
              <a:avLst/>
              <a:gdLst/>
              <a:ahLst/>
              <a:cxnLst/>
              <a:rect l="l" t="t" r="r" b="b"/>
              <a:pathLst>
                <a:path w="1008126" h="44450">
                  <a:moveTo>
                    <a:pt x="0" y="0"/>
                  </a:moveTo>
                  <a:lnTo>
                    <a:pt x="1008126" y="0"/>
                  </a:lnTo>
                  <a:lnTo>
                    <a:pt x="1008126" y="44450"/>
                  </a:lnTo>
                  <a:lnTo>
                    <a:pt x="0" y="44450"/>
                  </a:lnTo>
                  <a:close/>
                </a:path>
              </a:pathLst>
            </a:custGeom>
            <a:solidFill>
              <a:srgbClr val="00CA8E"/>
            </a:solidFill>
          </p:spPr>
        </p:sp>
      </p:grpSp>
      <p:sp>
        <p:nvSpPr>
          <p:cNvPr id="16" name="Freeform 16"/>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17" name="Freeform 17"/>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18" name="TextBox 18"/>
          <p:cNvSpPr txBox="1"/>
          <p:nvPr/>
        </p:nvSpPr>
        <p:spPr>
          <a:xfrm>
            <a:off x="1192797" y="1511570"/>
            <a:ext cx="5848083" cy="922134"/>
          </a:xfrm>
          <a:prstGeom prst="rect">
            <a:avLst/>
          </a:prstGeom>
        </p:spPr>
        <p:txBody>
          <a:bodyPr lIns="0" tIns="0" rIns="0" bIns="0" rtlCol="0" anchor="t">
            <a:spAutoFit/>
          </a:bodyPr>
          <a:lstStyle/>
          <a:p>
            <a:pPr algn="l">
              <a:lnSpc>
                <a:spcPts val="2399"/>
              </a:lnSpc>
            </a:pPr>
            <a:r>
              <a:rPr lang="en-US" sz="1999" b="1">
                <a:solidFill>
                  <a:srgbClr val="3F3F3F"/>
                </a:solidFill>
                <a:latin typeface="Roboto Bold"/>
                <a:ea typeface="Roboto Bold"/>
                <a:cs typeface="Roboto Bold"/>
                <a:sym typeface="Roboto Bold"/>
              </a:rPr>
              <a:t>This configuration is used when your application listens on a fixed port, and you want to connect to a bridged network on the host</a:t>
            </a:r>
          </a:p>
        </p:txBody>
      </p:sp>
      <p:sp>
        <p:nvSpPr>
          <p:cNvPr id="19" name="TextBox 19"/>
          <p:cNvSpPr txBox="1"/>
          <p:nvPr/>
        </p:nvSpPr>
        <p:spPr>
          <a:xfrm>
            <a:off x="2274961" y="5708961"/>
            <a:ext cx="4022655" cy="320335"/>
          </a:xfrm>
          <a:prstGeom prst="rect">
            <a:avLst/>
          </a:prstGeom>
        </p:spPr>
        <p:txBody>
          <a:bodyPr lIns="0" tIns="0" rIns="0" bIns="0" rtlCol="0" anchor="t">
            <a:spAutoFit/>
          </a:bodyPr>
          <a:lstStyle/>
          <a:p>
            <a:pPr algn="l">
              <a:lnSpc>
                <a:spcPts val="2520"/>
              </a:lnSpc>
            </a:pPr>
            <a:r>
              <a:rPr lang="en-US" sz="1800">
                <a:solidFill>
                  <a:srgbClr val="3F3F3F"/>
                </a:solidFill>
                <a:latin typeface="Roboto"/>
                <a:ea typeface="Roboto"/>
                <a:cs typeface="Roboto"/>
                <a:sym typeface="Roboto"/>
              </a:rPr>
              <a:t>Reference the port label inside the task</a:t>
            </a:r>
          </a:p>
        </p:txBody>
      </p:sp>
      <p:sp>
        <p:nvSpPr>
          <p:cNvPr id="20" name="TextBox 20"/>
          <p:cNvSpPr txBox="1"/>
          <p:nvPr/>
        </p:nvSpPr>
        <p:spPr>
          <a:xfrm>
            <a:off x="3344980" y="3369240"/>
            <a:ext cx="3433343" cy="291760"/>
          </a:xfrm>
          <a:prstGeom prst="rect">
            <a:avLst/>
          </a:prstGeom>
        </p:spPr>
        <p:txBody>
          <a:bodyPr lIns="0" tIns="0" rIns="0" bIns="0" rtlCol="0" anchor="t">
            <a:spAutoFit/>
          </a:bodyPr>
          <a:lstStyle/>
          <a:p>
            <a:pPr algn="l">
              <a:lnSpc>
                <a:spcPts val="2280"/>
              </a:lnSpc>
            </a:pPr>
            <a:r>
              <a:rPr lang="en-US" sz="1800">
                <a:solidFill>
                  <a:srgbClr val="3F3F3F"/>
                </a:solidFill>
                <a:latin typeface="Roboto"/>
                <a:ea typeface="Roboto"/>
                <a:cs typeface="Roboto"/>
                <a:sym typeface="Roboto"/>
              </a:rPr>
              <a:t>required since it's not the default </a:t>
            </a:r>
          </a:p>
        </p:txBody>
      </p:sp>
      <p:sp>
        <p:nvSpPr>
          <p:cNvPr id="21" name="TextBox 21"/>
          <p:cNvSpPr txBox="1"/>
          <p:nvPr/>
        </p:nvSpPr>
        <p:spPr>
          <a:xfrm>
            <a:off x="5300777" y="3658800"/>
            <a:ext cx="1380754" cy="291760"/>
          </a:xfrm>
          <a:prstGeom prst="rect">
            <a:avLst/>
          </a:prstGeom>
        </p:spPr>
        <p:txBody>
          <a:bodyPr lIns="0" tIns="0" rIns="0" bIns="0" rtlCol="0" anchor="t">
            <a:spAutoFit/>
          </a:bodyPr>
          <a:lstStyle/>
          <a:p>
            <a:pPr algn="l">
              <a:lnSpc>
                <a:spcPts val="2280"/>
              </a:lnSpc>
            </a:pPr>
            <a:r>
              <a:rPr lang="en-US" sz="1800">
                <a:solidFill>
                  <a:srgbClr val="3F3F3F"/>
                </a:solidFill>
                <a:latin typeface="Roboto"/>
                <a:ea typeface="Roboto"/>
                <a:cs typeface="Roboto"/>
                <a:sym typeface="Roboto"/>
              </a:rPr>
              <a:t>configuration</a:t>
            </a:r>
          </a:p>
        </p:txBody>
      </p:sp>
      <p:sp>
        <p:nvSpPr>
          <p:cNvPr id="22" name="TextBox 22"/>
          <p:cNvSpPr txBox="1"/>
          <p:nvPr/>
        </p:nvSpPr>
        <p:spPr>
          <a:xfrm>
            <a:off x="1284399" y="3370345"/>
            <a:ext cx="81610" cy="307686"/>
          </a:xfrm>
          <a:prstGeom prst="rect">
            <a:avLst/>
          </a:prstGeom>
        </p:spPr>
        <p:txBody>
          <a:bodyPr lIns="0" tIns="0" rIns="0" bIns="0" rtlCol="0" anchor="t">
            <a:spAutoFit/>
          </a:bodyPr>
          <a:lstStyle/>
          <a:p>
            <a:pPr algn="l">
              <a:lnSpc>
                <a:spcPts val="2520"/>
              </a:lnSpc>
            </a:pPr>
            <a:r>
              <a:rPr lang="en-US" sz="1800" spc="-14">
                <a:solidFill>
                  <a:srgbClr val="00CA8E"/>
                </a:solidFill>
                <a:latin typeface="IBM Plex Sans Condensed"/>
                <a:ea typeface="IBM Plex Sans Condensed"/>
                <a:cs typeface="IBM Plex Sans Condensed"/>
                <a:sym typeface="IBM Plex Sans Condensed"/>
              </a:rPr>
              <a:t>•</a:t>
            </a:r>
          </a:p>
        </p:txBody>
      </p:sp>
      <p:sp>
        <p:nvSpPr>
          <p:cNvPr id="23" name="TextBox 23"/>
          <p:cNvSpPr txBox="1"/>
          <p:nvPr/>
        </p:nvSpPr>
        <p:spPr>
          <a:xfrm>
            <a:off x="1512999" y="3446602"/>
            <a:ext cx="1810903" cy="318106"/>
          </a:xfrm>
          <a:prstGeom prst="rect">
            <a:avLst/>
          </a:prstGeom>
        </p:spPr>
        <p:txBody>
          <a:bodyPr lIns="0" tIns="0" rIns="0" bIns="0" rtlCol="0" anchor="t">
            <a:spAutoFit/>
          </a:bodyPr>
          <a:lstStyle/>
          <a:p>
            <a:pPr algn="l">
              <a:lnSpc>
                <a:spcPts val="2520"/>
              </a:lnSpc>
            </a:pPr>
            <a:r>
              <a:rPr lang="en-US" sz="1800" b="1">
                <a:solidFill>
                  <a:srgbClr val="00CA8E"/>
                </a:solidFill>
                <a:latin typeface="Courier New OS Bold"/>
                <a:ea typeface="Courier New OS Bold"/>
                <a:cs typeface="Courier New OS Bold"/>
                <a:sym typeface="Courier New OS Bold"/>
              </a:rPr>
              <a:t>mode = bridge</a:t>
            </a:r>
          </a:p>
        </p:txBody>
      </p:sp>
      <p:sp>
        <p:nvSpPr>
          <p:cNvPr id="24" name="TextBox 24"/>
          <p:cNvSpPr txBox="1"/>
          <p:nvPr/>
        </p:nvSpPr>
        <p:spPr>
          <a:xfrm>
            <a:off x="5935332" y="531609"/>
            <a:ext cx="6044203" cy="631393"/>
          </a:xfrm>
          <a:prstGeom prst="rect">
            <a:avLst/>
          </a:prstGeom>
        </p:spPr>
        <p:txBody>
          <a:bodyPr lIns="0" tIns="0" rIns="0" bIns="0" rtlCol="0" anchor="t">
            <a:spAutoFit/>
          </a:bodyPr>
          <a:lstStyle/>
          <a:p>
            <a:pPr algn="l">
              <a:lnSpc>
                <a:spcPts val="5040"/>
              </a:lnSpc>
            </a:pPr>
            <a:r>
              <a:rPr lang="en-US" sz="3600" b="1">
                <a:solidFill>
                  <a:srgbClr val="00CA8E"/>
                </a:solidFill>
                <a:latin typeface="Raleway Heavy"/>
                <a:ea typeface="Raleway Heavy"/>
                <a:cs typeface="Raleway Heavy"/>
                <a:sym typeface="Raleway Heavy"/>
              </a:rPr>
              <a:t>NetworkingMode -Bridge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63503" y="5249523"/>
            <a:ext cx="12318997" cy="1671980"/>
            <a:chOff x="0" y="0"/>
            <a:chExt cx="12319000" cy="1671980"/>
          </a:xfrm>
        </p:grpSpPr>
        <p:sp>
          <p:nvSpPr>
            <p:cNvPr id="5" name="Freeform 5"/>
            <p:cNvSpPr/>
            <p:nvPr/>
          </p:nvSpPr>
          <p:spPr>
            <a:xfrm>
              <a:off x="63500" y="63500"/>
              <a:ext cx="12192000" cy="1544955"/>
            </a:xfrm>
            <a:custGeom>
              <a:avLst/>
              <a:gdLst/>
              <a:ahLst/>
              <a:cxnLst/>
              <a:rect l="l" t="t" r="r" b="b"/>
              <a:pathLst>
                <a:path w="12192000" h="1544955">
                  <a:moveTo>
                    <a:pt x="0" y="0"/>
                  </a:moveTo>
                  <a:lnTo>
                    <a:pt x="0" y="1544955"/>
                  </a:lnTo>
                  <a:lnTo>
                    <a:pt x="12192000" y="1544955"/>
                  </a:lnTo>
                  <a:lnTo>
                    <a:pt x="12192000" y="0"/>
                  </a:lnTo>
                  <a:close/>
                </a:path>
              </a:pathLst>
            </a:custGeom>
            <a:solidFill>
              <a:srgbClr val="00CA8E"/>
            </a:solidFill>
          </p:spPr>
        </p:sp>
        <p:sp>
          <p:nvSpPr>
            <p:cNvPr id="6" name="Freeform 6"/>
            <p:cNvSpPr/>
            <p:nvPr/>
          </p:nvSpPr>
          <p:spPr>
            <a:xfrm>
              <a:off x="63500" y="674370"/>
              <a:ext cx="12192000" cy="328676"/>
            </a:xfrm>
            <a:custGeom>
              <a:avLst/>
              <a:gdLst/>
              <a:ahLst/>
              <a:cxnLst/>
              <a:rect l="l" t="t" r="r" b="b"/>
              <a:pathLst>
                <a:path w="12192000" h="328676">
                  <a:moveTo>
                    <a:pt x="12192000" y="0"/>
                  </a:moveTo>
                  <a:lnTo>
                    <a:pt x="12192000" y="328676"/>
                  </a:lnTo>
                  <a:lnTo>
                    <a:pt x="0" y="328676"/>
                  </a:lnTo>
                  <a:lnTo>
                    <a:pt x="0" y="0"/>
                  </a:lnTo>
                  <a:close/>
                </a:path>
              </a:pathLst>
            </a:custGeom>
            <a:solidFill>
              <a:srgbClr val="F2F2F2"/>
            </a:solidFill>
          </p:spPr>
        </p:sp>
        <p:sp>
          <p:nvSpPr>
            <p:cNvPr id="7" name="Freeform 7"/>
            <p:cNvSpPr/>
            <p:nvPr/>
          </p:nvSpPr>
          <p:spPr>
            <a:xfrm>
              <a:off x="63500" y="345821"/>
              <a:ext cx="12192000" cy="328549"/>
            </a:xfrm>
            <a:custGeom>
              <a:avLst/>
              <a:gdLst/>
              <a:ahLst/>
              <a:cxnLst/>
              <a:rect l="l" t="t" r="r" b="b"/>
              <a:pathLst>
                <a:path w="12192000" h="328549">
                  <a:moveTo>
                    <a:pt x="12192000" y="0"/>
                  </a:moveTo>
                  <a:lnTo>
                    <a:pt x="12192000" y="328549"/>
                  </a:lnTo>
                  <a:lnTo>
                    <a:pt x="0" y="328549"/>
                  </a:lnTo>
                  <a:lnTo>
                    <a:pt x="0" y="0"/>
                  </a:lnTo>
                  <a:close/>
                </a:path>
              </a:pathLst>
            </a:custGeom>
            <a:solidFill>
              <a:srgbClr val="F2F2F2">
                <a:alpha val="52549"/>
              </a:srgbClr>
            </a:solidFill>
          </p:spPr>
        </p:sp>
        <p:sp>
          <p:nvSpPr>
            <p:cNvPr id="8" name="Freeform 8"/>
            <p:cNvSpPr/>
            <p:nvPr/>
          </p:nvSpPr>
          <p:spPr>
            <a:xfrm>
              <a:off x="63500" y="1002792"/>
              <a:ext cx="12192000" cy="328549"/>
            </a:xfrm>
            <a:custGeom>
              <a:avLst/>
              <a:gdLst/>
              <a:ahLst/>
              <a:cxnLst/>
              <a:rect l="l" t="t" r="r" b="b"/>
              <a:pathLst>
                <a:path w="12192000" h="328549">
                  <a:moveTo>
                    <a:pt x="12192000" y="0"/>
                  </a:moveTo>
                  <a:lnTo>
                    <a:pt x="12192000" y="328549"/>
                  </a:lnTo>
                  <a:lnTo>
                    <a:pt x="0" y="328549"/>
                  </a:lnTo>
                  <a:lnTo>
                    <a:pt x="0" y="0"/>
                  </a:lnTo>
                  <a:close/>
                </a:path>
              </a:pathLst>
            </a:custGeom>
            <a:solidFill>
              <a:srgbClr val="F2F2F2">
                <a:alpha val="52549"/>
              </a:srgbClr>
            </a:solidFill>
          </p:spPr>
        </p:sp>
      </p:grpSp>
      <p:grpSp>
        <p:nvGrpSpPr>
          <p:cNvPr id="9" name="Group 9"/>
          <p:cNvGrpSpPr>
            <a:grpSpLocks noChangeAspect="1"/>
          </p:cNvGrpSpPr>
          <p:nvPr/>
        </p:nvGrpSpPr>
        <p:grpSpPr>
          <a:xfrm>
            <a:off x="4967983" y="1875177"/>
            <a:ext cx="54073" cy="1975371"/>
            <a:chOff x="0" y="0"/>
            <a:chExt cx="54077" cy="1975371"/>
          </a:xfrm>
        </p:grpSpPr>
        <p:sp>
          <p:nvSpPr>
            <p:cNvPr id="10" name="Freeform 10"/>
            <p:cNvSpPr/>
            <p:nvPr/>
          </p:nvSpPr>
          <p:spPr>
            <a:xfrm>
              <a:off x="0" y="0"/>
              <a:ext cx="54102" cy="1975358"/>
            </a:xfrm>
            <a:custGeom>
              <a:avLst/>
              <a:gdLst/>
              <a:ahLst/>
              <a:cxnLst/>
              <a:rect l="l" t="t" r="r" b="b"/>
              <a:pathLst>
                <a:path w="54102" h="1975358">
                  <a:moveTo>
                    <a:pt x="0" y="1975358"/>
                  </a:moveTo>
                  <a:lnTo>
                    <a:pt x="0" y="0"/>
                  </a:lnTo>
                  <a:lnTo>
                    <a:pt x="54102" y="0"/>
                  </a:lnTo>
                  <a:lnTo>
                    <a:pt x="54102" y="1975358"/>
                  </a:lnTo>
                  <a:close/>
                </a:path>
              </a:pathLst>
            </a:custGeom>
            <a:solidFill>
              <a:srgbClr val="00CA8E"/>
            </a:solidFill>
          </p:spPr>
        </p:sp>
      </p:grpSp>
      <p:sp>
        <p:nvSpPr>
          <p:cNvPr id="11" name="Freeform 11"/>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12" name="Freeform 12"/>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13" name="Freeform 13"/>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sp>
        <p:nvSpPr>
          <p:cNvPr id="14" name="TextBox 14"/>
          <p:cNvSpPr txBox="1"/>
          <p:nvPr/>
        </p:nvSpPr>
        <p:spPr>
          <a:xfrm>
            <a:off x="5496687" y="2237442"/>
            <a:ext cx="4970336" cy="1133742"/>
          </a:xfrm>
          <a:prstGeom prst="rect">
            <a:avLst/>
          </a:prstGeom>
        </p:spPr>
        <p:txBody>
          <a:bodyPr lIns="0" tIns="0" rIns="0" bIns="0" rtlCol="0" anchor="t">
            <a:spAutoFit/>
          </a:bodyPr>
          <a:lstStyle/>
          <a:p>
            <a:pPr algn="l">
              <a:lnSpc>
                <a:spcPts val="9240"/>
              </a:lnSpc>
            </a:pPr>
            <a:r>
              <a:rPr lang="en-US" sz="6600" b="1">
                <a:solidFill>
                  <a:srgbClr val="3F3F3F"/>
                </a:solidFill>
                <a:latin typeface="Raleway Heavy"/>
                <a:ea typeface="Raleway Heavy"/>
                <a:cs typeface="Raleway Heavy"/>
                <a:sym typeface="Raleway Heavy"/>
              </a:rPr>
              <a:t>Networking</a:t>
            </a:r>
          </a:p>
        </p:txBody>
      </p:sp>
      <p:sp>
        <p:nvSpPr>
          <p:cNvPr id="15" name="TextBox 15"/>
          <p:cNvSpPr txBox="1"/>
          <p:nvPr/>
        </p:nvSpPr>
        <p:spPr>
          <a:xfrm>
            <a:off x="672179" y="1943405"/>
            <a:ext cx="3645322" cy="1645615"/>
          </a:xfrm>
          <a:prstGeom prst="rect">
            <a:avLst/>
          </a:prstGeom>
        </p:spPr>
        <p:txBody>
          <a:bodyPr lIns="0" tIns="0" rIns="0" bIns="0" rtlCol="0" anchor="t">
            <a:spAutoFit/>
          </a:bodyPr>
          <a:lstStyle/>
          <a:p>
            <a:pPr algn="l">
              <a:lnSpc>
                <a:spcPts val="13439"/>
              </a:lnSpc>
            </a:pPr>
            <a:r>
              <a:rPr lang="en-US" sz="9600" b="1">
                <a:solidFill>
                  <a:srgbClr val="00CA8E"/>
                </a:solidFill>
                <a:latin typeface="Raleway Heavy"/>
                <a:ea typeface="Raleway Heavy"/>
                <a:cs typeface="Raleway Heavy"/>
                <a:sym typeface="Raleway Heavy"/>
              </a:rPr>
              <a:t>DEMO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0" y="0"/>
            <a:ext cx="2470147" cy="6858000"/>
            <a:chOff x="0" y="0"/>
            <a:chExt cx="2470150" cy="6858000"/>
          </a:xfrm>
        </p:grpSpPr>
        <p:sp>
          <p:nvSpPr>
            <p:cNvPr id="5" name="Freeform 5"/>
            <p:cNvSpPr/>
            <p:nvPr/>
          </p:nvSpPr>
          <p:spPr>
            <a:xfrm>
              <a:off x="0" y="0"/>
              <a:ext cx="2470150" cy="6858000"/>
            </a:xfrm>
            <a:custGeom>
              <a:avLst/>
              <a:gdLst/>
              <a:ahLst/>
              <a:cxnLst/>
              <a:rect l="l" t="t" r="r" b="b"/>
              <a:pathLst>
                <a:path w="2470150" h="6858000">
                  <a:moveTo>
                    <a:pt x="0" y="0"/>
                  </a:moveTo>
                  <a:lnTo>
                    <a:pt x="2470150" y="0"/>
                  </a:lnTo>
                  <a:lnTo>
                    <a:pt x="2470150" y="6858000"/>
                  </a:lnTo>
                  <a:lnTo>
                    <a:pt x="0" y="6858000"/>
                  </a:lnTo>
                  <a:close/>
                </a:path>
              </a:pathLst>
            </a:custGeom>
            <a:solidFill>
              <a:srgbClr val="00CA8E"/>
            </a:solidFill>
          </p:spPr>
        </p:sp>
      </p:grpSp>
      <p:grpSp>
        <p:nvGrpSpPr>
          <p:cNvPr id="6" name="Group 6"/>
          <p:cNvGrpSpPr>
            <a:grpSpLocks noChangeAspect="1"/>
          </p:cNvGrpSpPr>
          <p:nvPr/>
        </p:nvGrpSpPr>
        <p:grpSpPr>
          <a:xfrm>
            <a:off x="3451127" y="2102996"/>
            <a:ext cx="1008059" cy="46034"/>
            <a:chOff x="0" y="0"/>
            <a:chExt cx="1008062" cy="46038"/>
          </a:xfrm>
        </p:grpSpPr>
        <p:sp>
          <p:nvSpPr>
            <p:cNvPr id="7" name="Freeform 7"/>
            <p:cNvSpPr/>
            <p:nvPr/>
          </p:nvSpPr>
          <p:spPr>
            <a:xfrm>
              <a:off x="0" y="0"/>
              <a:ext cx="1008126" cy="45974"/>
            </a:xfrm>
            <a:custGeom>
              <a:avLst/>
              <a:gdLst/>
              <a:ahLst/>
              <a:cxnLst/>
              <a:rect l="l" t="t" r="r" b="b"/>
              <a:pathLst>
                <a:path w="1008126" h="45974">
                  <a:moveTo>
                    <a:pt x="0" y="0"/>
                  </a:moveTo>
                  <a:lnTo>
                    <a:pt x="1008126" y="0"/>
                  </a:lnTo>
                  <a:lnTo>
                    <a:pt x="1008126" y="45974"/>
                  </a:lnTo>
                  <a:lnTo>
                    <a:pt x="0" y="45974"/>
                  </a:lnTo>
                  <a:close/>
                </a:path>
              </a:pathLst>
            </a:custGeom>
            <a:solidFill>
              <a:srgbClr val="00CA8E"/>
            </a:solidFill>
          </p:spPr>
        </p:sp>
      </p:grpSp>
      <p:sp>
        <p:nvSpPr>
          <p:cNvPr id="8" name="Freeform 8"/>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grpSp>
        <p:nvGrpSpPr>
          <p:cNvPr id="9" name="Group 9"/>
          <p:cNvGrpSpPr>
            <a:grpSpLocks noChangeAspect="1"/>
          </p:cNvGrpSpPr>
          <p:nvPr/>
        </p:nvGrpSpPr>
        <p:grpSpPr>
          <a:xfrm>
            <a:off x="386401" y="-63503"/>
            <a:ext cx="1697345" cy="6984997"/>
            <a:chOff x="0" y="0"/>
            <a:chExt cx="1697342" cy="6985000"/>
          </a:xfrm>
        </p:grpSpPr>
        <p:sp>
          <p:nvSpPr>
            <p:cNvPr id="10" name="Freeform 10"/>
            <p:cNvSpPr/>
            <p:nvPr/>
          </p:nvSpPr>
          <p:spPr>
            <a:xfrm>
              <a:off x="587121" y="63500"/>
              <a:ext cx="523494" cy="6858000"/>
            </a:xfrm>
            <a:custGeom>
              <a:avLst/>
              <a:gdLst/>
              <a:ahLst/>
              <a:cxnLst/>
              <a:rect l="l" t="t" r="r" b="b"/>
              <a:pathLst>
                <a:path w="523494" h="6858000">
                  <a:moveTo>
                    <a:pt x="0" y="0"/>
                  </a:moveTo>
                  <a:lnTo>
                    <a:pt x="523494" y="0"/>
                  </a:lnTo>
                  <a:lnTo>
                    <a:pt x="523494" y="6858000"/>
                  </a:lnTo>
                  <a:lnTo>
                    <a:pt x="0" y="6858000"/>
                  </a:lnTo>
                  <a:close/>
                </a:path>
              </a:pathLst>
            </a:custGeom>
            <a:solidFill>
              <a:srgbClr val="F2F2F2"/>
            </a:solidFill>
          </p:spPr>
        </p:sp>
        <p:sp>
          <p:nvSpPr>
            <p:cNvPr id="11" name="Freeform 11"/>
            <p:cNvSpPr/>
            <p:nvPr/>
          </p:nvSpPr>
          <p:spPr>
            <a:xfrm>
              <a:off x="63500" y="63500"/>
              <a:ext cx="523621" cy="6858000"/>
            </a:xfrm>
            <a:custGeom>
              <a:avLst/>
              <a:gdLst/>
              <a:ahLst/>
              <a:cxnLst/>
              <a:rect l="l" t="t" r="r" b="b"/>
              <a:pathLst>
                <a:path w="523621" h="6858000">
                  <a:moveTo>
                    <a:pt x="0" y="0"/>
                  </a:moveTo>
                  <a:lnTo>
                    <a:pt x="523621" y="0"/>
                  </a:lnTo>
                  <a:lnTo>
                    <a:pt x="523621" y="6858000"/>
                  </a:lnTo>
                  <a:lnTo>
                    <a:pt x="0" y="6858000"/>
                  </a:lnTo>
                  <a:close/>
                </a:path>
              </a:pathLst>
            </a:custGeom>
            <a:solidFill>
              <a:srgbClr val="F2F2F2">
                <a:alpha val="52549"/>
              </a:srgbClr>
            </a:solidFill>
          </p:spPr>
        </p:sp>
        <p:sp>
          <p:nvSpPr>
            <p:cNvPr id="12" name="Freeform 12"/>
            <p:cNvSpPr/>
            <p:nvPr/>
          </p:nvSpPr>
          <p:spPr>
            <a:xfrm>
              <a:off x="1110234" y="63500"/>
              <a:ext cx="523621" cy="6858000"/>
            </a:xfrm>
            <a:custGeom>
              <a:avLst/>
              <a:gdLst/>
              <a:ahLst/>
              <a:cxnLst/>
              <a:rect l="l" t="t" r="r" b="b"/>
              <a:pathLst>
                <a:path w="523621" h="6858000">
                  <a:moveTo>
                    <a:pt x="0" y="0"/>
                  </a:moveTo>
                  <a:lnTo>
                    <a:pt x="523621" y="0"/>
                  </a:lnTo>
                  <a:lnTo>
                    <a:pt x="523621" y="6858000"/>
                  </a:lnTo>
                  <a:lnTo>
                    <a:pt x="0" y="6858000"/>
                  </a:lnTo>
                  <a:close/>
                </a:path>
              </a:pathLst>
            </a:custGeom>
            <a:solidFill>
              <a:srgbClr val="F2F2F2">
                <a:alpha val="52549"/>
              </a:srgbClr>
            </a:solidFill>
          </p:spPr>
        </p:sp>
      </p:grpSp>
      <p:sp>
        <p:nvSpPr>
          <p:cNvPr id="13" name="TextBox 13"/>
          <p:cNvSpPr txBox="1"/>
          <p:nvPr/>
        </p:nvSpPr>
        <p:spPr>
          <a:xfrm>
            <a:off x="3403578" y="2321643"/>
            <a:ext cx="5869324" cy="2024901"/>
          </a:xfrm>
          <a:prstGeom prst="rect">
            <a:avLst/>
          </a:prstGeom>
        </p:spPr>
        <p:txBody>
          <a:bodyPr lIns="0" tIns="0" rIns="0" bIns="0" rtlCol="0" anchor="t">
            <a:spAutoFit/>
          </a:bodyPr>
          <a:lstStyle/>
          <a:p>
            <a:pPr algn="l">
              <a:lnSpc>
                <a:spcPts val="7992"/>
              </a:lnSpc>
            </a:pPr>
            <a:r>
              <a:rPr lang="en-US" sz="6600" b="1">
                <a:solidFill>
                  <a:srgbClr val="3F3F3F"/>
                </a:solidFill>
                <a:latin typeface="Raleway Heavy"/>
                <a:ea typeface="Raleway Heavy"/>
                <a:cs typeface="Raleway Heavy"/>
                <a:sym typeface="Raleway Heavy"/>
              </a:rPr>
              <a:t>Working with Volumes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582139" y="452590"/>
            <a:ext cx="1147762" cy="184147"/>
            <a:chOff x="0" y="0"/>
            <a:chExt cx="1147762" cy="184150"/>
          </a:xfrm>
        </p:grpSpPr>
        <p:sp>
          <p:nvSpPr>
            <p:cNvPr id="5" name="Freeform 5"/>
            <p:cNvSpPr/>
            <p:nvPr/>
          </p:nvSpPr>
          <p:spPr>
            <a:xfrm>
              <a:off x="69850" y="69850"/>
              <a:ext cx="1007999" cy="44450"/>
            </a:xfrm>
            <a:custGeom>
              <a:avLst/>
              <a:gdLst/>
              <a:ahLst/>
              <a:cxnLst/>
              <a:rect l="l" t="t" r="r" b="b"/>
              <a:pathLst>
                <a:path w="1007999" h="44450">
                  <a:moveTo>
                    <a:pt x="0" y="0"/>
                  </a:moveTo>
                  <a:lnTo>
                    <a:pt x="1007999" y="0"/>
                  </a:lnTo>
                  <a:lnTo>
                    <a:pt x="1007999" y="44450"/>
                  </a:lnTo>
                  <a:lnTo>
                    <a:pt x="0" y="44450"/>
                  </a:lnTo>
                  <a:close/>
                </a:path>
              </a:pathLst>
            </a:custGeom>
            <a:solidFill>
              <a:srgbClr val="00CA8E"/>
            </a:solidFill>
          </p:spPr>
        </p:sp>
        <p:sp>
          <p:nvSpPr>
            <p:cNvPr id="6" name="Freeform 6"/>
            <p:cNvSpPr/>
            <p:nvPr/>
          </p:nvSpPr>
          <p:spPr>
            <a:xfrm>
              <a:off x="63500" y="63500"/>
              <a:ext cx="1020826" cy="57150"/>
            </a:xfrm>
            <a:custGeom>
              <a:avLst/>
              <a:gdLst/>
              <a:ahLst/>
              <a:cxnLst/>
              <a:rect l="l" t="t" r="r" b="b"/>
              <a:pathLst>
                <a:path w="1020826" h="57150">
                  <a:moveTo>
                    <a:pt x="6350" y="0"/>
                  </a:moveTo>
                  <a:lnTo>
                    <a:pt x="1020826" y="0"/>
                  </a:lnTo>
                  <a:lnTo>
                    <a:pt x="1020826" y="57150"/>
                  </a:lnTo>
                  <a:lnTo>
                    <a:pt x="0" y="57150"/>
                  </a:lnTo>
                  <a:lnTo>
                    <a:pt x="0" y="0"/>
                  </a:lnTo>
                  <a:lnTo>
                    <a:pt x="6350" y="0"/>
                  </a:lnTo>
                  <a:moveTo>
                    <a:pt x="6350" y="12700"/>
                  </a:moveTo>
                  <a:lnTo>
                    <a:pt x="6350" y="6350"/>
                  </a:lnTo>
                  <a:lnTo>
                    <a:pt x="12700" y="6350"/>
                  </a:lnTo>
                  <a:lnTo>
                    <a:pt x="12700" y="50800"/>
                  </a:lnTo>
                  <a:lnTo>
                    <a:pt x="6350" y="50800"/>
                  </a:lnTo>
                  <a:lnTo>
                    <a:pt x="6350" y="44450"/>
                  </a:lnTo>
                  <a:lnTo>
                    <a:pt x="1014476" y="44450"/>
                  </a:lnTo>
                  <a:lnTo>
                    <a:pt x="1014476" y="50800"/>
                  </a:lnTo>
                  <a:lnTo>
                    <a:pt x="1008126" y="50800"/>
                  </a:lnTo>
                  <a:lnTo>
                    <a:pt x="1008126" y="6350"/>
                  </a:lnTo>
                  <a:lnTo>
                    <a:pt x="1014476" y="6350"/>
                  </a:lnTo>
                  <a:lnTo>
                    <a:pt x="1014476" y="12700"/>
                  </a:lnTo>
                  <a:lnTo>
                    <a:pt x="6350" y="12700"/>
                  </a:lnTo>
                  <a:close/>
                </a:path>
              </a:pathLst>
            </a:custGeom>
            <a:solidFill>
              <a:srgbClr val="00CA8E"/>
            </a:solidFill>
          </p:spPr>
        </p:sp>
      </p:grpSp>
      <p:grpSp>
        <p:nvGrpSpPr>
          <p:cNvPr id="7" name="Group 7"/>
          <p:cNvGrpSpPr>
            <a:grpSpLocks noChangeAspect="1"/>
          </p:cNvGrpSpPr>
          <p:nvPr/>
        </p:nvGrpSpPr>
        <p:grpSpPr>
          <a:xfrm>
            <a:off x="7451074" y="6164723"/>
            <a:ext cx="223666" cy="475536"/>
            <a:chOff x="0" y="0"/>
            <a:chExt cx="223672" cy="475539"/>
          </a:xfrm>
        </p:grpSpPr>
        <p:sp>
          <p:nvSpPr>
            <p:cNvPr id="8" name="Freeform 8"/>
            <p:cNvSpPr/>
            <p:nvPr/>
          </p:nvSpPr>
          <p:spPr>
            <a:xfrm>
              <a:off x="0" y="0"/>
              <a:ext cx="223647" cy="475488"/>
            </a:xfrm>
            <a:custGeom>
              <a:avLst/>
              <a:gdLst/>
              <a:ahLst/>
              <a:cxnLst/>
              <a:rect l="l" t="t" r="r" b="b"/>
              <a:pathLst>
                <a:path w="223647" h="475488">
                  <a:moveTo>
                    <a:pt x="223647" y="475488"/>
                  </a:moveTo>
                  <a:cubicBezTo>
                    <a:pt x="170434" y="475488"/>
                    <a:pt x="120015" y="469519"/>
                    <a:pt x="107188" y="457708"/>
                  </a:cubicBezTo>
                  <a:lnTo>
                    <a:pt x="102362" y="452247"/>
                  </a:lnTo>
                  <a:lnTo>
                    <a:pt x="111887" y="447421"/>
                  </a:lnTo>
                  <a:lnTo>
                    <a:pt x="102362" y="447421"/>
                  </a:lnTo>
                  <a:lnTo>
                    <a:pt x="102362" y="256413"/>
                  </a:lnTo>
                  <a:lnTo>
                    <a:pt x="111887" y="256413"/>
                  </a:lnTo>
                  <a:lnTo>
                    <a:pt x="102362" y="256413"/>
                  </a:lnTo>
                  <a:lnTo>
                    <a:pt x="103759" y="260223"/>
                  </a:lnTo>
                  <a:lnTo>
                    <a:pt x="103632" y="260096"/>
                  </a:lnTo>
                  <a:cubicBezTo>
                    <a:pt x="97536" y="254508"/>
                    <a:pt x="56642" y="247269"/>
                    <a:pt x="0" y="247269"/>
                  </a:cubicBezTo>
                  <a:lnTo>
                    <a:pt x="0" y="228219"/>
                  </a:lnTo>
                  <a:cubicBezTo>
                    <a:pt x="56642" y="228219"/>
                    <a:pt x="97536" y="220980"/>
                    <a:pt x="103632" y="215392"/>
                  </a:cubicBezTo>
                  <a:lnTo>
                    <a:pt x="102362" y="216535"/>
                  </a:lnTo>
                  <a:lnTo>
                    <a:pt x="111887" y="219075"/>
                  </a:lnTo>
                  <a:lnTo>
                    <a:pt x="102362" y="219075"/>
                  </a:lnTo>
                  <a:lnTo>
                    <a:pt x="102362" y="28194"/>
                  </a:lnTo>
                  <a:lnTo>
                    <a:pt x="111887" y="28194"/>
                  </a:lnTo>
                  <a:lnTo>
                    <a:pt x="102362" y="28194"/>
                  </a:lnTo>
                  <a:lnTo>
                    <a:pt x="105029" y="19939"/>
                  </a:lnTo>
                  <a:lnTo>
                    <a:pt x="107315" y="17907"/>
                  </a:lnTo>
                  <a:cubicBezTo>
                    <a:pt x="120015" y="5969"/>
                    <a:pt x="170434" y="0"/>
                    <a:pt x="223647" y="0"/>
                  </a:cubicBezTo>
                  <a:lnTo>
                    <a:pt x="223647" y="19050"/>
                  </a:lnTo>
                  <a:cubicBezTo>
                    <a:pt x="167005" y="19050"/>
                    <a:pt x="126111" y="26289"/>
                    <a:pt x="120015" y="31877"/>
                  </a:cubicBezTo>
                  <a:lnTo>
                    <a:pt x="121285" y="30734"/>
                  </a:lnTo>
                  <a:lnTo>
                    <a:pt x="121285" y="28194"/>
                  </a:lnTo>
                  <a:lnTo>
                    <a:pt x="121285" y="219075"/>
                  </a:lnTo>
                  <a:cubicBezTo>
                    <a:pt x="121285" y="223901"/>
                    <a:pt x="118618" y="227330"/>
                    <a:pt x="116459" y="229489"/>
                  </a:cubicBezTo>
                  <a:cubicBezTo>
                    <a:pt x="103632" y="241300"/>
                    <a:pt x="53213" y="247269"/>
                    <a:pt x="0" y="247269"/>
                  </a:cubicBezTo>
                  <a:lnTo>
                    <a:pt x="0" y="228219"/>
                  </a:lnTo>
                  <a:cubicBezTo>
                    <a:pt x="53213" y="228219"/>
                    <a:pt x="103632" y="234188"/>
                    <a:pt x="116459" y="245999"/>
                  </a:cubicBezTo>
                  <a:lnTo>
                    <a:pt x="121285" y="251460"/>
                  </a:lnTo>
                  <a:lnTo>
                    <a:pt x="121285" y="447421"/>
                  </a:lnTo>
                  <a:cubicBezTo>
                    <a:pt x="121285" y="444881"/>
                    <a:pt x="119888" y="443611"/>
                    <a:pt x="120015" y="443738"/>
                  </a:cubicBezTo>
                  <a:cubicBezTo>
                    <a:pt x="126111" y="449326"/>
                    <a:pt x="167005" y="456565"/>
                    <a:pt x="223647" y="456565"/>
                  </a:cubicBezTo>
                  <a:close/>
                </a:path>
              </a:pathLst>
            </a:custGeom>
            <a:solidFill>
              <a:srgbClr val="14B08B"/>
            </a:solidFill>
          </p:spPr>
        </p:sp>
      </p:grpSp>
      <p:sp>
        <p:nvSpPr>
          <p:cNvPr id="9" name="Freeform 9"/>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sp>
        <p:nvSpPr>
          <p:cNvPr id="10" name="TextBox 10"/>
          <p:cNvSpPr txBox="1"/>
          <p:nvPr/>
        </p:nvSpPr>
        <p:spPr>
          <a:xfrm>
            <a:off x="627840" y="702535"/>
            <a:ext cx="4641304" cy="551717"/>
          </a:xfrm>
          <a:prstGeom prst="rect">
            <a:avLst/>
          </a:prstGeom>
        </p:spPr>
        <p:txBody>
          <a:bodyPr lIns="0" tIns="0" rIns="0" bIns="0" rtlCol="0" anchor="t">
            <a:spAutoFit/>
          </a:bodyPr>
          <a:lstStyle/>
          <a:p>
            <a:pPr algn="l">
              <a:lnSpc>
                <a:spcPts val="4479"/>
              </a:lnSpc>
            </a:pPr>
            <a:r>
              <a:rPr lang="en-US" sz="3199" b="1">
                <a:solidFill>
                  <a:srgbClr val="3F3F3F"/>
                </a:solidFill>
                <a:latin typeface="Raleway Heavy"/>
                <a:ea typeface="Raleway Heavy"/>
                <a:cs typeface="Raleway Heavy"/>
                <a:sym typeface="Raleway Heavy"/>
              </a:rPr>
              <a:t>Working with Volumes</a:t>
            </a:r>
          </a:p>
        </p:txBody>
      </p:sp>
      <p:sp>
        <p:nvSpPr>
          <p:cNvPr id="11" name="TextBox 11"/>
          <p:cNvSpPr txBox="1"/>
          <p:nvPr/>
        </p:nvSpPr>
        <p:spPr>
          <a:xfrm>
            <a:off x="627840" y="1889827"/>
            <a:ext cx="90678" cy="328117"/>
          </a:xfrm>
          <a:prstGeom prst="rect">
            <a:avLst/>
          </a:prstGeom>
        </p:spPr>
        <p:txBody>
          <a:bodyPr lIns="0" tIns="0" rIns="0" bIns="0" rtlCol="0" anchor="t">
            <a:spAutoFit/>
          </a:bodyPr>
          <a:lstStyle/>
          <a:p>
            <a:pPr algn="l">
              <a:lnSpc>
                <a:spcPts val="2799"/>
              </a:lnSpc>
            </a:pPr>
            <a:r>
              <a:rPr lang="en-US" sz="1999" spc="-15">
                <a:solidFill>
                  <a:srgbClr val="3F3F3F"/>
                </a:solidFill>
                <a:latin typeface="IBM Plex Sans Condensed"/>
                <a:ea typeface="IBM Plex Sans Condensed"/>
                <a:cs typeface="IBM Plex Sans Condensed"/>
                <a:sym typeface="IBM Plex Sans Condensed"/>
              </a:rPr>
              <a:t>•</a:t>
            </a:r>
          </a:p>
        </p:txBody>
      </p:sp>
      <p:sp>
        <p:nvSpPr>
          <p:cNvPr id="12" name="TextBox 12"/>
          <p:cNvSpPr txBox="1"/>
          <p:nvPr/>
        </p:nvSpPr>
        <p:spPr>
          <a:xfrm>
            <a:off x="627840" y="2880427"/>
            <a:ext cx="90678" cy="328117"/>
          </a:xfrm>
          <a:prstGeom prst="rect">
            <a:avLst/>
          </a:prstGeom>
        </p:spPr>
        <p:txBody>
          <a:bodyPr lIns="0" tIns="0" rIns="0" bIns="0" rtlCol="0" anchor="t">
            <a:spAutoFit/>
          </a:bodyPr>
          <a:lstStyle/>
          <a:p>
            <a:pPr algn="l">
              <a:lnSpc>
                <a:spcPts val="2799"/>
              </a:lnSpc>
            </a:pPr>
            <a:r>
              <a:rPr lang="en-US" sz="1999" spc="-15">
                <a:solidFill>
                  <a:srgbClr val="00CA8E"/>
                </a:solidFill>
                <a:latin typeface="IBM Plex Sans Condensed"/>
                <a:ea typeface="IBM Plex Sans Condensed"/>
                <a:cs typeface="IBM Plex Sans Condensed"/>
                <a:sym typeface="IBM Plex Sans Condensed"/>
              </a:rPr>
              <a:t>•</a:t>
            </a:r>
          </a:p>
        </p:txBody>
      </p:sp>
      <p:sp>
        <p:nvSpPr>
          <p:cNvPr id="13" name="TextBox 13"/>
          <p:cNvSpPr txBox="1"/>
          <p:nvPr/>
        </p:nvSpPr>
        <p:spPr>
          <a:xfrm>
            <a:off x="627840" y="3871027"/>
            <a:ext cx="90678" cy="328117"/>
          </a:xfrm>
          <a:prstGeom prst="rect">
            <a:avLst/>
          </a:prstGeom>
        </p:spPr>
        <p:txBody>
          <a:bodyPr lIns="0" tIns="0" rIns="0" bIns="0" rtlCol="0" anchor="t">
            <a:spAutoFit/>
          </a:bodyPr>
          <a:lstStyle/>
          <a:p>
            <a:pPr algn="l">
              <a:lnSpc>
                <a:spcPts val="2799"/>
              </a:lnSpc>
            </a:pPr>
            <a:r>
              <a:rPr lang="en-US" sz="1999" spc="-15">
                <a:solidFill>
                  <a:srgbClr val="3F3F3F"/>
                </a:solidFill>
                <a:latin typeface="IBM Plex Sans Condensed"/>
                <a:ea typeface="IBM Plex Sans Condensed"/>
                <a:cs typeface="IBM Plex Sans Condensed"/>
                <a:sym typeface="IBM Plex Sans Condensed"/>
              </a:rPr>
              <a:t>•</a:t>
            </a:r>
          </a:p>
        </p:txBody>
      </p:sp>
      <p:sp>
        <p:nvSpPr>
          <p:cNvPr id="14" name="TextBox 14"/>
          <p:cNvSpPr txBox="1"/>
          <p:nvPr/>
        </p:nvSpPr>
        <p:spPr>
          <a:xfrm>
            <a:off x="627840" y="4846387"/>
            <a:ext cx="90678" cy="328117"/>
          </a:xfrm>
          <a:prstGeom prst="rect">
            <a:avLst/>
          </a:prstGeom>
        </p:spPr>
        <p:txBody>
          <a:bodyPr lIns="0" tIns="0" rIns="0" bIns="0" rtlCol="0" anchor="t">
            <a:spAutoFit/>
          </a:bodyPr>
          <a:lstStyle/>
          <a:p>
            <a:pPr algn="l">
              <a:lnSpc>
                <a:spcPts val="2799"/>
              </a:lnSpc>
            </a:pPr>
            <a:r>
              <a:rPr lang="en-US" sz="1999" spc="-15">
                <a:solidFill>
                  <a:srgbClr val="3F3F3F"/>
                </a:solidFill>
                <a:latin typeface="IBM Plex Sans Condensed"/>
                <a:ea typeface="IBM Plex Sans Condensed"/>
                <a:cs typeface="IBM Plex Sans Condensed"/>
                <a:sym typeface="IBM Plex Sans Condensed"/>
              </a:rPr>
              <a:t>•</a:t>
            </a:r>
          </a:p>
        </p:txBody>
      </p:sp>
      <p:sp>
        <p:nvSpPr>
          <p:cNvPr id="15" name="TextBox 15"/>
          <p:cNvSpPr txBox="1"/>
          <p:nvPr/>
        </p:nvSpPr>
        <p:spPr>
          <a:xfrm>
            <a:off x="913590" y="1886474"/>
            <a:ext cx="10733942" cy="617334"/>
          </a:xfrm>
          <a:prstGeom prst="rect">
            <a:avLst/>
          </a:prstGeom>
        </p:spPr>
        <p:txBody>
          <a:bodyPr lIns="0" tIns="0" rIns="0" bIns="0" rtlCol="0" anchor="t">
            <a:spAutoFit/>
          </a:bodyPr>
          <a:lstStyle/>
          <a:p>
            <a:pPr algn="l">
              <a:lnSpc>
                <a:spcPts val="2399"/>
              </a:lnSpc>
            </a:pPr>
            <a:r>
              <a:rPr lang="en-US" sz="1999">
                <a:solidFill>
                  <a:srgbClr val="3F3F3F"/>
                </a:solidFill>
                <a:latin typeface="Roboto"/>
                <a:ea typeface="Roboto"/>
                <a:cs typeface="Roboto"/>
                <a:sym typeface="Roboto"/>
              </a:rPr>
              <a:t>For workloads that require storage for stateful workloads, Nomad can provide access to host volumes or CSI volumes </a:t>
            </a:r>
          </a:p>
        </p:txBody>
      </p:sp>
      <p:sp>
        <p:nvSpPr>
          <p:cNvPr id="16" name="TextBox 16"/>
          <p:cNvSpPr txBox="1"/>
          <p:nvPr/>
        </p:nvSpPr>
        <p:spPr>
          <a:xfrm>
            <a:off x="913590" y="2629424"/>
            <a:ext cx="9667494" cy="864984"/>
          </a:xfrm>
          <a:prstGeom prst="rect">
            <a:avLst/>
          </a:prstGeom>
        </p:spPr>
        <p:txBody>
          <a:bodyPr lIns="0" tIns="0" rIns="0" bIns="0" rtlCol="0" anchor="t">
            <a:spAutoFit/>
          </a:bodyPr>
          <a:lstStyle/>
          <a:p>
            <a:pPr algn="l">
              <a:lnSpc>
                <a:spcPts val="4999"/>
              </a:lnSpc>
            </a:pPr>
            <a:r>
              <a:rPr lang="en-US" sz="1999">
                <a:solidFill>
                  <a:srgbClr val="00CA8E"/>
                </a:solidFill>
                <a:latin typeface="Roboto"/>
                <a:ea typeface="Roboto"/>
                <a:cs typeface="Roboto"/>
                <a:sym typeface="Roboto"/>
              </a:rPr>
              <a:t>Nomad is aware </a:t>
            </a:r>
            <a:r>
              <a:rPr lang="en-US" sz="1999">
                <a:solidFill>
                  <a:srgbClr val="3F3F3F"/>
                </a:solidFill>
                <a:latin typeface="Roboto"/>
                <a:ea typeface="Roboto"/>
                <a:cs typeface="Roboto"/>
                <a:sym typeface="Roboto"/>
              </a:rPr>
              <a:t>of host volumes </a:t>
            </a:r>
            <a:r>
              <a:rPr lang="en-US" sz="1999">
                <a:solidFill>
                  <a:srgbClr val="00CA8E"/>
                </a:solidFill>
                <a:latin typeface="Roboto"/>
                <a:ea typeface="Roboto"/>
                <a:cs typeface="Roboto"/>
                <a:sym typeface="Roboto"/>
              </a:rPr>
              <a:t>during the scheduling process</a:t>
            </a:r>
            <a:r>
              <a:rPr lang="en-US" sz="1999">
                <a:solidFill>
                  <a:srgbClr val="3F3F3F"/>
                </a:solidFill>
                <a:latin typeface="Roboto"/>
                <a:ea typeface="Roboto"/>
                <a:cs typeface="Roboto"/>
                <a:sym typeface="Roboto"/>
              </a:rPr>
              <a:t>, allowing it to make </a:t>
            </a:r>
          </a:p>
          <a:p>
            <a:pPr algn="l">
              <a:lnSpc>
                <a:spcPts val="999"/>
              </a:lnSpc>
            </a:pPr>
            <a:r>
              <a:rPr lang="en-US" sz="1999" spc="1">
                <a:solidFill>
                  <a:srgbClr val="3F3F3F"/>
                </a:solidFill>
                <a:latin typeface="Roboto"/>
                <a:ea typeface="Roboto"/>
                <a:cs typeface="Roboto"/>
                <a:sym typeface="Roboto"/>
              </a:rPr>
              <a:t>scheduling decisions based on the availability of host volumes on a specific client</a:t>
            </a:r>
          </a:p>
        </p:txBody>
      </p:sp>
      <p:sp>
        <p:nvSpPr>
          <p:cNvPr id="17" name="TextBox 17"/>
          <p:cNvSpPr txBox="1"/>
          <p:nvPr/>
        </p:nvSpPr>
        <p:spPr>
          <a:xfrm>
            <a:off x="913590" y="3620024"/>
            <a:ext cx="10264026" cy="864984"/>
          </a:xfrm>
          <a:prstGeom prst="rect">
            <a:avLst/>
          </a:prstGeom>
        </p:spPr>
        <p:txBody>
          <a:bodyPr lIns="0" tIns="0" rIns="0" bIns="0" rtlCol="0" anchor="t">
            <a:spAutoFit/>
          </a:bodyPr>
          <a:lstStyle/>
          <a:p>
            <a:pPr algn="l">
              <a:lnSpc>
                <a:spcPts val="4999"/>
              </a:lnSpc>
            </a:pPr>
            <a:r>
              <a:rPr lang="en-US" sz="1999">
                <a:solidFill>
                  <a:srgbClr val="3F3F3F"/>
                </a:solidFill>
                <a:latin typeface="Roboto"/>
                <a:ea typeface="Roboto"/>
                <a:cs typeface="Roboto"/>
                <a:sym typeface="Roboto"/>
              </a:rPr>
              <a:t>However, Nomad is </a:t>
            </a:r>
            <a:r>
              <a:rPr lang="en-US" sz="1999" b="1">
                <a:solidFill>
                  <a:srgbClr val="00CA8E"/>
                </a:solidFill>
                <a:latin typeface="Roboto Bold"/>
                <a:ea typeface="Roboto Bold"/>
                <a:cs typeface="Roboto Bold"/>
                <a:sym typeface="Roboto Bold"/>
              </a:rPr>
              <a:t>NOT</a:t>
            </a:r>
            <a:r>
              <a:rPr lang="en-US" sz="1999">
                <a:solidFill>
                  <a:srgbClr val="3F3F3F"/>
                </a:solidFill>
                <a:latin typeface="Roboto"/>
                <a:ea typeface="Roboto"/>
                <a:cs typeface="Roboto"/>
                <a:sym typeface="Roboto"/>
              </a:rPr>
              <a:t>aware of Docker volumes because they are managed outside of </a:t>
            </a:r>
          </a:p>
          <a:p>
            <a:pPr algn="l">
              <a:lnSpc>
                <a:spcPts val="999"/>
              </a:lnSpc>
            </a:pPr>
            <a:r>
              <a:rPr lang="en-US" sz="1999">
                <a:solidFill>
                  <a:srgbClr val="3F3F3F"/>
                </a:solidFill>
                <a:latin typeface="Roboto"/>
                <a:ea typeface="Roboto"/>
                <a:cs typeface="Roboto"/>
                <a:sym typeface="Roboto"/>
              </a:rPr>
              <a:t>Nomad. Therefore, the </a:t>
            </a:r>
            <a:r>
              <a:rPr lang="en-US" sz="1999">
                <a:solidFill>
                  <a:srgbClr val="00CA8E"/>
                </a:solidFill>
                <a:latin typeface="Roboto"/>
                <a:ea typeface="Roboto"/>
                <a:cs typeface="Roboto"/>
                <a:sym typeface="Roboto"/>
              </a:rPr>
              <a:t>scheduler cannot make decisions </a:t>
            </a:r>
            <a:r>
              <a:rPr lang="en-US" sz="1999">
                <a:solidFill>
                  <a:srgbClr val="3F3F3F"/>
                </a:solidFill>
                <a:latin typeface="Roboto"/>
                <a:ea typeface="Roboto"/>
                <a:cs typeface="Roboto"/>
                <a:sym typeface="Roboto"/>
              </a:rPr>
              <a:t>based on availability</a:t>
            </a:r>
          </a:p>
        </p:txBody>
      </p:sp>
      <p:sp>
        <p:nvSpPr>
          <p:cNvPr id="18" name="TextBox 18"/>
          <p:cNvSpPr txBox="1"/>
          <p:nvPr/>
        </p:nvSpPr>
        <p:spPr>
          <a:xfrm>
            <a:off x="913590" y="4595384"/>
            <a:ext cx="9160545" cy="976493"/>
          </a:xfrm>
          <a:prstGeom prst="rect">
            <a:avLst/>
          </a:prstGeom>
        </p:spPr>
        <p:txBody>
          <a:bodyPr lIns="0" tIns="0" rIns="0" bIns="0" rtlCol="0" anchor="t">
            <a:spAutoFit/>
          </a:bodyPr>
          <a:lstStyle/>
          <a:p>
            <a:pPr algn="l">
              <a:lnSpc>
                <a:spcPts val="4999"/>
              </a:lnSpc>
            </a:pPr>
            <a:r>
              <a:rPr lang="en-US" sz="1999">
                <a:solidFill>
                  <a:srgbClr val="3F3F3F"/>
                </a:solidFill>
                <a:latin typeface="Roboto"/>
                <a:ea typeface="Roboto"/>
                <a:cs typeface="Roboto"/>
                <a:sym typeface="Roboto"/>
              </a:rPr>
              <a:t>Of course, volumes are available to other resources beyond containers, such as </a:t>
            </a:r>
          </a:p>
          <a:p>
            <a:pPr algn="l">
              <a:lnSpc>
                <a:spcPts val="3799"/>
              </a:lnSpc>
            </a:pPr>
            <a:r>
              <a:rPr lang="en-US" sz="1999" b="1">
                <a:solidFill>
                  <a:srgbClr val="00CA8E"/>
                </a:solidFill>
                <a:latin typeface="Roboto Bold"/>
                <a:ea typeface="Roboto Bold"/>
                <a:cs typeface="Roboto Bold"/>
                <a:sym typeface="Roboto Bold"/>
              </a:rPr>
              <a:t>java</a:t>
            </a:r>
            <a:r>
              <a:rPr lang="en-US" sz="1999">
                <a:solidFill>
                  <a:srgbClr val="000000"/>
                </a:solidFill>
                <a:latin typeface="Roboto"/>
                <a:ea typeface="Roboto"/>
                <a:cs typeface="Roboto"/>
                <a:sym typeface="Roboto"/>
              </a:rPr>
              <a:t> </a:t>
            </a:r>
            <a:r>
              <a:rPr lang="en-US" sz="1999">
                <a:solidFill>
                  <a:srgbClr val="3F3F3F"/>
                </a:solidFill>
                <a:latin typeface="Roboto"/>
                <a:ea typeface="Roboto"/>
                <a:cs typeface="Roboto"/>
                <a:sym typeface="Roboto"/>
              </a:rPr>
              <a:t>apps</a:t>
            </a:r>
          </a:p>
        </p:txBody>
      </p:sp>
      <p:sp>
        <p:nvSpPr>
          <p:cNvPr id="19" name="TextBox 19"/>
          <p:cNvSpPr txBox="1"/>
          <p:nvPr/>
        </p:nvSpPr>
        <p:spPr>
          <a:xfrm>
            <a:off x="9895665" y="4972669"/>
            <a:ext cx="1179957" cy="298132"/>
          </a:xfrm>
          <a:prstGeom prst="rect">
            <a:avLst/>
          </a:prstGeom>
        </p:spPr>
        <p:txBody>
          <a:bodyPr lIns="0" tIns="0" rIns="0" bIns="0" rtlCol="0" anchor="t">
            <a:spAutoFit/>
          </a:bodyPr>
          <a:lstStyle/>
          <a:p>
            <a:pPr algn="l">
              <a:lnSpc>
                <a:spcPts val="999"/>
              </a:lnSpc>
            </a:pPr>
            <a:r>
              <a:rPr lang="en-US" sz="1999" b="1">
                <a:solidFill>
                  <a:srgbClr val="00CA8E"/>
                </a:solidFill>
                <a:latin typeface="Roboto Bold"/>
                <a:ea typeface="Roboto Bold"/>
                <a:cs typeface="Roboto Bold"/>
                <a:sym typeface="Roboto Bold"/>
              </a:rPr>
              <a:t>exec</a:t>
            </a:r>
            <a:r>
              <a:rPr lang="en-US" sz="1999">
                <a:solidFill>
                  <a:srgbClr val="3F3F3F"/>
                </a:solidFill>
                <a:latin typeface="Roboto"/>
                <a:ea typeface="Roboto"/>
                <a:cs typeface="Roboto"/>
                <a:sym typeface="Roboto"/>
              </a:rPr>
              <a:t>and </a:t>
            </a:r>
          </a:p>
        </p:txBody>
      </p:sp>
      <p:sp>
        <p:nvSpPr>
          <p:cNvPr id="20" name="TextBox 20"/>
          <p:cNvSpPr txBox="1"/>
          <p:nvPr/>
        </p:nvSpPr>
        <p:spPr>
          <a:xfrm>
            <a:off x="6187440" y="6224073"/>
            <a:ext cx="1107843" cy="320335"/>
          </a:xfrm>
          <a:prstGeom prst="rect">
            <a:avLst/>
          </a:prstGeom>
        </p:spPr>
        <p:txBody>
          <a:bodyPr lIns="0" tIns="0" rIns="0" bIns="0" rtlCol="0" anchor="t">
            <a:spAutoFit/>
          </a:bodyPr>
          <a:lstStyle/>
          <a:p>
            <a:pPr algn="l">
              <a:lnSpc>
                <a:spcPts val="2520"/>
              </a:lnSpc>
            </a:pPr>
            <a:r>
              <a:rPr lang="en-US" sz="1800">
                <a:solidFill>
                  <a:srgbClr val="3F3F3F"/>
                </a:solidFill>
                <a:latin typeface="Roboto"/>
                <a:ea typeface="Roboto"/>
                <a:cs typeface="Roboto"/>
                <a:sym typeface="Roboto"/>
              </a:rPr>
              <a:t>Placement</a:t>
            </a:r>
          </a:p>
        </p:txBody>
      </p:sp>
      <p:sp>
        <p:nvSpPr>
          <p:cNvPr id="21" name="TextBox 21"/>
          <p:cNvSpPr txBox="1"/>
          <p:nvPr/>
        </p:nvSpPr>
        <p:spPr>
          <a:xfrm>
            <a:off x="7851800" y="6317485"/>
            <a:ext cx="621792" cy="338633"/>
          </a:xfrm>
          <a:prstGeom prst="rect">
            <a:avLst/>
          </a:prstGeom>
        </p:spPr>
        <p:txBody>
          <a:bodyPr lIns="0" tIns="0" rIns="0" bIns="0" rtlCol="0" anchor="t">
            <a:spAutoFit/>
          </a:bodyPr>
          <a:lstStyle/>
          <a:p>
            <a:pPr algn="l">
              <a:lnSpc>
                <a:spcPts val="2799"/>
              </a:lnSpc>
            </a:pPr>
            <a:r>
              <a:rPr lang="en-US" sz="1999">
                <a:solidFill>
                  <a:srgbClr val="3F3F3F"/>
                </a:solidFill>
                <a:latin typeface="Courier New OS"/>
                <a:ea typeface="Courier New OS"/>
                <a:cs typeface="Courier New OS"/>
                <a:sym typeface="Courier New OS"/>
              </a:rPr>
              <a:t>job </a:t>
            </a:r>
          </a:p>
        </p:txBody>
      </p:sp>
      <p:sp>
        <p:nvSpPr>
          <p:cNvPr id="22" name="TextBox 22"/>
          <p:cNvSpPr txBox="1"/>
          <p:nvPr/>
        </p:nvSpPr>
        <p:spPr>
          <a:xfrm>
            <a:off x="8863041" y="6317485"/>
            <a:ext cx="932688" cy="338633"/>
          </a:xfrm>
          <a:prstGeom prst="rect">
            <a:avLst/>
          </a:prstGeom>
        </p:spPr>
        <p:txBody>
          <a:bodyPr lIns="0" tIns="0" rIns="0" bIns="0" rtlCol="0" anchor="t">
            <a:spAutoFit/>
          </a:bodyPr>
          <a:lstStyle/>
          <a:p>
            <a:pPr algn="l">
              <a:lnSpc>
                <a:spcPts val="2799"/>
              </a:lnSpc>
            </a:pPr>
            <a:r>
              <a:rPr lang="en-US" sz="1999">
                <a:solidFill>
                  <a:srgbClr val="3F3F3F"/>
                </a:solidFill>
                <a:latin typeface="Courier New OS"/>
                <a:ea typeface="Courier New OS"/>
                <a:cs typeface="Courier New OS"/>
                <a:sym typeface="Courier New OS"/>
              </a:rPr>
              <a:t>group </a:t>
            </a:r>
          </a:p>
        </p:txBody>
      </p:sp>
      <p:sp>
        <p:nvSpPr>
          <p:cNvPr id="23" name="TextBox 23"/>
          <p:cNvSpPr txBox="1"/>
          <p:nvPr/>
        </p:nvSpPr>
        <p:spPr>
          <a:xfrm>
            <a:off x="10179082" y="6317485"/>
            <a:ext cx="932688" cy="338633"/>
          </a:xfrm>
          <a:prstGeom prst="rect">
            <a:avLst/>
          </a:prstGeom>
        </p:spPr>
        <p:txBody>
          <a:bodyPr lIns="0" tIns="0" rIns="0" bIns="0" rtlCol="0" anchor="t">
            <a:spAutoFit/>
          </a:bodyPr>
          <a:lstStyle/>
          <a:p>
            <a:pPr algn="l">
              <a:lnSpc>
                <a:spcPts val="2799"/>
              </a:lnSpc>
            </a:pPr>
            <a:r>
              <a:rPr lang="en-US" sz="1999">
                <a:solidFill>
                  <a:srgbClr val="3F3F3F"/>
                </a:solidFill>
                <a:latin typeface="Courier New OS"/>
                <a:ea typeface="Courier New OS"/>
                <a:cs typeface="Courier New OS"/>
                <a:sym typeface="Courier New OS"/>
              </a:rPr>
              <a:t>volume</a:t>
            </a:r>
          </a:p>
        </p:txBody>
      </p:sp>
      <p:sp>
        <p:nvSpPr>
          <p:cNvPr id="24" name="TextBox 24"/>
          <p:cNvSpPr txBox="1"/>
          <p:nvPr/>
        </p:nvSpPr>
        <p:spPr>
          <a:xfrm>
            <a:off x="8461400" y="6211529"/>
            <a:ext cx="253641" cy="327650"/>
          </a:xfrm>
          <a:prstGeom prst="rect">
            <a:avLst/>
          </a:prstGeom>
        </p:spPr>
        <p:txBody>
          <a:bodyPr lIns="0" tIns="0" rIns="0" bIns="0" rtlCol="0" anchor="t">
            <a:spAutoFit/>
          </a:bodyPr>
          <a:lstStyle/>
          <a:p>
            <a:pPr algn="l">
              <a:lnSpc>
                <a:spcPts val="2799"/>
              </a:lnSpc>
            </a:pPr>
            <a:r>
              <a:rPr lang="en-US" sz="1999" spc="777">
                <a:solidFill>
                  <a:srgbClr val="00CA8E"/>
                </a:solidFill>
                <a:latin typeface="Montserrat"/>
                <a:ea typeface="Montserrat"/>
                <a:cs typeface="Montserrat"/>
                <a:sym typeface="Montserrat"/>
              </a:rPr>
              <a:t>à</a:t>
            </a:r>
          </a:p>
        </p:txBody>
      </p:sp>
      <p:sp>
        <p:nvSpPr>
          <p:cNvPr id="25" name="TextBox 25"/>
          <p:cNvSpPr txBox="1"/>
          <p:nvPr/>
        </p:nvSpPr>
        <p:spPr>
          <a:xfrm>
            <a:off x="9777441" y="6211529"/>
            <a:ext cx="253641" cy="327650"/>
          </a:xfrm>
          <a:prstGeom prst="rect">
            <a:avLst/>
          </a:prstGeom>
        </p:spPr>
        <p:txBody>
          <a:bodyPr lIns="0" tIns="0" rIns="0" bIns="0" rtlCol="0" anchor="t">
            <a:spAutoFit/>
          </a:bodyPr>
          <a:lstStyle/>
          <a:p>
            <a:pPr algn="l">
              <a:lnSpc>
                <a:spcPts val="2799"/>
              </a:lnSpc>
            </a:pPr>
            <a:r>
              <a:rPr lang="en-US" sz="1999" spc="777">
                <a:solidFill>
                  <a:srgbClr val="00CA8E"/>
                </a:solidFill>
                <a:latin typeface="Montserrat"/>
                <a:ea typeface="Montserrat"/>
                <a:cs typeface="Montserrat"/>
                <a:sym typeface="Montserrat"/>
              </a:rPr>
              <a:t>à</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63503" y="-63503"/>
            <a:ext cx="12318997" cy="6984778"/>
            <a:chOff x="0" y="0"/>
            <a:chExt cx="12319000" cy="6984784"/>
          </a:xfrm>
        </p:grpSpPr>
        <p:sp>
          <p:nvSpPr>
            <p:cNvPr id="5" name="Freeform 5"/>
            <p:cNvSpPr/>
            <p:nvPr/>
          </p:nvSpPr>
          <p:spPr>
            <a:xfrm>
              <a:off x="63500" y="63500"/>
              <a:ext cx="12192000" cy="6857746"/>
            </a:xfrm>
            <a:custGeom>
              <a:avLst/>
              <a:gdLst/>
              <a:ahLst/>
              <a:cxnLst/>
              <a:rect l="l" t="t" r="r" b="b"/>
              <a:pathLst>
                <a:path w="12192000" h="6857746">
                  <a:moveTo>
                    <a:pt x="0" y="0"/>
                  </a:moveTo>
                  <a:lnTo>
                    <a:pt x="12192000" y="0"/>
                  </a:lnTo>
                  <a:lnTo>
                    <a:pt x="12192000" y="6857746"/>
                  </a:lnTo>
                  <a:lnTo>
                    <a:pt x="0" y="6857746"/>
                  </a:lnTo>
                  <a:close/>
                </a:path>
              </a:pathLst>
            </a:custGeom>
            <a:solidFill>
              <a:srgbClr val="00CA8E"/>
            </a:solidFill>
          </p:spPr>
        </p:sp>
        <p:sp>
          <p:nvSpPr>
            <p:cNvPr id="6" name="Freeform 6"/>
            <p:cNvSpPr/>
            <p:nvPr/>
          </p:nvSpPr>
          <p:spPr>
            <a:xfrm>
              <a:off x="502158" y="489331"/>
              <a:ext cx="1007999" cy="44450"/>
            </a:xfrm>
            <a:custGeom>
              <a:avLst/>
              <a:gdLst/>
              <a:ahLst/>
              <a:cxnLst/>
              <a:rect l="l" t="t" r="r" b="b"/>
              <a:pathLst>
                <a:path w="1007999" h="44450">
                  <a:moveTo>
                    <a:pt x="0" y="0"/>
                  </a:moveTo>
                  <a:lnTo>
                    <a:pt x="1007999" y="0"/>
                  </a:lnTo>
                  <a:lnTo>
                    <a:pt x="1007999" y="44450"/>
                  </a:lnTo>
                  <a:lnTo>
                    <a:pt x="0" y="44450"/>
                  </a:lnTo>
                  <a:close/>
                </a:path>
              </a:pathLst>
            </a:custGeom>
            <a:solidFill>
              <a:srgbClr val="FFFFFF"/>
            </a:solidFill>
          </p:spPr>
        </p:sp>
      </p:grpSp>
      <p:sp>
        <p:nvSpPr>
          <p:cNvPr id="7" name="Freeform 7"/>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8" name="Freeform 8"/>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9" name="TextBox 9"/>
          <p:cNvSpPr txBox="1"/>
          <p:nvPr/>
        </p:nvSpPr>
        <p:spPr>
          <a:xfrm>
            <a:off x="426558" y="549897"/>
            <a:ext cx="9169098" cy="631393"/>
          </a:xfrm>
          <a:prstGeom prst="rect">
            <a:avLst/>
          </a:prstGeom>
        </p:spPr>
        <p:txBody>
          <a:bodyPr lIns="0" tIns="0" rIns="0" bIns="0" rtlCol="0" anchor="t">
            <a:spAutoFit/>
          </a:bodyPr>
          <a:lstStyle/>
          <a:p>
            <a:pPr algn="l">
              <a:lnSpc>
                <a:spcPts val="5040"/>
              </a:lnSpc>
            </a:pPr>
            <a:r>
              <a:rPr lang="en-US" sz="3600" b="1">
                <a:solidFill>
                  <a:srgbClr val="FFFFFF"/>
                </a:solidFill>
                <a:latin typeface="Raleway Heavy"/>
                <a:ea typeface="Raleway Heavy"/>
                <a:cs typeface="Raleway Heavy"/>
                <a:sym typeface="Raleway Heavy"/>
              </a:rPr>
              <a:t>HowCan We ImproveOur Environment?</a:t>
            </a:r>
          </a:p>
        </p:txBody>
      </p:sp>
      <p:sp>
        <p:nvSpPr>
          <p:cNvPr id="10" name="TextBox 10"/>
          <p:cNvSpPr txBox="1"/>
          <p:nvPr/>
        </p:nvSpPr>
        <p:spPr>
          <a:xfrm>
            <a:off x="1034101" y="1989153"/>
            <a:ext cx="277006" cy="4090025"/>
          </a:xfrm>
          <a:prstGeom prst="rect">
            <a:avLst/>
          </a:prstGeom>
        </p:spPr>
        <p:txBody>
          <a:bodyPr lIns="0" tIns="0" rIns="0" bIns="0" rtlCol="0" anchor="t">
            <a:spAutoFit/>
          </a:bodyPr>
          <a:lstStyle/>
          <a:p>
            <a:pPr algn="just">
              <a:lnSpc>
                <a:spcPts val="4677"/>
              </a:lnSpc>
            </a:pPr>
            <a:r>
              <a:rPr lang="en-US" sz="2400" spc="933">
                <a:solidFill>
                  <a:srgbClr val="FFFFFF"/>
                </a:solidFill>
                <a:latin typeface="Montserrat"/>
                <a:ea typeface="Montserrat"/>
                <a:cs typeface="Montserrat"/>
                <a:sym typeface="Montserrat"/>
              </a:rPr>
              <a:t>q q q q q q q</a:t>
            </a:r>
          </a:p>
        </p:txBody>
      </p:sp>
      <p:sp>
        <p:nvSpPr>
          <p:cNvPr id="11" name="TextBox 11"/>
          <p:cNvSpPr txBox="1"/>
          <p:nvPr/>
        </p:nvSpPr>
        <p:spPr>
          <a:xfrm>
            <a:off x="1493206" y="1976580"/>
            <a:ext cx="7733605" cy="4113800"/>
          </a:xfrm>
          <a:prstGeom prst="rect">
            <a:avLst/>
          </a:prstGeom>
        </p:spPr>
        <p:txBody>
          <a:bodyPr lIns="0" tIns="0" rIns="0" bIns="0" rtlCol="0" anchor="t">
            <a:spAutoFit/>
          </a:bodyPr>
          <a:lstStyle/>
          <a:p>
            <a:pPr algn="l">
              <a:lnSpc>
                <a:spcPts val="4677"/>
              </a:lnSpc>
            </a:pPr>
            <a:r>
              <a:rPr lang="en-US" sz="2400" spc="2">
                <a:solidFill>
                  <a:srgbClr val="FFFFFF"/>
                </a:solidFill>
                <a:latin typeface="Roboto"/>
                <a:ea typeface="Roboto"/>
                <a:cs typeface="Roboto"/>
                <a:sym typeface="Roboto"/>
              </a:rPr>
              <a:t>Spread our application across nodes for high availability Monitor our application logs Upgrading the version of our application Improve the way we access our application Scale our application for dynamic workloads Use variables to limit hardcoding values Integrate Nomad with Vault and Consul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582139" y="452590"/>
            <a:ext cx="1147762" cy="184147"/>
            <a:chOff x="0" y="0"/>
            <a:chExt cx="1147762" cy="184150"/>
          </a:xfrm>
        </p:grpSpPr>
        <p:sp>
          <p:nvSpPr>
            <p:cNvPr id="5" name="Freeform 5"/>
            <p:cNvSpPr/>
            <p:nvPr/>
          </p:nvSpPr>
          <p:spPr>
            <a:xfrm>
              <a:off x="69850" y="69850"/>
              <a:ext cx="1007999" cy="44450"/>
            </a:xfrm>
            <a:custGeom>
              <a:avLst/>
              <a:gdLst/>
              <a:ahLst/>
              <a:cxnLst/>
              <a:rect l="l" t="t" r="r" b="b"/>
              <a:pathLst>
                <a:path w="1007999" h="44450">
                  <a:moveTo>
                    <a:pt x="0" y="0"/>
                  </a:moveTo>
                  <a:lnTo>
                    <a:pt x="1007999" y="0"/>
                  </a:lnTo>
                  <a:lnTo>
                    <a:pt x="1007999" y="44450"/>
                  </a:lnTo>
                  <a:lnTo>
                    <a:pt x="0" y="44450"/>
                  </a:lnTo>
                  <a:close/>
                </a:path>
              </a:pathLst>
            </a:custGeom>
            <a:solidFill>
              <a:srgbClr val="00CA8E"/>
            </a:solidFill>
          </p:spPr>
        </p:sp>
        <p:sp>
          <p:nvSpPr>
            <p:cNvPr id="6" name="Freeform 6"/>
            <p:cNvSpPr/>
            <p:nvPr/>
          </p:nvSpPr>
          <p:spPr>
            <a:xfrm>
              <a:off x="63500" y="63500"/>
              <a:ext cx="1020826" cy="57150"/>
            </a:xfrm>
            <a:custGeom>
              <a:avLst/>
              <a:gdLst/>
              <a:ahLst/>
              <a:cxnLst/>
              <a:rect l="l" t="t" r="r" b="b"/>
              <a:pathLst>
                <a:path w="1020826" h="57150">
                  <a:moveTo>
                    <a:pt x="6350" y="0"/>
                  </a:moveTo>
                  <a:lnTo>
                    <a:pt x="1020826" y="0"/>
                  </a:lnTo>
                  <a:lnTo>
                    <a:pt x="1020826" y="57150"/>
                  </a:lnTo>
                  <a:lnTo>
                    <a:pt x="0" y="57150"/>
                  </a:lnTo>
                  <a:lnTo>
                    <a:pt x="0" y="0"/>
                  </a:lnTo>
                  <a:lnTo>
                    <a:pt x="6350" y="0"/>
                  </a:lnTo>
                  <a:moveTo>
                    <a:pt x="6350" y="12700"/>
                  </a:moveTo>
                  <a:lnTo>
                    <a:pt x="6350" y="6350"/>
                  </a:lnTo>
                  <a:lnTo>
                    <a:pt x="12700" y="6350"/>
                  </a:lnTo>
                  <a:lnTo>
                    <a:pt x="12700" y="50800"/>
                  </a:lnTo>
                  <a:lnTo>
                    <a:pt x="6350" y="50800"/>
                  </a:lnTo>
                  <a:lnTo>
                    <a:pt x="6350" y="44450"/>
                  </a:lnTo>
                  <a:lnTo>
                    <a:pt x="1014476" y="44450"/>
                  </a:lnTo>
                  <a:lnTo>
                    <a:pt x="1014476" y="50800"/>
                  </a:lnTo>
                  <a:lnTo>
                    <a:pt x="1008126" y="50800"/>
                  </a:lnTo>
                  <a:lnTo>
                    <a:pt x="1008126" y="6350"/>
                  </a:lnTo>
                  <a:lnTo>
                    <a:pt x="1014476" y="6350"/>
                  </a:lnTo>
                  <a:lnTo>
                    <a:pt x="1014476" y="12700"/>
                  </a:lnTo>
                  <a:lnTo>
                    <a:pt x="6350" y="12700"/>
                  </a:lnTo>
                  <a:close/>
                </a:path>
              </a:pathLst>
            </a:custGeom>
            <a:solidFill>
              <a:srgbClr val="00CA8E"/>
            </a:solidFill>
          </p:spPr>
        </p:sp>
      </p:grpSp>
      <p:grpSp>
        <p:nvGrpSpPr>
          <p:cNvPr id="7" name="Group 7"/>
          <p:cNvGrpSpPr>
            <a:grpSpLocks noChangeAspect="1"/>
          </p:cNvGrpSpPr>
          <p:nvPr/>
        </p:nvGrpSpPr>
        <p:grpSpPr>
          <a:xfrm>
            <a:off x="7451074" y="6164723"/>
            <a:ext cx="223666" cy="475536"/>
            <a:chOff x="0" y="0"/>
            <a:chExt cx="223672" cy="475539"/>
          </a:xfrm>
        </p:grpSpPr>
        <p:sp>
          <p:nvSpPr>
            <p:cNvPr id="8" name="Freeform 8"/>
            <p:cNvSpPr/>
            <p:nvPr/>
          </p:nvSpPr>
          <p:spPr>
            <a:xfrm>
              <a:off x="0" y="0"/>
              <a:ext cx="223647" cy="475488"/>
            </a:xfrm>
            <a:custGeom>
              <a:avLst/>
              <a:gdLst/>
              <a:ahLst/>
              <a:cxnLst/>
              <a:rect l="l" t="t" r="r" b="b"/>
              <a:pathLst>
                <a:path w="223647" h="475488">
                  <a:moveTo>
                    <a:pt x="223647" y="475488"/>
                  </a:moveTo>
                  <a:cubicBezTo>
                    <a:pt x="170434" y="475488"/>
                    <a:pt x="120015" y="469519"/>
                    <a:pt x="107188" y="457708"/>
                  </a:cubicBezTo>
                  <a:lnTo>
                    <a:pt x="102362" y="452247"/>
                  </a:lnTo>
                  <a:lnTo>
                    <a:pt x="111887" y="447421"/>
                  </a:lnTo>
                  <a:lnTo>
                    <a:pt x="102362" y="447421"/>
                  </a:lnTo>
                  <a:lnTo>
                    <a:pt x="102362" y="256413"/>
                  </a:lnTo>
                  <a:lnTo>
                    <a:pt x="111887" y="256413"/>
                  </a:lnTo>
                  <a:lnTo>
                    <a:pt x="102362" y="256413"/>
                  </a:lnTo>
                  <a:lnTo>
                    <a:pt x="103759" y="260223"/>
                  </a:lnTo>
                  <a:lnTo>
                    <a:pt x="103632" y="260096"/>
                  </a:lnTo>
                  <a:cubicBezTo>
                    <a:pt x="97536" y="254508"/>
                    <a:pt x="56642" y="247269"/>
                    <a:pt x="0" y="247269"/>
                  </a:cubicBezTo>
                  <a:lnTo>
                    <a:pt x="0" y="228219"/>
                  </a:lnTo>
                  <a:cubicBezTo>
                    <a:pt x="56642" y="228219"/>
                    <a:pt x="97536" y="220980"/>
                    <a:pt x="103632" y="215392"/>
                  </a:cubicBezTo>
                  <a:lnTo>
                    <a:pt x="102362" y="216535"/>
                  </a:lnTo>
                  <a:lnTo>
                    <a:pt x="111887" y="219075"/>
                  </a:lnTo>
                  <a:lnTo>
                    <a:pt x="102362" y="219075"/>
                  </a:lnTo>
                  <a:lnTo>
                    <a:pt x="102362" y="28194"/>
                  </a:lnTo>
                  <a:lnTo>
                    <a:pt x="111887" y="28194"/>
                  </a:lnTo>
                  <a:lnTo>
                    <a:pt x="102362" y="28194"/>
                  </a:lnTo>
                  <a:lnTo>
                    <a:pt x="105029" y="19939"/>
                  </a:lnTo>
                  <a:lnTo>
                    <a:pt x="107315" y="17907"/>
                  </a:lnTo>
                  <a:cubicBezTo>
                    <a:pt x="120015" y="5969"/>
                    <a:pt x="170434" y="0"/>
                    <a:pt x="223647" y="0"/>
                  </a:cubicBezTo>
                  <a:lnTo>
                    <a:pt x="223647" y="19050"/>
                  </a:lnTo>
                  <a:cubicBezTo>
                    <a:pt x="167005" y="19050"/>
                    <a:pt x="126111" y="26289"/>
                    <a:pt x="120015" y="31877"/>
                  </a:cubicBezTo>
                  <a:lnTo>
                    <a:pt x="121285" y="30734"/>
                  </a:lnTo>
                  <a:lnTo>
                    <a:pt x="121285" y="28194"/>
                  </a:lnTo>
                  <a:lnTo>
                    <a:pt x="121285" y="219075"/>
                  </a:lnTo>
                  <a:cubicBezTo>
                    <a:pt x="121285" y="223901"/>
                    <a:pt x="118618" y="227330"/>
                    <a:pt x="116459" y="229489"/>
                  </a:cubicBezTo>
                  <a:cubicBezTo>
                    <a:pt x="103632" y="241300"/>
                    <a:pt x="53213" y="247269"/>
                    <a:pt x="0" y="247269"/>
                  </a:cubicBezTo>
                  <a:lnTo>
                    <a:pt x="0" y="228219"/>
                  </a:lnTo>
                  <a:cubicBezTo>
                    <a:pt x="53213" y="228219"/>
                    <a:pt x="103632" y="234188"/>
                    <a:pt x="116459" y="245999"/>
                  </a:cubicBezTo>
                  <a:lnTo>
                    <a:pt x="121285" y="251460"/>
                  </a:lnTo>
                  <a:lnTo>
                    <a:pt x="121285" y="447421"/>
                  </a:lnTo>
                  <a:cubicBezTo>
                    <a:pt x="121285" y="444881"/>
                    <a:pt x="119888" y="443611"/>
                    <a:pt x="120015" y="443738"/>
                  </a:cubicBezTo>
                  <a:cubicBezTo>
                    <a:pt x="126111" y="449326"/>
                    <a:pt x="167005" y="456565"/>
                    <a:pt x="223647" y="456565"/>
                  </a:cubicBezTo>
                  <a:close/>
                </a:path>
              </a:pathLst>
            </a:custGeom>
            <a:solidFill>
              <a:srgbClr val="14B08B"/>
            </a:solidFill>
          </p:spPr>
        </p:sp>
      </p:grpSp>
      <p:sp>
        <p:nvSpPr>
          <p:cNvPr id="9" name="Freeform 9"/>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sp>
        <p:nvSpPr>
          <p:cNvPr id="10" name="TextBox 10"/>
          <p:cNvSpPr txBox="1"/>
          <p:nvPr/>
        </p:nvSpPr>
        <p:spPr>
          <a:xfrm>
            <a:off x="627840" y="702535"/>
            <a:ext cx="4641304" cy="551717"/>
          </a:xfrm>
          <a:prstGeom prst="rect">
            <a:avLst/>
          </a:prstGeom>
        </p:spPr>
        <p:txBody>
          <a:bodyPr lIns="0" tIns="0" rIns="0" bIns="0" rtlCol="0" anchor="t">
            <a:spAutoFit/>
          </a:bodyPr>
          <a:lstStyle/>
          <a:p>
            <a:pPr algn="l">
              <a:lnSpc>
                <a:spcPts val="4479"/>
              </a:lnSpc>
            </a:pPr>
            <a:r>
              <a:rPr lang="en-US" sz="3199" b="1">
                <a:solidFill>
                  <a:srgbClr val="3F3F3F"/>
                </a:solidFill>
                <a:latin typeface="Raleway Heavy"/>
                <a:ea typeface="Raleway Heavy"/>
                <a:cs typeface="Raleway Heavy"/>
                <a:sym typeface="Raleway Heavy"/>
              </a:rPr>
              <a:t>Working with Volumes</a:t>
            </a:r>
          </a:p>
        </p:txBody>
      </p:sp>
      <p:sp>
        <p:nvSpPr>
          <p:cNvPr id="11" name="TextBox 11"/>
          <p:cNvSpPr txBox="1"/>
          <p:nvPr/>
        </p:nvSpPr>
        <p:spPr>
          <a:xfrm>
            <a:off x="627840" y="1984315"/>
            <a:ext cx="90678" cy="328117"/>
          </a:xfrm>
          <a:prstGeom prst="rect">
            <a:avLst/>
          </a:prstGeom>
        </p:spPr>
        <p:txBody>
          <a:bodyPr lIns="0" tIns="0" rIns="0" bIns="0" rtlCol="0" anchor="t">
            <a:spAutoFit/>
          </a:bodyPr>
          <a:lstStyle/>
          <a:p>
            <a:pPr algn="l">
              <a:lnSpc>
                <a:spcPts val="2799"/>
              </a:lnSpc>
            </a:pPr>
            <a:r>
              <a:rPr lang="en-US" sz="1999" spc="-15">
                <a:solidFill>
                  <a:srgbClr val="3F3F3F"/>
                </a:solidFill>
                <a:latin typeface="IBM Plex Sans Condensed"/>
                <a:ea typeface="IBM Plex Sans Condensed"/>
                <a:cs typeface="IBM Plex Sans Condensed"/>
                <a:sym typeface="IBM Plex Sans Condensed"/>
              </a:rPr>
              <a:t>•</a:t>
            </a:r>
          </a:p>
        </p:txBody>
      </p:sp>
      <p:sp>
        <p:nvSpPr>
          <p:cNvPr id="12" name="TextBox 12"/>
          <p:cNvSpPr txBox="1"/>
          <p:nvPr/>
        </p:nvSpPr>
        <p:spPr>
          <a:xfrm>
            <a:off x="627840" y="3660715"/>
            <a:ext cx="90678" cy="328117"/>
          </a:xfrm>
          <a:prstGeom prst="rect">
            <a:avLst/>
          </a:prstGeom>
        </p:spPr>
        <p:txBody>
          <a:bodyPr lIns="0" tIns="0" rIns="0" bIns="0" rtlCol="0" anchor="t">
            <a:spAutoFit/>
          </a:bodyPr>
          <a:lstStyle/>
          <a:p>
            <a:pPr algn="l">
              <a:lnSpc>
                <a:spcPts val="2799"/>
              </a:lnSpc>
            </a:pPr>
            <a:r>
              <a:rPr lang="en-US" sz="1999" spc="-15">
                <a:solidFill>
                  <a:srgbClr val="3F3F3F"/>
                </a:solidFill>
                <a:latin typeface="IBM Plex Sans Condensed"/>
                <a:ea typeface="IBM Plex Sans Condensed"/>
                <a:cs typeface="IBM Plex Sans Condensed"/>
                <a:sym typeface="IBM Plex Sans Condensed"/>
              </a:rPr>
              <a:t>•</a:t>
            </a:r>
          </a:p>
        </p:txBody>
      </p:sp>
      <p:sp>
        <p:nvSpPr>
          <p:cNvPr id="13" name="TextBox 13"/>
          <p:cNvSpPr txBox="1"/>
          <p:nvPr/>
        </p:nvSpPr>
        <p:spPr>
          <a:xfrm>
            <a:off x="913590" y="2114312"/>
            <a:ext cx="232658" cy="179184"/>
          </a:xfrm>
          <a:prstGeom prst="rect">
            <a:avLst/>
          </a:prstGeom>
        </p:spPr>
        <p:txBody>
          <a:bodyPr lIns="0" tIns="0" rIns="0" bIns="0" rtlCol="0" anchor="t">
            <a:spAutoFit/>
          </a:bodyPr>
          <a:lstStyle/>
          <a:p>
            <a:pPr algn="l">
              <a:lnSpc>
                <a:spcPts val="999"/>
              </a:lnSpc>
            </a:pPr>
            <a:r>
              <a:rPr lang="en-US" sz="1999">
                <a:solidFill>
                  <a:srgbClr val="3F3F3F"/>
                </a:solidFill>
                <a:latin typeface="Roboto"/>
                <a:ea typeface="Roboto"/>
                <a:cs typeface="Roboto"/>
                <a:sym typeface="Roboto"/>
              </a:rPr>
              <a:t>A </a:t>
            </a:r>
          </a:p>
        </p:txBody>
      </p:sp>
      <p:sp>
        <p:nvSpPr>
          <p:cNvPr id="14" name="TextBox 14"/>
          <p:cNvSpPr txBox="1"/>
          <p:nvPr/>
        </p:nvSpPr>
        <p:spPr>
          <a:xfrm>
            <a:off x="1142190" y="2110597"/>
            <a:ext cx="9402023" cy="298132"/>
          </a:xfrm>
          <a:prstGeom prst="rect">
            <a:avLst/>
          </a:prstGeom>
        </p:spPr>
        <p:txBody>
          <a:bodyPr lIns="0" tIns="0" rIns="0" bIns="0" rtlCol="0" anchor="t">
            <a:spAutoFit/>
          </a:bodyPr>
          <a:lstStyle/>
          <a:p>
            <a:pPr algn="l">
              <a:lnSpc>
                <a:spcPts val="999"/>
              </a:lnSpc>
            </a:pPr>
            <a:r>
              <a:rPr lang="en-US" sz="1999" b="1">
                <a:solidFill>
                  <a:srgbClr val="00CA8E"/>
                </a:solidFill>
                <a:latin typeface="Roboto Bold"/>
                <a:ea typeface="Roboto Bold"/>
                <a:cs typeface="Roboto Bold"/>
                <a:sym typeface="Roboto Bold"/>
              </a:rPr>
              <a:t>host</a:t>
            </a:r>
            <a:r>
              <a:rPr lang="en-US" sz="1999">
                <a:solidFill>
                  <a:srgbClr val="3F3F3F"/>
                </a:solidFill>
                <a:latin typeface="Roboto"/>
                <a:ea typeface="Roboto"/>
                <a:cs typeface="Roboto"/>
                <a:sym typeface="Roboto"/>
              </a:rPr>
              <a:t>volumeis essentially a path on the client that is made available to jobs. The </a:t>
            </a:r>
          </a:p>
        </p:txBody>
      </p:sp>
      <p:sp>
        <p:nvSpPr>
          <p:cNvPr id="15" name="TextBox 15"/>
          <p:cNvSpPr txBox="1"/>
          <p:nvPr/>
        </p:nvSpPr>
        <p:spPr>
          <a:xfrm>
            <a:off x="913590" y="2145554"/>
            <a:ext cx="4826146" cy="464934"/>
          </a:xfrm>
          <a:prstGeom prst="rect">
            <a:avLst/>
          </a:prstGeom>
        </p:spPr>
        <p:txBody>
          <a:bodyPr lIns="0" tIns="0" rIns="0" bIns="0" rtlCol="0" anchor="t">
            <a:spAutoFit/>
          </a:bodyPr>
          <a:lstStyle/>
          <a:p>
            <a:pPr algn="l">
              <a:lnSpc>
                <a:spcPts val="3991"/>
              </a:lnSpc>
            </a:pPr>
            <a:r>
              <a:rPr lang="en-US" sz="1999">
                <a:solidFill>
                  <a:srgbClr val="3F3F3F"/>
                </a:solidFill>
                <a:latin typeface="Roboto"/>
                <a:ea typeface="Roboto"/>
                <a:cs typeface="Roboto"/>
                <a:sym typeface="Roboto"/>
              </a:rPr>
              <a:t>data is stored locally on the Nomad client </a:t>
            </a:r>
          </a:p>
        </p:txBody>
      </p:sp>
      <p:sp>
        <p:nvSpPr>
          <p:cNvPr id="16" name="TextBox 16"/>
          <p:cNvSpPr txBox="1"/>
          <p:nvPr/>
        </p:nvSpPr>
        <p:spPr>
          <a:xfrm>
            <a:off x="913590" y="3790712"/>
            <a:ext cx="232658" cy="179184"/>
          </a:xfrm>
          <a:prstGeom prst="rect">
            <a:avLst/>
          </a:prstGeom>
        </p:spPr>
        <p:txBody>
          <a:bodyPr lIns="0" tIns="0" rIns="0" bIns="0" rtlCol="0" anchor="t">
            <a:spAutoFit/>
          </a:bodyPr>
          <a:lstStyle/>
          <a:p>
            <a:pPr algn="l">
              <a:lnSpc>
                <a:spcPts val="999"/>
              </a:lnSpc>
            </a:pPr>
            <a:r>
              <a:rPr lang="en-US" sz="1999">
                <a:solidFill>
                  <a:srgbClr val="3F3F3F"/>
                </a:solidFill>
                <a:latin typeface="Roboto"/>
                <a:ea typeface="Roboto"/>
                <a:cs typeface="Roboto"/>
                <a:sym typeface="Roboto"/>
              </a:rPr>
              <a:t>A </a:t>
            </a:r>
          </a:p>
        </p:txBody>
      </p:sp>
      <p:sp>
        <p:nvSpPr>
          <p:cNvPr id="17" name="TextBox 17"/>
          <p:cNvSpPr txBox="1"/>
          <p:nvPr/>
        </p:nvSpPr>
        <p:spPr>
          <a:xfrm>
            <a:off x="913590" y="3786997"/>
            <a:ext cx="9890579" cy="808425"/>
          </a:xfrm>
          <a:prstGeom prst="rect">
            <a:avLst/>
          </a:prstGeom>
        </p:spPr>
        <p:txBody>
          <a:bodyPr lIns="0" tIns="0" rIns="0" bIns="0" rtlCol="0" anchor="t">
            <a:spAutoFit/>
          </a:bodyPr>
          <a:lstStyle/>
          <a:p>
            <a:pPr algn="l">
              <a:lnSpc>
                <a:spcPts val="999"/>
              </a:lnSpc>
            </a:pPr>
            <a:r>
              <a:rPr lang="en-US" sz="1999" b="1">
                <a:solidFill>
                  <a:srgbClr val="00CA8E"/>
                </a:solidFill>
                <a:latin typeface="Roboto Bold"/>
                <a:ea typeface="Roboto Bold"/>
                <a:cs typeface="Roboto Bold"/>
                <a:sym typeface="Roboto Bold"/>
              </a:rPr>
              <a:t>csi-volume</a:t>
            </a:r>
            <a:r>
              <a:rPr lang="en-US" sz="1999">
                <a:solidFill>
                  <a:srgbClr val="3F3F3F"/>
                </a:solidFill>
                <a:latin typeface="Roboto"/>
                <a:ea typeface="Roboto"/>
                <a:cs typeface="Roboto"/>
                <a:sym typeface="Roboto"/>
              </a:rPr>
              <a:t>is exposed to jobs using a CSI plugin to consume externally created </a:t>
            </a:r>
          </a:p>
          <a:p>
            <a:pPr algn="l">
              <a:lnSpc>
                <a:spcPts val="3991"/>
              </a:lnSpc>
            </a:pPr>
            <a:r>
              <a:rPr lang="en-US" sz="1999">
                <a:solidFill>
                  <a:srgbClr val="3F3F3F"/>
                </a:solidFill>
                <a:latin typeface="Roboto"/>
                <a:ea typeface="Roboto"/>
                <a:cs typeface="Roboto"/>
                <a:sym typeface="Roboto"/>
              </a:rPr>
              <a:t>storage volumes. Examples of these include AWS EBS volumes, GCP persistent disks, </a:t>
            </a:r>
          </a:p>
          <a:p>
            <a:pPr algn="l">
              <a:lnSpc>
                <a:spcPts val="999"/>
              </a:lnSpc>
            </a:pPr>
            <a:r>
              <a:rPr lang="en-US" sz="1999">
                <a:solidFill>
                  <a:srgbClr val="3F3F3F"/>
                </a:solidFill>
                <a:latin typeface="Roboto"/>
                <a:ea typeface="Roboto"/>
                <a:cs typeface="Roboto"/>
                <a:sym typeface="Roboto"/>
              </a:rPr>
              <a:t>Ceph, vSphere, and more</a:t>
            </a:r>
          </a:p>
        </p:txBody>
      </p:sp>
      <p:sp>
        <p:nvSpPr>
          <p:cNvPr id="18" name="TextBox 18"/>
          <p:cNvSpPr txBox="1"/>
          <p:nvPr/>
        </p:nvSpPr>
        <p:spPr>
          <a:xfrm>
            <a:off x="6187440" y="6224073"/>
            <a:ext cx="1107843" cy="320335"/>
          </a:xfrm>
          <a:prstGeom prst="rect">
            <a:avLst/>
          </a:prstGeom>
        </p:spPr>
        <p:txBody>
          <a:bodyPr lIns="0" tIns="0" rIns="0" bIns="0" rtlCol="0" anchor="t">
            <a:spAutoFit/>
          </a:bodyPr>
          <a:lstStyle/>
          <a:p>
            <a:pPr algn="l">
              <a:lnSpc>
                <a:spcPts val="2520"/>
              </a:lnSpc>
            </a:pPr>
            <a:r>
              <a:rPr lang="en-US" sz="1800">
                <a:solidFill>
                  <a:srgbClr val="3F3F3F"/>
                </a:solidFill>
                <a:latin typeface="Roboto"/>
                <a:ea typeface="Roboto"/>
                <a:cs typeface="Roboto"/>
                <a:sym typeface="Roboto"/>
              </a:rPr>
              <a:t>Placement</a:t>
            </a:r>
          </a:p>
        </p:txBody>
      </p:sp>
      <p:sp>
        <p:nvSpPr>
          <p:cNvPr id="19" name="TextBox 19"/>
          <p:cNvSpPr txBox="1"/>
          <p:nvPr/>
        </p:nvSpPr>
        <p:spPr>
          <a:xfrm>
            <a:off x="7851800" y="6317485"/>
            <a:ext cx="621792" cy="338633"/>
          </a:xfrm>
          <a:prstGeom prst="rect">
            <a:avLst/>
          </a:prstGeom>
        </p:spPr>
        <p:txBody>
          <a:bodyPr lIns="0" tIns="0" rIns="0" bIns="0" rtlCol="0" anchor="t">
            <a:spAutoFit/>
          </a:bodyPr>
          <a:lstStyle/>
          <a:p>
            <a:pPr algn="l">
              <a:lnSpc>
                <a:spcPts val="2799"/>
              </a:lnSpc>
            </a:pPr>
            <a:r>
              <a:rPr lang="en-US" sz="1999">
                <a:solidFill>
                  <a:srgbClr val="3F3F3F"/>
                </a:solidFill>
                <a:latin typeface="Courier New OS"/>
                <a:ea typeface="Courier New OS"/>
                <a:cs typeface="Courier New OS"/>
                <a:sym typeface="Courier New OS"/>
              </a:rPr>
              <a:t>job </a:t>
            </a:r>
          </a:p>
        </p:txBody>
      </p:sp>
      <p:sp>
        <p:nvSpPr>
          <p:cNvPr id="20" name="TextBox 20"/>
          <p:cNvSpPr txBox="1"/>
          <p:nvPr/>
        </p:nvSpPr>
        <p:spPr>
          <a:xfrm>
            <a:off x="8863041" y="6317485"/>
            <a:ext cx="932688" cy="338633"/>
          </a:xfrm>
          <a:prstGeom prst="rect">
            <a:avLst/>
          </a:prstGeom>
        </p:spPr>
        <p:txBody>
          <a:bodyPr lIns="0" tIns="0" rIns="0" bIns="0" rtlCol="0" anchor="t">
            <a:spAutoFit/>
          </a:bodyPr>
          <a:lstStyle/>
          <a:p>
            <a:pPr algn="l">
              <a:lnSpc>
                <a:spcPts val="2799"/>
              </a:lnSpc>
            </a:pPr>
            <a:r>
              <a:rPr lang="en-US" sz="1999">
                <a:solidFill>
                  <a:srgbClr val="3F3F3F"/>
                </a:solidFill>
                <a:latin typeface="Courier New OS"/>
                <a:ea typeface="Courier New OS"/>
                <a:cs typeface="Courier New OS"/>
                <a:sym typeface="Courier New OS"/>
              </a:rPr>
              <a:t>group </a:t>
            </a:r>
          </a:p>
        </p:txBody>
      </p:sp>
      <p:sp>
        <p:nvSpPr>
          <p:cNvPr id="21" name="TextBox 21"/>
          <p:cNvSpPr txBox="1"/>
          <p:nvPr/>
        </p:nvSpPr>
        <p:spPr>
          <a:xfrm>
            <a:off x="10179082" y="6317485"/>
            <a:ext cx="932688" cy="338633"/>
          </a:xfrm>
          <a:prstGeom prst="rect">
            <a:avLst/>
          </a:prstGeom>
        </p:spPr>
        <p:txBody>
          <a:bodyPr lIns="0" tIns="0" rIns="0" bIns="0" rtlCol="0" anchor="t">
            <a:spAutoFit/>
          </a:bodyPr>
          <a:lstStyle/>
          <a:p>
            <a:pPr algn="l">
              <a:lnSpc>
                <a:spcPts val="2799"/>
              </a:lnSpc>
            </a:pPr>
            <a:r>
              <a:rPr lang="en-US" sz="1999">
                <a:solidFill>
                  <a:srgbClr val="3F3F3F"/>
                </a:solidFill>
                <a:latin typeface="Courier New OS"/>
                <a:ea typeface="Courier New OS"/>
                <a:cs typeface="Courier New OS"/>
                <a:sym typeface="Courier New OS"/>
              </a:rPr>
              <a:t>volume</a:t>
            </a:r>
          </a:p>
        </p:txBody>
      </p:sp>
      <p:sp>
        <p:nvSpPr>
          <p:cNvPr id="22" name="TextBox 22"/>
          <p:cNvSpPr txBox="1"/>
          <p:nvPr/>
        </p:nvSpPr>
        <p:spPr>
          <a:xfrm>
            <a:off x="8461400" y="6211529"/>
            <a:ext cx="253641" cy="327650"/>
          </a:xfrm>
          <a:prstGeom prst="rect">
            <a:avLst/>
          </a:prstGeom>
        </p:spPr>
        <p:txBody>
          <a:bodyPr lIns="0" tIns="0" rIns="0" bIns="0" rtlCol="0" anchor="t">
            <a:spAutoFit/>
          </a:bodyPr>
          <a:lstStyle/>
          <a:p>
            <a:pPr algn="l">
              <a:lnSpc>
                <a:spcPts val="2799"/>
              </a:lnSpc>
            </a:pPr>
            <a:r>
              <a:rPr lang="en-US" sz="1999" spc="777">
                <a:solidFill>
                  <a:srgbClr val="00CA8E"/>
                </a:solidFill>
                <a:latin typeface="Montserrat"/>
                <a:ea typeface="Montserrat"/>
                <a:cs typeface="Montserrat"/>
                <a:sym typeface="Montserrat"/>
              </a:rPr>
              <a:t>à</a:t>
            </a:r>
          </a:p>
        </p:txBody>
      </p:sp>
      <p:sp>
        <p:nvSpPr>
          <p:cNvPr id="23" name="TextBox 23"/>
          <p:cNvSpPr txBox="1"/>
          <p:nvPr/>
        </p:nvSpPr>
        <p:spPr>
          <a:xfrm>
            <a:off x="9777441" y="6211529"/>
            <a:ext cx="253641" cy="327650"/>
          </a:xfrm>
          <a:prstGeom prst="rect">
            <a:avLst/>
          </a:prstGeom>
        </p:spPr>
        <p:txBody>
          <a:bodyPr lIns="0" tIns="0" rIns="0" bIns="0" rtlCol="0" anchor="t">
            <a:spAutoFit/>
          </a:bodyPr>
          <a:lstStyle/>
          <a:p>
            <a:pPr algn="l">
              <a:lnSpc>
                <a:spcPts val="2799"/>
              </a:lnSpc>
            </a:pPr>
            <a:r>
              <a:rPr lang="en-US" sz="1999" spc="777">
                <a:solidFill>
                  <a:srgbClr val="00CA8E"/>
                </a:solidFill>
                <a:latin typeface="Montserrat"/>
                <a:ea typeface="Montserrat"/>
                <a:cs typeface="Montserrat"/>
                <a:sym typeface="Montserrat"/>
              </a:rPr>
              <a:t>à</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506949" y="324545"/>
            <a:ext cx="1008059" cy="44453"/>
            <a:chOff x="0" y="0"/>
            <a:chExt cx="1008062" cy="44450"/>
          </a:xfrm>
        </p:grpSpPr>
        <p:sp>
          <p:nvSpPr>
            <p:cNvPr id="5" name="Freeform 5"/>
            <p:cNvSpPr/>
            <p:nvPr/>
          </p:nvSpPr>
          <p:spPr>
            <a:xfrm>
              <a:off x="0" y="0"/>
              <a:ext cx="1007999" cy="44450"/>
            </a:xfrm>
            <a:custGeom>
              <a:avLst/>
              <a:gdLst/>
              <a:ahLst/>
              <a:cxnLst/>
              <a:rect l="l" t="t" r="r" b="b"/>
              <a:pathLst>
                <a:path w="1007999" h="44450">
                  <a:moveTo>
                    <a:pt x="0" y="0"/>
                  </a:moveTo>
                  <a:lnTo>
                    <a:pt x="1007999" y="0"/>
                  </a:lnTo>
                  <a:lnTo>
                    <a:pt x="1007999" y="44450"/>
                  </a:lnTo>
                  <a:lnTo>
                    <a:pt x="0" y="44450"/>
                  </a:lnTo>
                  <a:close/>
                </a:path>
              </a:pathLst>
            </a:custGeom>
            <a:solidFill>
              <a:srgbClr val="00CA8E"/>
            </a:solidFill>
          </p:spPr>
        </p:sp>
      </p:grpSp>
      <p:grpSp>
        <p:nvGrpSpPr>
          <p:cNvPr id="6" name="Group 6"/>
          <p:cNvGrpSpPr>
            <a:grpSpLocks noChangeAspect="1"/>
          </p:cNvGrpSpPr>
          <p:nvPr/>
        </p:nvGrpSpPr>
        <p:grpSpPr>
          <a:xfrm>
            <a:off x="11206839" y="-63503"/>
            <a:ext cx="1048655" cy="6984997"/>
            <a:chOff x="0" y="0"/>
            <a:chExt cx="1048652" cy="6985000"/>
          </a:xfrm>
        </p:grpSpPr>
        <p:sp>
          <p:nvSpPr>
            <p:cNvPr id="7" name="Freeform 7"/>
            <p:cNvSpPr/>
            <p:nvPr/>
          </p:nvSpPr>
          <p:spPr>
            <a:xfrm>
              <a:off x="63500" y="63500"/>
              <a:ext cx="921639" cy="6857746"/>
            </a:xfrm>
            <a:custGeom>
              <a:avLst/>
              <a:gdLst/>
              <a:ahLst/>
              <a:cxnLst/>
              <a:rect l="l" t="t" r="r" b="b"/>
              <a:pathLst>
                <a:path w="921639" h="6857746">
                  <a:moveTo>
                    <a:pt x="0" y="0"/>
                  </a:moveTo>
                  <a:lnTo>
                    <a:pt x="0" y="6857746"/>
                  </a:lnTo>
                  <a:lnTo>
                    <a:pt x="921639" y="6857746"/>
                  </a:lnTo>
                  <a:lnTo>
                    <a:pt x="921639" y="0"/>
                  </a:lnTo>
                  <a:close/>
                </a:path>
              </a:pathLst>
            </a:custGeom>
            <a:solidFill>
              <a:srgbClr val="00CA8E"/>
            </a:solidFill>
          </p:spPr>
        </p:sp>
        <p:sp>
          <p:nvSpPr>
            <p:cNvPr id="8" name="Freeform 8"/>
            <p:cNvSpPr/>
            <p:nvPr/>
          </p:nvSpPr>
          <p:spPr>
            <a:xfrm>
              <a:off x="441452" y="63500"/>
              <a:ext cx="195961" cy="6858000"/>
            </a:xfrm>
            <a:custGeom>
              <a:avLst/>
              <a:gdLst/>
              <a:ahLst/>
              <a:cxnLst/>
              <a:rect l="l" t="t" r="r" b="b"/>
              <a:pathLst>
                <a:path w="195961" h="6858000">
                  <a:moveTo>
                    <a:pt x="0" y="0"/>
                  </a:moveTo>
                  <a:lnTo>
                    <a:pt x="0" y="6858000"/>
                  </a:lnTo>
                  <a:lnTo>
                    <a:pt x="195961" y="6858000"/>
                  </a:lnTo>
                  <a:lnTo>
                    <a:pt x="195961" y="0"/>
                  </a:lnTo>
                  <a:close/>
                </a:path>
              </a:pathLst>
            </a:custGeom>
            <a:solidFill>
              <a:srgbClr val="F2F2F2"/>
            </a:solidFill>
          </p:spPr>
        </p:sp>
        <p:sp>
          <p:nvSpPr>
            <p:cNvPr id="9" name="Freeform 9"/>
            <p:cNvSpPr/>
            <p:nvPr/>
          </p:nvSpPr>
          <p:spPr>
            <a:xfrm>
              <a:off x="245491" y="63500"/>
              <a:ext cx="195961" cy="6858000"/>
            </a:xfrm>
            <a:custGeom>
              <a:avLst/>
              <a:gdLst/>
              <a:ahLst/>
              <a:cxnLst/>
              <a:rect l="l" t="t" r="r" b="b"/>
              <a:pathLst>
                <a:path w="195961" h="6858000">
                  <a:moveTo>
                    <a:pt x="0" y="0"/>
                  </a:moveTo>
                  <a:lnTo>
                    <a:pt x="0" y="6858000"/>
                  </a:lnTo>
                  <a:lnTo>
                    <a:pt x="195961" y="6858000"/>
                  </a:lnTo>
                  <a:lnTo>
                    <a:pt x="195961" y="0"/>
                  </a:lnTo>
                  <a:close/>
                </a:path>
              </a:pathLst>
            </a:custGeom>
            <a:solidFill>
              <a:srgbClr val="F2F2F2">
                <a:alpha val="52549"/>
              </a:srgbClr>
            </a:solidFill>
          </p:spPr>
        </p:sp>
        <p:sp>
          <p:nvSpPr>
            <p:cNvPr id="10" name="Freeform 10"/>
            <p:cNvSpPr/>
            <p:nvPr/>
          </p:nvSpPr>
          <p:spPr>
            <a:xfrm>
              <a:off x="631698" y="63500"/>
              <a:ext cx="195961" cy="6858000"/>
            </a:xfrm>
            <a:custGeom>
              <a:avLst/>
              <a:gdLst/>
              <a:ahLst/>
              <a:cxnLst/>
              <a:rect l="l" t="t" r="r" b="b"/>
              <a:pathLst>
                <a:path w="195961" h="6858000">
                  <a:moveTo>
                    <a:pt x="0" y="0"/>
                  </a:moveTo>
                  <a:lnTo>
                    <a:pt x="0" y="6858000"/>
                  </a:lnTo>
                  <a:lnTo>
                    <a:pt x="195961" y="6858000"/>
                  </a:lnTo>
                  <a:lnTo>
                    <a:pt x="195961" y="0"/>
                  </a:lnTo>
                  <a:close/>
                </a:path>
              </a:pathLst>
            </a:custGeom>
            <a:solidFill>
              <a:srgbClr val="F2F2F2">
                <a:alpha val="52549"/>
              </a:srgbClr>
            </a:solidFill>
          </p:spPr>
        </p:sp>
      </p:grpSp>
      <p:sp>
        <p:nvSpPr>
          <p:cNvPr id="11" name="Freeform 11"/>
          <p:cNvSpPr/>
          <p:nvPr/>
        </p:nvSpPr>
        <p:spPr>
          <a:xfrm>
            <a:off x="2119903" y="2407053"/>
            <a:ext cx="7772400" cy="4450947"/>
          </a:xfrm>
          <a:custGeom>
            <a:avLst/>
            <a:gdLst/>
            <a:ahLst/>
            <a:cxnLst/>
            <a:rect l="l" t="t" r="r" b="b"/>
            <a:pathLst>
              <a:path w="7772400" h="4450947">
                <a:moveTo>
                  <a:pt x="0" y="0"/>
                </a:moveTo>
                <a:lnTo>
                  <a:pt x="7772400" y="0"/>
                </a:lnTo>
                <a:lnTo>
                  <a:pt x="7772400" y="4450947"/>
                </a:lnTo>
                <a:lnTo>
                  <a:pt x="0" y="4450947"/>
                </a:lnTo>
                <a:lnTo>
                  <a:pt x="0" y="0"/>
                </a:lnTo>
                <a:close/>
              </a:path>
            </a:pathLst>
          </a:custGeom>
          <a:blipFill>
            <a:blip r:embed="rId4"/>
            <a:stretch>
              <a:fillRect b="-893"/>
            </a:stretch>
          </a:blipFill>
        </p:spPr>
      </p:sp>
      <p:sp>
        <p:nvSpPr>
          <p:cNvPr id="12" name="Freeform 1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13" name="Freeform 1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14" name="Freeform 14"/>
          <p:cNvSpPr/>
          <p:nvPr/>
        </p:nvSpPr>
        <p:spPr>
          <a:xfrm>
            <a:off x="4743450" y="4802876"/>
            <a:ext cx="4333189" cy="573967"/>
          </a:xfrm>
          <a:custGeom>
            <a:avLst/>
            <a:gdLst/>
            <a:ahLst/>
            <a:cxnLst/>
            <a:rect l="l" t="t" r="r" b="b"/>
            <a:pathLst>
              <a:path w="4333189" h="573967">
                <a:moveTo>
                  <a:pt x="0" y="0"/>
                </a:moveTo>
                <a:lnTo>
                  <a:pt x="4333189" y="0"/>
                </a:lnTo>
                <a:lnTo>
                  <a:pt x="4333189" y="573967"/>
                </a:lnTo>
                <a:lnTo>
                  <a:pt x="0" y="5739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5194297" y="5659450"/>
            <a:ext cx="5878516" cy="595846"/>
          </a:xfrm>
          <a:custGeom>
            <a:avLst/>
            <a:gdLst/>
            <a:ahLst/>
            <a:cxnLst/>
            <a:rect l="l" t="t" r="r" b="b"/>
            <a:pathLst>
              <a:path w="5878516" h="595846">
                <a:moveTo>
                  <a:pt x="0" y="0"/>
                </a:moveTo>
                <a:lnTo>
                  <a:pt x="5878515" y="0"/>
                </a:lnTo>
                <a:lnTo>
                  <a:pt x="5878515" y="595846"/>
                </a:lnTo>
                <a:lnTo>
                  <a:pt x="0" y="5958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532733" y="1543755"/>
            <a:ext cx="6751015" cy="392192"/>
          </a:xfrm>
          <a:prstGeom prst="rect">
            <a:avLst/>
          </a:prstGeom>
        </p:spPr>
        <p:txBody>
          <a:bodyPr lIns="0" tIns="0" rIns="0" bIns="0" rtlCol="0" anchor="t">
            <a:spAutoFit/>
          </a:bodyPr>
          <a:lstStyle/>
          <a:p>
            <a:pPr algn="l">
              <a:lnSpc>
                <a:spcPts val="3000"/>
              </a:lnSpc>
            </a:pPr>
            <a:r>
              <a:rPr lang="en-US" sz="2400" b="1" spc="2">
                <a:solidFill>
                  <a:srgbClr val="00CA8E"/>
                </a:solidFill>
                <a:latin typeface="Roboto Bold"/>
                <a:ea typeface="Roboto Bold"/>
                <a:cs typeface="Roboto Bold"/>
                <a:sym typeface="Roboto Bold"/>
              </a:rPr>
              <a:t>Host volumes </a:t>
            </a:r>
            <a:r>
              <a:rPr lang="en-US" sz="2400" spc="2">
                <a:solidFill>
                  <a:srgbClr val="3F3F3F"/>
                </a:solidFill>
                <a:latin typeface="Roboto"/>
                <a:ea typeface="Roboto"/>
                <a:cs typeface="Roboto"/>
                <a:sym typeface="Roboto"/>
              </a:rPr>
              <a:t>must be first configured using the </a:t>
            </a:r>
          </a:p>
        </p:txBody>
      </p:sp>
      <p:sp>
        <p:nvSpPr>
          <p:cNvPr id="17" name="TextBox 17"/>
          <p:cNvSpPr txBox="1"/>
          <p:nvPr/>
        </p:nvSpPr>
        <p:spPr>
          <a:xfrm>
            <a:off x="532733" y="1924755"/>
            <a:ext cx="4378347" cy="392192"/>
          </a:xfrm>
          <a:prstGeom prst="rect">
            <a:avLst/>
          </a:prstGeom>
        </p:spPr>
        <p:txBody>
          <a:bodyPr lIns="0" tIns="0" rIns="0" bIns="0" rtlCol="0" anchor="t">
            <a:spAutoFit/>
          </a:bodyPr>
          <a:lstStyle/>
          <a:p>
            <a:pPr algn="l">
              <a:lnSpc>
                <a:spcPts val="3000"/>
              </a:lnSpc>
            </a:pPr>
            <a:r>
              <a:rPr lang="en-US" sz="2400" spc="2">
                <a:solidFill>
                  <a:srgbClr val="3F3F3F"/>
                </a:solidFill>
                <a:latin typeface="Roboto"/>
                <a:ea typeface="Roboto"/>
                <a:cs typeface="Roboto"/>
                <a:sym typeface="Roboto"/>
              </a:rPr>
              <a:t>Nomad agent configuration file:</a:t>
            </a:r>
          </a:p>
        </p:txBody>
      </p:sp>
      <p:sp>
        <p:nvSpPr>
          <p:cNvPr id="18" name="TextBox 18"/>
          <p:cNvSpPr txBox="1"/>
          <p:nvPr/>
        </p:nvSpPr>
        <p:spPr>
          <a:xfrm>
            <a:off x="8322602" y="1515180"/>
            <a:ext cx="1669513" cy="420767"/>
          </a:xfrm>
          <a:prstGeom prst="rect">
            <a:avLst/>
          </a:prstGeom>
        </p:spPr>
        <p:txBody>
          <a:bodyPr lIns="0" tIns="0" rIns="0" bIns="0" rtlCol="0" anchor="t">
            <a:spAutoFit/>
          </a:bodyPr>
          <a:lstStyle/>
          <a:p>
            <a:pPr algn="l">
              <a:lnSpc>
                <a:spcPts val="3359"/>
              </a:lnSpc>
            </a:pPr>
            <a:r>
              <a:rPr lang="en-US" sz="2400" spc="2">
                <a:solidFill>
                  <a:srgbClr val="3F3F3F"/>
                </a:solidFill>
                <a:latin typeface="Roboto"/>
                <a:ea typeface="Roboto"/>
                <a:cs typeface="Roboto"/>
                <a:sym typeface="Roboto"/>
              </a:rPr>
              <a:t>block in the </a:t>
            </a:r>
          </a:p>
        </p:txBody>
      </p:sp>
      <p:sp>
        <p:nvSpPr>
          <p:cNvPr id="19" name="TextBox 19"/>
          <p:cNvSpPr txBox="1"/>
          <p:nvPr/>
        </p:nvSpPr>
        <p:spPr>
          <a:xfrm>
            <a:off x="7151027" y="1656436"/>
            <a:ext cx="1117673" cy="417795"/>
          </a:xfrm>
          <a:prstGeom prst="rect">
            <a:avLst/>
          </a:prstGeom>
        </p:spPr>
        <p:txBody>
          <a:bodyPr lIns="0" tIns="0" rIns="0" bIns="0" rtlCol="0" anchor="t">
            <a:spAutoFit/>
          </a:bodyPr>
          <a:lstStyle/>
          <a:p>
            <a:pPr algn="l">
              <a:lnSpc>
                <a:spcPts val="3359"/>
              </a:lnSpc>
            </a:pPr>
            <a:r>
              <a:rPr lang="en-US" sz="2400" b="1">
                <a:solidFill>
                  <a:srgbClr val="00CA8E"/>
                </a:solidFill>
                <a:latin typeface="Courier New OS Bold"/>
                <a:ea typeface="Courier New OS Bold"/>
                <a:cs typeface="Courier New OS Bold"/>
                <a:sym typeface="Courier New OS Bold"/>
              </a:rPr>
              <a:t>client</a:t>
            </a:r>
          </a:p>
        </p:txBody>
      </p:sp>
      <p:sp>
        <p:nvSpPr>
          <p:cNvPr id="20" name="TextBox 20"/>
          <p:cNvSpPr txBox="1"/>
          <p:nvPr/>
        </p:nvSpPr>
        <p:spPr>
          <a:xfrm>
            <a:off x="518598" y="403593"/>
            <a:ext cx="3191885" cy="631393"/>
          </a:xfrm>
          <a:prstGeom prst="rect">
            <a:avLst/>
          </a:prstGeom>
        </p:spPr>
        <p:txBody>
          <a:bodyPr lIns="0" tIns="0" rIns="0" bIns="0" rtlCol="0" anchor="t">
            <a:spAutoFit/>
          </a:bodyPr>
          <a:lstStyle/>
          <a:p>
            <a:pPr algn="l">
              <a:lnSpc>
                <a:spcPts val="5040"/>
              </a:lnSpc>
            </a:pPr>
            <a:r>
              <a:rPr lang="en-US" sz="3600" b="1">
                <a:solidFill>
                  <a:srgbClr val="00CA8E"/>
                </a:solidFill>
                <a:latin typeface="Raleway Heavy"/>
                <a:ea typeface="Raleway Heavy"/>
                <a:cs typeface="Raleway Heavy"/>
                <a:sym typeface="Raleway Heavy"/>
              </a:rPr>
              <a:t>Host</a:t>
            </a:r>
            <a:r>
              <a:rPr lang="en-US" sz="3600" b="1">
                <a:solidFill>
                  <a:srgbClr val="FFFFFF"/>
                </a:solidFill>
                <a:latin typeface="Raleway Heavy"/>
                <a:ea typeface="Raleway Heavy"/>
                <a:cs typeface="Raleway Heavy"/>
                <a:sym typeface="Raleway Heavy"/>
              </a:rPr>
              <a:t> </a:t>
            </a:r>
            <a:r>
              <a:rPr lang="en-US" sz="3600" b="1">
                <a:solidFill>
                  <a:srgbClr val="00CA8E"/>
                </a:solidFill>
                <a:latin typeface="Raleway Heavy"/>
                <a:ea typeface="Raleway Heavy"/>
                <a:cs typeface="Raleway Heavy"/>
                <a:sym typeface="Raleway Heavy"/>
              </a:rPr>
              <a:t>Volumes</a:t>
            </a:r>
          </a:p>
        </p:txBody>
      </p:sp>
      <p:sp>
        <p:nvSpPr>
          <p:cNvPr id="21" name="TextBox 21"/>
          <p:cNvSpPr txBox="1"/>
          <p:nvPr/>
        </p:nvSpPr>
        <p:spPr>
          <a:xfrm>
            <a:off x="7039604" y="4876857"/>
            <a:ext cx="1744570" cy="320335"/>
          </a:xfrm>
          <a:prstGeom prst="rect">
            <a:avLst/>
          </a:prstGeom>
        </p:spPr>
        <p:txBody>
          <a:bodyPr lIns="0" tIns="0" rIns="0" bIns="0" rtlCol="0" anchor="t">
            <a:spAutoFit/>
          </a:bodyPr>
          <a:lstStyle/>
          <a:p>
            <a:pPr algn="l">
              <a:lnSpc>
                <a:spcPts val="2520"/>
              </a:lnSpc>
            </a:pPr>
            <a:r>
              <a:rPr lang="en-US" sz="1800">
                <a:solidFill>
                  <a:srgbClr val="3F3F3F"/>
                </a:solidFill>
                <a:latin typeface="Roboto"/>
                <a:ea typeface="Roboto"/>
                <a:cs typeface="Roboto"/>
                <a:sym typeface="Roboto"/>
              </a:rPr>
              <a:t>Name of Volume</a:t>
            </a:r>
          </a:p>
        </p:txBody>
      </p:sp>
      <p:sp>
        <p:nvSpPr>
          <p:cNvPr id="22" name="TextBox 22"/>
          <p:cNvSpPr txBox="1"/>
          <p:nvPr/>
        </p:nvSpPr>
        <p:spPr>
          <a:xfrm>
            <a:off x="8459448" y="5824785"/>
            <a:ext cx="2239404" cy="320335"/>
          </a:xfrm>
          <a:prstGeom prst="rect">
            <a:avLst/>
          </a:prstGeom>
        </p:spPr>
        <p:txBody>
          <a:bodyPr lIns="0" tIns="0" rIns="0" bIns="0" rtlCol="0" anchor="t">
            <a:spAutoFit/>
          </a:bodyPr>
          <a:lstStyle/>
          <a:p>
            <a:pPr algn="l">
              <a:lnSpc>
                <a:spcPts val="2520"/>
              </a:lnSpc>
            </a:pPr>
            <a:r>
              <a:rPr lang="en-US" sz="1800">
                <a:solidFill>
                  <a:srgbClr val="FFFFFF"/>
                </a:solidFill>
                <a:latin typeface="Roboto"/>
                <a:ea typeface="Roboto"/>
                <a:cs typeface="Roboto"/>
                <a:sym typeface="Roboto"/>
              </a:rPr>
              <a:t>Path on Nomad client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4" name="Freeform 4"/>
          <p:cNvSpPr/>
          <p:nvPr/>
        </p:nvSpPr>
        <p:spPr>
          <a:xfrm>
            <a:off x="1016356" y="0"/>
            <a:ext cx="4465225" cy="6858000"/>
          </a:xfrm>
          <a:custGeom>
            <a:avLst/>
            <a:gdLst/>
            <a:ahLst/>
            <a:cxnLst/>
            <a:rect l="l" t="t" r="r" b="b"/>
            <a:pathLst>
              <a:path w="4465225" h="6858000">
                <a:moveTo>
                  <a:pt x="0" y="0"/>
                </a:moveTo>
                <a:lnTo>
                  <a:pt x="4465224" y="0"/>
                </a:lnTo>
                <a:lnTo>
                  <a:pt x="4465224" y="6858000"/>
                </a:lnTo>
                <a:lnTo>
                  <a:pt x="0" y="6858000"/>
                </a:lnTo>
                <a:lnTo>
                  <a:pt x="0" y="0"/>
                </a:lnTo>
                <a:close/>
              </a:path>
            </a:pathLst>
          </a:custGeom>
          <a:blipFill>
            <a:blip r:embed="rId4"/>
            <a:stretch>
              <a:fillRect t="-4053" b="-4053"/>
            </a:stretch>
          </a:blipFill>
        </p:spPr>
      </p:sp>
      <p:grpSp>
        <p:nvGrpSpPr>
          <p:cNvPr id="5" name="Group 5"/>
          <p:cNvGrpSpPr>
            <a:grpSpLocks noChangeAspect="1"/>
          </p:cNvGrpSpPr>
          <p:nvPr/>
        </p:nvGrpSpPr>
        <p:grpSpPr>
          <a:xfrm>
            <a:off x="-63503" y="-63503"/>
            <a:ext cx="1048655" cy="6984997"/>
            <a:chOff x="0" y="0"/>
            <a:chExt cx="1048652" cy="6985000"/>
          </a:xfrm>
        </p:grpSpPr>
        <p:sp>
          <p:nvSpPr>
            <p:cNvPr id="6" name="Freeform 6"/>
            <p:cNvSpPr/>
            <p:nvPr/>
          </p:nvSpPr>
          <p:spPr>
            <a:xfrm>
              <a:off x="63500" y="63500"/>
              <a:ext cx="921639" cy="6857746"/>
            </a:xfrm>
            <a:custGeom>
              <a:avLst/>
              <a:gdLst/>
              <a:ahLst/>
              <a:cxnLst/>
              <a:rect l="l" t="t" r="r" b="b"/>
              <a:pathLst>
                <a:path w="921639" h="6857746">
                  <a:moveTo>
                    <a:pt x="0" y="0"/>
                  </a:moveTo>
                  <a:lnTo>
                    <a:pt x="0" y="6857746"/>
                  </a:lnTo>
                  <a:lnTo>
                    <a:pt x="921639" y="6857746"/>
                  </a:lnTo>
                  <a:lnTo>
                    <a:pt x="921639" y="0"/>
                  </a:lnTo>
                  <a:close/>
                </a:path>
              </a:pathLst>
            </a:custGeom>
            <a:solidFill>
              <a:srgbClr val="00CA8E"/>
            </a:solidFill>
          </p:spPr>
        </p:sp>
        <p:sp>
          <p:nvSpPr>
            <p:cNvPr id="7" name="Freeform 7"/>
            <p:cNvSpPr/>
            <p:nvPr/>
          </p:nvSpPr>
          <p:spPr>
            <a:xfrm>
              <a:off x="441452" y="63500"/>
              <a:ext cx="195961" cy="6858000"/>
            </a:xfrm>
            <a:custGeom>
              <a:avLst/>
              <a:gdLst/>
              <a:ahLst/>
              <a:cxnLst/>
              <a:rect l="l" t="t" r="r" b="b"/>
              <a:pathLst>
                <a:path w="195961" h="6858000">
                  <a:moveTo>
                    <a:pt x="0" y="0"/>
                  </a:moveTo>
                  <a:lnTo>
                    <a:pt x="0" y="6858000"/>
                  </a:lnTo>
                  <a:lnTo>
                    <a:pt x="195961" y="6858000"/>
                  </a:lnTo>
                  <a:lnTo>
                    <a:pt x="195961" y="0"/>
                  </a:lnTo>
                  <a:close/>
                </a:path>
              </a:pathLst>
            </a:custGeom>
            <a:solidFill>
              <a:srgbClr val="F2F2F2"/>
            </a:solidFill>
          </p:spPr>
        </p:sp>
        <p:sp>
          <p:nvSpPr>
            <p:cNvPr id="8" name="Freeform 8"/>
            <p:cNvSpPr/>
            <p:nvPr/>
          </p:nvSpPr>
          <p:spPr>
            <a:xfrm>
              <a:off x="245491" y="63500"/>
              <a:ext cx="195961" cy="6858000"/>
            </a:xfrm>
            <a:custGeom>
              <a:avLst/>
              <a:gdLst/>
              <a:ahLst/>
              <a:cxnLst/>
              <a:rect l="l" t="t" r="r" b="b"/>
              <a:pathLst>
                <a:path w="195961" h="6858000">
                  <a:moveTo>
                    <a:pt x="0" y="0"/>
                  </a:moveTo>
                  <a:lnTo>
                    <a:pt x="0" y="6858000"/>
                  </a:lnTo>
                  <a:lnTo>
                    <a:pt x="195961" y="6858000"/>
                  </a:lnTo>
                  <a:lnTo>
                    <a:pt x="195961" y="0"/>
                  </a:lnTo>
                  <a:close/>
                </a:path>
              </a:pathLst>
            </a:custGeom>
            <a:solidFill>
              <a:srgbClr val="F2F2F2">
                <a:alpha val="52549"/>
              </a:srgbClr>
            </a:solidFill>
          </p:spPr>
        </p:sp>
        <p:sp>
          <p:nvSpPr>
            <p:cNvPr id="9" name="Freeform 9"/>
            <p:cNvSpPr/>
            <p:nvPr/>
          </p:nvSpPr>
          <p:spPr>
            <a:xfrm>
              <a:off x="631698" y="63500"/>
              <a:ext cx="195961" cy="6858000"/>
            </a:xfrm>
            <a:custGeom>
              <a:avLst/>
              <a:gdLst/>
              <a:ahLst/>
              <a:cxnLst/>
              <a:rect l="l" t="t" r="r" b="b"/>
              <a:pathLst>
                <a:path w="195961" h="6858000">
                  <a:moveTo>
                    <a:pt x="0" y="0"/>
                  </a:moveTo>
                  <a:lnTo>
                    <a:pt x="0" y="6858000"/>
                  </a:lnTo>
                  <a:lnTo>
                    <a:pt x="195961" y="6858000"/>
                  </a:lnTo>
                  <a:lnTo>
                    <a:pt x="195961" y="0"/>
                  </a:lnTo>
                  <a:close/>
                </a:path>
              </a:pathLst>
            </a:custGeom>
            <a:solidFill>
              <a:srgbClr val="F2F2F2">
                <a:alpha val="52549"/>
              </a:srgbClr>
            </a:solidFill>
          </p:spPr>
        </p:sp>
      </p:grpSp>
      <p:sp>
        <p:nvSpPr>
          <p:cNvPr id="10" name="Freeform 10"/>
          <p:cNvSpPr/>
          <p:nvPr/>
        </p:nvSpPr>
        <p:spPr>
          <a:xfrm>
            <a:off x="3929758" y="424910"/>
            <a:ext cx="3290954" cy="1262996"/>
          </a:xfrm>
          <a:custGeom>
            <a:avLst/>
            <a:gdLst/>
            <a:ahLst/>
            <a:cxnLst/>
            <a:rect l="l" t="t" r="r" b="b"/>
            <a:pathLst>
              <a:path w="3290954" h="1262996">
                <a:moveTo>
                  <a:pt x="0" y="0"/>
                </a:moveTo>
                <a:lnTo>
                  <a:pt x="3290954" y="0"/>
                </a:lnTo>
                <a:lnTo>
                  <a:pt x="3290954" y="1262996"/>
                </a:lnTo>
                <a:lnTo>
                  <a:pt x="0" y="12629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4460586" y="3525450"/>
            <a:ext cx="4814478" cy="822322"/>
          </a:xfrm>
          <a:custGeom>
            <a:avLst/>
            <a:gdLst/>
            <a:ahLst/>
            <a:cxnLst/>
            <a:rect l="l" t="t" r="r" b="b"/>
            <a:pathLst>
              <a:path w="4814478" h="822322">
                <a:moveTo>
                  <a:pt x="0" y="0"/>
                </a:moveTo>
                <a:lnTo>
                  <a:pt x="4814478" y="0"/>
                </a:lnTo>
                <a:lnTo>
                  <a:pt x="4814478" y="822322"/>
                </a:lnTo>
                <a:lnTo>
                  <a:pt x="0" y="8223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2" name="Group 12"/>
          <p:cNvGrpSpPr>
            <a:grpSpLocks noChangeAspect="1"/>
          </p:cNvGrpSpPr>
          <p:nvPr/>
        </p:nvGrpSpPr>
        <p:grpSpPr>
          <a:xfrm>
            <a:off x="10787605" y="406308"/>
            <a:ext cx="1008059" cy="44453"/>
            <a:chOff x="0" y="0"/>
            <a:chExt cx="1008062" cy="44450"/>
          </a:xfrm>
        </p:grpSpPr>
        <p:sp>
          <p:nvSpPr>
            <p:cNvPr id="13" name="Freeform 13"/>
            <p:cNvSpPr/>
            <p:nvPr/>
          </p:nvSpPr>
          <p:spPr>
            <a:xfrm>
              <a:off x="0" y="0"/>
              <a:ext cx="1008126" cy="44450"/>
            </a:xfrm>
            <a:custGeom>
              <a:avLst/>
              <a:gdLst/>
              <a:ahLst/>
              <a:cxnLst/>
              <a:rect l="l" t="t" r="r" b="b"/>
              <a:pathLst>
                <a:path w="1008126" h="44450">
                  <a:moveTo>
                    <a:pt x="0" y="0"/>
                  </a:moveTo>
                  <a:lnTo>
                    <a:pt x="1008126" y="0"/>
                  </a:lnTo>
                  <a:lnTo>
                    <a:pt x="1008126" y="44450"/>
                  </a:lnTo>
                  <a:lnTo>
                    <a:pt x="0" y="44450"/>
                  </a:lnTo>
                  <a:close/>
                </a:path>
              </a:pathLst>
            </a:custGeom>
            <a:solidFill>
              <a:srgbClr val="00CA8E"/>
            </a:solidFill>
          </p:spPr>
        </p:sp>
      </p:grpSp>
      <p:sp>
        <p:nvSpPr>
          <p:cNvPr id="14" name="TextBox 14"/>
          <p:cNvSpPr txBox="1"/>
          <p:nvPr/>
        </p:nvSpPr>
        <p:spPr>
          <a:xfrm>
            <a:off x="6538989" y="1899056"/>
            <a:ext cx="108814" cy="407079"/>
          </a:xfrm>
          <a:prstGeom prst="rect">
            <a:avLst/>
          </a:prstGeom>
        </p:spPr>
        <p:txBody>
          <a:bodyPr lIns="0" tIns="0" rIns="0" bIns="0" rtlCol="0" anchor="t">
            <a:spAutoFit/>
          </a:bodyPr>
          <a:lstStyle/>
          <a:p>
            <a:pPr algn="l">
              <a:lnSpc>
                <a:spcPts val="3359"/>
              </a:lnSpc>
            </a:pPr>
            <a:r>
              <a:rPr lang="en-US" sz="2400" spc="-19">
                <a:solidFill>
                  <a:srgbClr val="3F3F3F"/>
                </a:solidFill>
                <a:latin typeface="IBM Plex Sans Condensed"/>
                <a:ea typeface="IBM Plex Sans Condensed"/>
                <a:cs typeface="IBM Plex Sans Condensed"/>
                <a:sym typeface="IBM Plex Sans Condensed"/>
              </a:rPr>
              <a:t>•</a:t>
            </a:r>
          </a:p>
        </p:txBody>
      </p:sp>
      <p:sp>
        <p:nvSpPr>
          <p:cNvPr id="15" name="TextBox 15"/>
          <p:cNvSpPr txBox="1"/>
          <p:nvPr/>
        </p:nvSpPr>
        <p:spPr>
          <a:xfrm>
            <a:off x="6843789" y="4824012"/>
            <a:ext cx="5155054" cy="1244870"/>
          </a:xfrm>
          <a:prstGeom prst="rect">
            <a:avLst/>
          </a:prstGeom>
        </p:spPr>
        <p:txBody>
          <a:bodyPr lIns="0" tIns="0" rIns="0" bIns="0" rtlCol="0" anchor="t">
            <a:spAutoFit/>
          </a:bodyPr>
          <a:lstStyle/>
          <a:p>
            <a:pPr algn="r">
              <a:lnSpc>
                <a:spcPts val="2839"/>
              </a:lnSpc>
            </a:pPr>
            <a:r>
              <a:rPr lang="en-US" sz="2400" spc="2">
                <a:solidFill>
                  <a:srgbClr val="3F3F3F"/>
                </a:solidFill>
                <a:latin typeface="Roboto"/>
                <a:ea typeface="Roboto"/>
                <a:cs typeface="Roboto"/>
                <a:sym typeface="Roboto"/>
              </a:rPr>
              <a:t>•The task will reference the volume </a:t>
            </a:r>
            <a:r>
              <a:rPr lang="en-US" sz="2400" i="1" spc="2">
                <a:solidFill>
                  <a:srgbClr val="00CA8E"/>
                </a:solidFill>
                <a:latin typeface="Roboto Italics"/>
                <a:ea typeface="Roboto Italics"/>
                <a:cs typeface="Roboto Italics"/>
                <a:sym typeface="Roboto Italics"/>
              </a:rPr>
              <a:t>required for the task to run </a:t>
            </a:r>
            <a:r>
              <a:rPr lang="en-US" sz="2400" spc="2">
                <a:solidFill>
                  <a:srgbClr val="3F3F3F"/>
                </a:solidFill>
                <a:latin typeface="Roboto"/>
                <a:ea typeface="Roboto"/>
                <a:cs typeface="Roboto"/>
                <a:sym typeface="Roboto"/>
              </a:rPr>
              <a:t>using the </a:t>
            </a:r>
          </a:p>
          <a:p>
            <a:pPr algn="r">
              <a:lnSpc>
                <a:spcPts val="2839"/>
              </a:lnSpc>
            </a:pPr>
            <a:r>
              <a:rPr lang="en-US" sz="2400" b="1">
                <a:solidFill>
                  <a:srgbClr val="00CA8E"/>
                </a:solidFill>
                <a:latin typeface="Courier New OS Bold"/>
                <a:ea typeface="Courier New OS Bold"/>
                <a:cs typeface="Courier New OS Bold"/>
                <a:sym typeface="Courier New OS Bold"/>
              </a:rPr>
              <a:t>volume_mount</a:t>
            </a:r>
            <a:r>
              <a:rPr lang="en-US" sz="2400">
                <a:solidFill>
                  <a:srgbClr val="3F3F3F"/>
                </a:solidFill>
                <a:latin typeface="Courier New OS"/>
                <a:ea typeface="Courier New OS"/>
                <a:cs typeface="Courier New OS"/>
                <a:sym typeface="Courier New OS"/>
              </a:rPr>
              <a:t>parameter </a:t>
            </a:r>
          </a:p>
        </p:txBody>
      </p:sp>
      <p:sp>
        <p:nvSpPr>
          <p:cNvPr id="16" name="TextBox 16"/>
          <p:cNvSpPr txBox="1"/>
          <p:nvPr/>
        </p:nvSpPr>
        <p:spPr>
          <a:xfrm>
            <a:off x="6881889" y="1919802"/>
            <a:ext cx="5117973" cy="363617"/>
          </a:xfrm>
          <a:prstGeom prst="rect">
            <a:avLst/>
          </a:prstGeom>
        </p:spPr>
        <p:txBody>
          <a:bodyPr lIns="0" tIns="0" rIns="0" bIns="0" rtlCol="0" anchor="t">
            <a:spAutoFit/>
          </a:bodyPr>
          <a:lstStyle/>
          <a:p>
            <a:pPr algn="l">
              <a:lnSpc>
                <a:spcPts val="2760"/>
              </a:lnSpc>
            </a:pPr>
            <a:r>
              <a:rPr lang="en-US" sz="2400" spc="2">
                <a:solidFill>
                  <a:srgbClr val="3F3F3F"/>
                </a:solidFill>
                <a:latin typeface="Roboto"/>
                <a:ea typeface="Roboto"/>
                <a:cs typeface="Roboto"/>
                <a:sym typeface="Roboto"/>
              </a:rPr>
              <a:t>Once the volume is ready to use, it is </a:t>
            </a:r>
          </a:p>
        </p:txBody>
      </p:sp>
      <p:sp>
        <p:nvSpPr>
          <p:cNvPr id="17" name="TextBox 17"/>
          <p:cNvSpPr txBox="1"/>
          <p:nvPr/>
        </p:nvSpPr>
        <p:spPr>
          <a:xfrm>
            <a:off x="7350204" y="2288619"/>
            <a:ext cx="4561218" cy="363617"/>
          </a:xfrm>
          <a:prstGeom prst="rect">
            <a:avLst/>
          </a:prstGeom>
        </p:spPr>
        <p:txBody>
          <a:bodyPr lIns="0" tIns="0" rIns="0" bIns="0" rtlCol="0" anchor="t">
            <a:spAutoFit/>
          </a:bodyPr>
          <a:lstStyle/>
          <a:p>
            <a:pPr algn="l">
              <a:lnSpc>
                <a:spcPts val="2760"/>
              </a:lnSpc>
            </a:pPr>
            <a:r>
              <a:rPr lang="en-US" sz="2400">
                <a:solidFill>
                  <a:srgbClr val="3F3F3F"/>
                </a:solidFill>
                <a:latin typeface="Roboto"/>
                <a:ea typeface="Roboto"/>
                <a:cs typeface="Roboto"/>
                <a:sym typeface="Roboto"/>
              </a:rPr>
              <a:t>referenced</a:t>
            </a:r>
            <a:r>
              <a:rPr lang="en-US" sz="2400" i="1">
                <a:solidFill>
                  <a:srgbClr val="00CA8E"/>
                </a:solidFill>
                <a:latin typeface="Roboto Italics"/>
                <a:ea typeface="Roboto Italics"/>
                <a:cs typeface="Roboto Italics"/>
                <a:sym typeface="Roboto Italics"/>
              </a:rPr>
              <a:t>within the group </a:t>
            </a:r>
            <a:r>
              <a:rPr lang="en-US" sz="2400">
                <a:solidFill>
                  <a:srgbClr val="3F3F3F"/>
                </a:solidFill>
                <a:latin typeface="Roboto"/>
                <a:ea typeface="Roboto"/>
                <a:cs typeface="Roboto"/>
                <a:sym typeface="Roboto"/>
              </a:rPr>
              <a:t>using</a:t>
            </a:r>
          </a:p>
        </p:txBody>
      </p:sp>
      <p:sp>
        <p:nvSpPr>
          <p:cNvPr id="18" name="TextBox 18"/>
          <p:cNvSpPr txBox="1"/>
          <p:nvPr/>
        </p:nvSpPr>
        <p:spPr>
          <a:xfrm>
            <a:off x="8745617" y="2629995"/>
            <a:ext cx="515874" cy="363617"/>
          </a:xfrm>
          <a:prstGeom prst="rect">
            <a:avLst/>
          </a:prstGeom>
        </p:spPr>
        <p:txBody>
          <a:bodyPr lIns="0" tIns="0" rIns="0" bIns="0" rtlCol="0" anchor="t">
            <a:spAutoFit/>
          </a:bodyPr>
          <a:lstStyle/>
          <a:p>
            <a:pPr algn="l">
              <a:lnSpc>
                <a:spcPts val="2760"/>
              </a:lnSpc>
            </a:pPr>
            <a:r>
              <a:rPr lang="en-US" sz="2400" spc="2">
                <a:solidFill>
                  <a:srgbClr val="3F3F3F"/>
                </a:solidFill>
                <a:latin typeface="Roboto"/>
                <a:ea typeface="Roboto"/>
                <a:cs typeface="Roboto"/>
                <a:sym typeface="Roboto"/>
              </a:rPr>
              <a:t>the </a:t>
            </a:r>
          </a:p>
        </p:txBody>
      </p:sp>
      <p:sp>
        <p:nvSpPr>
          <p:cNvPr id="19" name="TextBox 19"/>
          <p:cNvSpPr txBox="1"/>
          <p:nvPr/>
        </p:nvSpPr>
        <p:spPr>
          <a:xfrm>
            <a:off x="9252033" y="2768403"/>
            <a:ext cx="2698652" cy="363484"/>
          </a:xfrm>
          <a:prstGeom prst="rect">
            <a:avLst/>
          </a:prstGeom>
        </p:spPr>
        <p:txBody>
          <a:bodyPr lIns="0" tIns="0" rIns="0" bIns="0" rtlCol="0" anchor="t">
            <a:spAutoFit/>
          </a:bodyPr>
          <a:lstStyle/>
          <a:p>
            <a:pPr algn="l">
              <a:lnSpc>
                <a:spcPts val="1200"/>
              </a:lnSpc>
            </a:pPr>
            <a:r>
              <a:rPr lang="en-US" sz="2400" b="1">
                <a:solidFill>
                  <a:srgbClr val="00CA8E"/>
                </a:solidFill>
                <a:latin typeface="Roboto Bold"/>
                <a:ea typeface="Roboto Bold"/>
                <a:cs typeface="Roboto Bold"/>
                <a:sym typeface="Roboto Bold"/>
              </a:rPr>
              <a:t>volume</a:t>
            </a:r>
            <a:r>
              <a:rPr lang="en-US" sz="2400">
                <a:solidFill>
                  <a:srgbClr val="3F3F3F"/>
                </a:solidFill>
                <a:latin typeface="Roboto"/>
                <a:ea typeface="Roboto"/>
                <a:cs typeface="Roboto"/>
                <a:sym typeface="Roboto"/>
              </a:rPr>
              <a:t>parameter </a:t>
            </a:r>
          </a:p>
        </p:txBody>
      </p:sp>
      <p:sp>
        <p:nvSpPr>
          <p:cNvPr id="20" name="TextBox 20"/>
          <p:cNvSpPr txBox="1"/>
          <p:nvPr/>
        </p:nvSpPr>
        <p:spPr>
          <a:xfrm>
            <a:off x="8692639" y="452361"/>
            <a:ext cx="3191885" cy="631393"/>
          </a:xfrm>
          <a:prstGeom prst="rect">
            <a:avLst/>
          </a:prstGeom>
        </p:spPr>
        <p:txBody>
          <a:bodyPr lIns="0" tIns="0" rIns="0" bIns="0" rtlCol="0" anchor="t">
            <a:spAutoFit/>
          </a:bodyPr>
          <a:lstStyle/>
          <a:p>
            <a:pPr algn="l">
              <a:lnSpc>
                <a:spcPts val="5040"/>
              </a:lnSpc>
            </a:pPr>
            <a:r>
              <a:rPr lang="en-US" sz="3600" b="1">
                <a:solidFill>
                  <a:srgbClr val="00CA8E"/>
                </a:solidFill>
                <a:latin typeface="Raleway Heavy"/>
                <a:ea typeface="Raleway Heavy"/>
                <a:cs typeface="Raleway Heavy"/>
                <a:sym typeface="Raleway Heavy"/>
              </a:rPr>
              <a:t>Host</a:t>
            </a:r>
            <a:r>
              <a:rPr lang="en-US" sz="3600" b="1">
                <a:solidFill>
                  <a:srgbClr val="FFFFFF"/>
                </a:solidFill>
                <a:latin typeface="Raleway Heavy"/>
                <a:ea typeface="Raleway Heavy"/>
                <a:cs typeface="Raleway Heavy"/>
                <a:sym typeface="Raleway Heavy"/>
              </a:rPr>
              <a:t> </a:t>
            </a:r>
            <a:r>
              <a:rPr lang="en-US" sz="3600" b="1">
                <a:solidFill>
                  <a:srgbClr val="00CA8E"/>
                </a:solidFill>
                <a:latin typeface="Raleway Heavy"/>
                <a:ea typeface="Raleway Heavy"/>
                <a:cs typeface="Raleway Heavy"/>
                <a:sym typeface="Raleway Heavy"/>
              </a:rPr>
              <a:t>Volumes</a:t>
            </a:r>
          </a:p>
        </p:txBody>
      </p:sp>
      <p:sp>
        <p:nvSpPr>
          <p:cNvPr id="21" name="TextBox 21"/>
          <p:cNvSpPr txBox="1"/>
          <p:nvPr/>
        </p:nvSpPr>
        <p:spPr>
          <a:xfrm>
            <a:off x="4851825" y="599370"/>
            <a:ext cx="2182492" cy="550078"/>
          </a:xfrm>
          <a:prstGeom prst="rect">
            <a:avLst/>
          </a:prstGeom>
        </p:spPr>
        <p:txBody>
          <a:bodyPr lIns="0" tIns="0" rIns="0" bIns="0" rtlCol="0" anchor="t">
            <a:spAutoFit/>
          </a:bodyPr>
          <a:lstStyle/>
          <a:p>
            <a:pPr algn="ctr">
              <a:lnSpc>
                <a:spcPts val="2071"/>
              </a:lnSpc>
            </a:pPr>
            <a:r>
              <a:rPr lang="en-US" sz="1800">
                <a:solidFill>
                  <a:srgbClr val="3F3F3F"/>
                </a:solidFill>
                <a:latin typeface="Roboto"/>
                <a:ea typeface="Roboto"/>
                <a:cs typeface="Roboto"/>
                <a:sym typeface="Roboto"/>
              </a:rPr>
              <a:t>Specify the Required Volume for the </a:t>
            </a:r>
          </a:p>
        </p:txBody>
      </p:sp>
      <p:sp>
        <p:nvSpPr>
          <p:cNvPr id="22" name="TextBox 22"/>
          <p:cNvSpPr txBox="1"/>
          <p:nvPr/>
        </p:nvSpPr>
        <p:spPr>
          <a:xfrm>
            <a:off x="5214595" y="1129417"/>
            <a:ext cx="1384459" cy="379762"/>
          </a:xfrm>
          <a:prstGeom prst="rect">
            <a:avLst/>
          </a:prstGeom>
        </p:spPr>
        <p:txBody>
          <a:bodyPr lIns="0" tIns="0" rIns="0" bIns="0" rtlCol="0" anchor="t">
            <a:spAutoFit/>
          </a:bodyPr>
          <a:lstStyle/>
          <a:p>
            <a:pPr algn="l">
              <a:lnSpc>
                <a:spcPts val="2071"/>
              </a:lnSpc>
            </a:pPr>
            <a:r>
              <a:rPr lang="en-US" sz="1800" b="1">
                <a:solidFill>
                  <a:srgbClr val="3F3F3F"/>
                </a:solidFill>
                <a:latin typeface="Roboto Bold"/>
                <a:ea typeface="Roboto Bold"/>
                <a:cs typeface="Roboto Bold"/>
                <a:sym typeface="Roboto Bold"/>
              </a:rPr>
              <a:t>games</a:t>
            </a:r>
            <a:r>
              <a:rPr lang="en-US" sz="1800">
                <a:solidFill>
                  <a:srgbClr val="FFFFFF"/>
                </a:solidFill>
                <a:latin typeface="Roboto"/>
                <a:ea typeface="Roboto"/>
                <a:cs typeface="Roboto"/>
                <a:sym typeface="Roboto"/>
              </a:rPr>
              <a:t> </a:t>
            </a:r>
            <a:r>
              <a:rPr lang="en-US" sz="1800">
                <a:solidFill>
                  <a:srgbClr val="3F3F3F"/>
                </a:solidFill>
                <a:latin typeface="Roboto"/>
                <a:ea typeface="Roboto"/>
                <a:cs typeface="Roboto"/>
                <a:sym typeface="Roboto"/>
              </a:rPr>
              <a:t>Group</a:t>
            </a:r>
          </a:p>
        </p:txBody>
      </p:sp>
      <p:sp>
        <p:nvSpPr>
          <p:cNvPr id="23" name="TextBox 23"/>
          <p:cNvSpPr txBox="1"/>
          <p:nvPr/>
        </p:nvSpPr>
        <p:spPr>
          <a:xfrm>
            <a:off x="5823223" y="3649656"/>
            <a:ext cx="3358144" cy="291760"/>
          </a:xfrm>
          <a:prstGeom prst="rect">
            <a:avLst/>
          </a:prstGeom>
        </p:spPr>
        <p:txBody>
          <a:bodyPr lIns="0" tIns="0" rIns="0" bIns="0" rtlCol="0" anchor="t">
            <a:spAutoFit/>
          </a:bodyPr>
          <a:lstStyle/>
          <a:p>
            <a:pPr algn="l">
              <a:lnSpc>
                <a:spcPts val="2208"/>
              </a:lnSpc>
            </a:pPr>
            <a:r>
              <a:rPr lang="en-US" sz="1800">
                <a:solidFill>
                  <a:srgbClr val="FFFFFF"/>
                </a:solidFill>
                <a:latin typeface="Roboto"/>
                <a:ea typeface="Roboto"/>
                <a:cs typeface="Roboto"/>
                <a:sym typeface="Roboto"/>
              </a:rPr>
              <a:t>Specifies where a group volume </a:t>
            </a:r>
          </a:p>
        </p:txBody>
      </p:sp>
      <p:sp>
        <p:nvSpPr>
          <p:cNvPr id="24" name="TextBox 24"/>
          <p:cNvSpPr txBox="1"/>
          <p:nvPr/>
        </p:nvSpPr>
        <p:spPr>
          <a:xfrm>
            <a:off x="6464570" y="3930072"/>
            <a:ext cx="1992782" cy="291760"/>
          </a:xfrm>
          <a:prstGeom prst="rect">
            <a:avLst/>
          </a:prstGeom>
        </p:spPr>
        <p:txBody>
          <a:bodyPr lIns="0" tIns="0" rIns="0" bIns="0" rtlCol="0" anchor="t">
            <a:spAutoFit/>
          </a:bodyPr>
          <a:lstStyle/>
          <a:p>
            <a:pPr algn="l">
              <a:lnSpc>
                <a:spcPts val="2208"/>
              </a:lnSpc>
            </a:pPr>
            <a:r>
              <a:rPr lang="en-US" sz="1800">
                <a:solidFill>
                  <a:srgbClr val="FFFFFF"/>
                </a:solidFill>
                <a:latin typeface="Roboto"/>
                <a:ea typeface="Roboto"/>
                <a:cs typeface="Roboto"/>
                <a:sym typeface="Roboto"/>
              </a:rPr>
              <a:t>should be mounted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582139" y="452590"/>
            <a:ext cx="1147762" cy="184147"/>
            <a:chOff x="0" y="0"/>
            <a:chExt cx="1147762" cy="184150"/>
          </a:xfrm>
        </p:grpSpPr>
        <p:sp>
          <p:nvSpPr>
            <p:cNvPr id="5" name="Freeform 5"/>
            <p:cNvSpPr/>
            <p:nvPr/>
          </p:nvSpPr>
          <p:spPr>
            <a:xfrm>
              <a:off x="69850" y="69850"/>
              <a:ext cx="1007999" cy="44450"/>
            </a:xfrm>
            <a:custGeom>
              <a:avLst/>
              <a:gdLst/>
              <a:ahLst/>
              <a:cxnLst/>
              <a:rect l="l" t="t" r="r" b="b"/>
              <a:pathLst>
                <a:path w="1007999" h="44450">
                  <a:moveTo>
                    <a:pt x="0" y="0"/>
                  </a:moveTo>
                  <a:lnTo>
                    <a:pt x="1007999" y="0"/>
                  </a:lnTo>
                  <a:lnTo>
                    <a:pt x="1007999" y="44450"/>
                  </a:lnTo>
                  <a:lnTo>
                    <a:pt x="0" y="44450"/>
                  </a:lnTo>
                  <a:close/>
                </a:path>
              </a:pathLst>
            </a:custGeom>
            <a:solidFill>
              <a:srgbClr val="00CA8E"/>
            </a:solidFill>
          </p:spPr>
        </p:sp>
        <p:sp>
          <p:nvSpPr>
            <p:cNvPr id="6" name="Freeform 6"/>
            <p:cNvSpPr/>
            <p:nvPr/>
          </p:nvSpPr>
          <p:spPr>
            <a:xfrm>
              <a:off x="63500" y="63500"/>
              <a:ext cx="1020826" cy="57150"/>
            </a:xfrm>
            <a:custGeom>
              <a:avLst/>
              <a:gdLst/>
              <a:ahLst/>
              <a:cxnLst/>
              <a:rect l="l" t="t" r="r" b="b"/>
              <a:pathLst>
                <a:path w="1020826" h="57150">
                  <a:moveTo>
                    <a:pt x="6350" y="0"/>
                  </a:moveTo>
                  <a:lnTo>
                    <a:pt x="1020826" y="0"/>
                  </a:lnTo>
                  <a:lnTo>
                    <a:pt x="1020826" y="57150"/>
                  </a:lnTo>
                  <a:lnTo>
                    <a:pt x="0" y="57150"/>
                  </a:lnTo>
                  <a:lnTo>
                    <a:pt x="0" y="0"/>
                  </a:lnTo>
                  <a:lnTo>
                    <a:pt x="6350" y="0"/>
                  </a:lnTo>
                  <a:moveTo>
                    <a:pt x="6350" y="12700"/>
                  </a:moveTo>
                  <a:lnTo>
                    <a:pt x="6350" y="6350"/>
                  </a:lnTo>
                  <a:lnTo>
                    <a:pt x="12700" y="6350"/>
                  </a:lnTo>
                  <a:lnTo>
                    <a:pt x="12700" y="50800"/>
                  </a:lnTo>
                  <a:lnTo>
                    <a:pt x="6350" y="50800"/>
                  </a:lnTo>
                  <a:lnTo>
                    <a:pt x="6350" y="44450"/>
                  </a:lnTo>
                  <a:lnTo>
                    <a:pt x="1014476" y="44450"/>
                  </a:lnTo>
                  <a:lnTo>
                    <a:pt x="1014476" y="50800"/>
                  </a:lnTo>
                  <a:lnTo>
                    <a:pt x="1008126" y="50800"/>
                  </a:lnTo>
                  <a:lnTo>
                    <a:pt x="1008126" y="6350"/>
                  </a:lnTo>
                  <a:lnTo>
                    <a:pt x="1014476" y="6350"/>
                  </a:lnTo>
                  <a:lnTo>
                    <a:pt x="1014476" y="12700"/>
                  </a:lnTo>
                  <a:lnTo>
                    <a:pt x="6350" y="12700"/>
                  </a:lnTo>
                  <a:close/>
                </a:path>
              </a:pathLst>
            </a:custGeom>
            <a:solidFill>
              <a:srgbClr val="00CA8E"/>
            </a:solidFill>
          </p:spPr>
        </p:sp>
      </p:grpSp>
      <p:sp>
        <p:nvSpPr>
          <p:cNvPr id="7" name="Freeform 7"/>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grpSp>
        <p:nvGrpSpPr>
          <p:cNvPr id="8" name="Group 8"/>
          <p:cNvGrpSpPr>
            <a:grpSpLocks noChangeAspect="1"/>
          </p:cNvGrpSpPr>
          <p:nvPr/>
        </p:nvGrpSpPr>
        <p:grpSpPr>
          <a:xfrm>
            <a:off x="3631921" y="4687738"/>
            <a:ext cx="1424083" cy="1057942"/>
            <a:chOff x="0" y="0"/>
            <a:chExt cx="1424089" cy="1057935"/>
          </a:xfrm>
        </p:grpSpPr>
        <p:sp>
          <p:nvSpPr>
            <p:cNvPr id="9" name="Freeform 9"/>
            <p:cNvSpPr/>
            <p:nvPr/>
          </p:nvSpPr>
          <p:spPr>
            <a:xfrm>
              <a:off x="76200" y="76200"/>
              <a:ext cx="1271651" cy="905510"/>
            </a:xfrm>
            <a:custGeom>
              <a:avLst/>
              <a:gdLst/>
              <a:ahLst/>
              <a:cxnLst/>
              <a:rect l="l" t="t" r="r" b="b"/>
              <a:pathLst>
                <a:path w="1271651" h="905510">
                  <a:moveTo>
                    <a:pt x="0" y="0"/>
                  </a:moveTo>
                  <a:lnTo>
                    <a:pt x="1271651" y="0"/>
                  </a:lnTo>
                  <a:lnTo>
                    <a:pt x="1271651" y="905510"/>
                  </a:lnTo>
                  <a:lnTo>
                    <a:pt x="0" y="905510"/>
                  </a:lnTo>
                  <a:close/>
                </a:path>
              </a:pathLst>
            </a:custGeom>
            <a:solidFill>
              <a:srgbClr val="FFFFFF"/>
            </a:solidFill>
          </p:spPr>
        </p:sp>
        <p:sp>
          <p:nvSpPr>
            <p:cNvPr id="10" name="Freeform 10"/>
            <p:cNvSpPr/>
            <p:nvPr/>
          </p:nvSpPr>
          <p:spPr>
            <a:xfrm>
              <a:off x="63500" y="63500"/>
              <a:ext cx="1297051" cy="930910"/>
            </a:xfrm>
            <a:custGeom>
              <a:avLst/>
              <a:gdLst/>
              <a:ahLst/>
              <a:cxnLst/>
              <a:rect l="l" t="t" r="r" b="b"/>
              <a:pathLst>
                <a:path w="1297051" h="930910">
                  <a:moveTo>
                    <a:pt x="12700" y="0"/>
                  </a:moveTo>
                  <a:lnTo>
                    <a:pt x="1297051" y="0"/>
                  </a:lnTo>
                  <a:lnTo>
                    <a:pt x="1297051" y="930910"/>
                  </a:lnTo>
                  <a:lnTo>
                    <a:pt x="0" y="930910"/>
                  </a:lnTo>
                  <a:lnTo>
                    <a:pt x="0" y="0"/>
                  </a:lnTo>
                  <a:lnTo>
                    <a:pt x="12700" y="0"/>
                  </a:lnTo>
                  <a:moveTo>
                    <a:pt x="12700" y="25400"/>
                  </a:moveTo>
                  <a:lnTo>
                    <a:pt x="12700" y="12700"/>
                  </a:lnTo>
                  <a:lnTo>
                    <a:pt x="25400" y="12700"/>
                  </a:lnTo>
                  <a:lnTo>
                    <a:pt x="25400" y="918210"/>
                  </a:lnTo>
                  <a:lnTo>
                    <a:pt x="12700" y="918210"/>
                  </a:lnTo>
                  <a:lnTo>
                    <a:pt x="12700" y="905510"/>
                  </a:lnTo>
                  <a:lnTo>
                    <a:pt x="1284351" y="905510"/>
                  </a:lnTo>
                  <a:lnTo>
                    <a:pt x="1284351" y="918210"/>
                  </a:lnTo>
                  <a:lnTo>
                    <a:pt x="1271651" y="918210"/>
                  </a:lnTo>
                  <a:lnTo>
                    <a:pt x="1271651" y="12700"/>
                  </a:lnTo>
                  <a:lnTo>
                    <a:pt x="1284351" y="12700"/>
                  </a:lnTo>
                  <a:lnTo>
                    <a:pt x="1284351" y="25400"/>
                  </a:lnTo>
                  <a:lnTo>
                    <a:pt x="12700" y="25400"/>
                  </a:lnTo>
                  <a:close/>
                </a:path>
              </a:pathLst>
            </a:custGeom>
            <a:solidFill>
              <a:srgbClr val="00CA8E"/>
            </a:solidFill>
          </p:spPr>
        </p:sp>
        <p:sp>
          <p:nvSpPr>
            <p:cNvPr id="11" name="Freeform 11"/>
            <p:cNvSpPr/>
            <p:nvPr/>
          </p:nvSpPr>
          <p:spPr>
            <a:xfrm>
              <a:off x="533019" y="513715"/>
              <a:ext cx="368300" cy="368300"/>
            </a:xfrm>
            <a:custGeom>
              <a:avLst/>
              <a:gdLst/>
              <a:ahLst/>
              <a:cxnLst/>
              <a:rect l="l" t="t" r="r" b="b"/>
              <a:pathLst>
                <a:path w="368300" h="368300">
                  <a:moveTo>
                    <a:pt x="12700" y="0"/>
                  </a:moveTo>
                  <a:lnTo>
                    <a:pt x="368300" y="0"/>
                  </a:lnTo>
                  <a:lnTo>
                    <a:pt x="368300" y="368300"/>
                  </a:lnTo>
                  <a:lnTo>
                    <a:pt x="0" y="368300"/>
                  </a:lnTo>
                  <a:lnTo>
                    <a:pt x="0" y="0"/>
                  </a:lnTo>
                  <a:lnTo>
                    <a:pt x="12700" y="0"/>
                  </a:lnTo>
                  <a:moveTo>
                    <a:pt x="12700" y="25400"/>
                  </a:moveTo>
                  <a:lnTo>
                    <a:pt x="12700" y="12700"/>
                  </a:lnTo>
                  <a:lnTo>
                    <a:pt x="25400" y="12700"/>
                  </a:lnTo>
                  <a:lnTo>
                    <a:pt x="25400" y="355600"/>
                  </a:lnTo>
                  <a:lnTo>
                    <a:pt x="12700" y="355600"/>
                  </a:lnTo>
                  <a:lnTo>
                    <a:pt x="12700" y="342900"/>
                  </a:lnTo>
                  <a:lnTo>
                    <a:pt x="355600" y="342900"/>
                  </a:lnTo>
                  <a:lnTo>
                    <a:pt x="355600" y="355600"/>
                  </a:lnTo>
                  <a:lnTo>
                    <a:pt x="342900" y="355600"/>
                  </a:lnTo>
                  <a:lnTo>
                    <a:pt x="342900" y="12700"/>
                  </a:lnTo>
                  <a:lnTo>
                    <a:pt x="355600" y="12700"/>
                  </a:lnTo>
                  <a:lnTo>
                    <a:pt x="355600" y="25400"/>
                  </a:lnTo>
                  <a:lnTo>
                    <a:pt x="12700" y="25400"/>
                  </a:lnTo>
                  <a:close/>
                </a:path>
              </a:pathLst>
            </a:custGeom>
            <a:solidFill>
              <a:srgbClr val="0070C0"/>
            </a:solidFill>
          </p:spPr>
        </p:sp>
      </p:grpSp>
      <p:grpSp>
        <p:nvGrpSpPr>
          <p:cNvPr id="12" name="Group 12"/>
          <p:cNvGrpSpPr>
            <a:grpSpLocks noChangeAspect="1"/>
          </p:cNvGrpSpPr>
          <p:nvPr/>
        </p:nvGrpSpPr>
        <p:grpSpPr>
          <a:xfrm>
            <a:off x="5409362" y="4687738"/>
            <a:ext cx="1424083" cy="1057942"/>
            <a:chOff x="0" y="0"/>
            <a:chExt cx="1424089" cy="1057935"/>
          </a:xfrm>
        </p:grpSpPr>
        <p:sp>
          <p:nvSpPr>
            <p:cNvPr id="13" name="Freeform 13"/>
            <p:cNvSpPr/>
            <p:nvPr/>
          </p:nvSpPr>
          <p:spPr>
            <a:xfrm>
              <a:off x="76200" y="76200"/>
              <a:ext cx="1271651" cy="905510"/>
            </a:xfrm>
            <a:custGeom>
              <a:avLst/>
              <a:gdLst/>
              <a:ahLst/>
              <a:cxnLst/>
              <a:rect l="l" t="t" r="r" b="b"/>
              <a:pathLst>
                <a:path w="1271651" h="905510">
                  <a:moveTo>
                    <a:pt x="0" y="0"/>
                  </a:moveTo>
                  <a:lnTo>
                    <a:pt x="1271651" y="0"/>
                  </a:lnTo>
                  <a:lnTo>
                    <a:pt x="1271651" y="905510"/>
                  </a:lnTo>
                  <a:lnTo>
                    <a:pt x="0" y="905510"/>
                  </a:lnTo>
                  <a:close/>
                </a:path>
              </a:pathLst>
            </a:custGeom>
            <a:solidFill>
              <a:srgbClr val="FFFFFF"/>
            </a:solidFill>
          </p:spPr>
        </p:sp>
        <p:sp>
          <p:nvSpPr>
            <p:cNvPr id="14" name="Freeform 14"/>
            <p:cNvSpPr/>
            <p:nvPr/>
          </p:nvSpPr>
          <p:spPr>
            <a:xfrm>
              <a:off x="63500" y="63500"/>
              <a:ext cx="1297051" cy="930910"/>
            </a:xfrm>
            <a:custGeom>
              <a:avLst/>
              <a:gdLst/>
              <a:ahLst/>
              <a:cxnLst/>
              <a:rect l="l" t="t" r="r" b="b"/>
              <a:pathLst>
                <a:path w="1297051" h="930910">
                  <a:moveTo>
                    <a:pt x="12700" y="0"/>
                  </a:moveTo>
                  <a:lnTo>
                    <a:pt x="1297051" y="0"/>
                  </a:lnTo>
                  <a:lnTo>
                    <a:pt x="1297051" y="930910"/>
                  </a:lnTo>
                  <a:lnTo>
                    <a:pt x="0" y="930910"/>
                  </a:lnTo>
                  <a:lnTo>
                    <a:pt x="0" y="0"/>
                  </a:lnTo>
                  <a:lnTo>
                    <a:pt x="12700" y="0"/>
                  </a:lnTo>
                  <a:moveTo>
                    <a:pt x="12700" y="25400"/>
                  </a:moveTo>
                  <a:lnTo>
                    <a:pt x="12700" y="12700"/>
                  </a:lnTo>
                  <a:lnTo>
                    <a:pt x="25400" y="12700"/>
                  </a:lnTo>
                  <a:lnTo>
                    <a:pt x="25400" y="918210"/>
                  </a:lnTo>
                  <a:lnTo>
                    <a:pt x="12700" y="918210"/>
                  </a:lnTo>
                  <a:lnTo>
                    <a:pt x="12700" y="905510"/>
                  </a:lnTo>
                  <a:lnTo>
                    <a:pt x="1284351" y="905510"/>
                  </a:lnTo>
                  <a:lnTo>
                    <a:pt x="1284351" y="918210"/>
                  </a:lnTo>
                  <a:lnTo>
                    <a:pt x="1271651" y="918210"/>
                  </a:lnTo>
                  <a:lnTo>
                    <a:pt x="1271651" y="12700"/>
                  </a:lnTo>
                  <a:lnTo>
                    <a:pt x="1284351" y="12700"/>
                  </a:lnTo>
                  <a:lnTo>
                    <a:pt x="1284351" y="25400"/>
                  </a:lnTo>
                  <a:lnTo>
                    <a:pt x="12700" y="25400"/>
                  </a:lnTo>
                  <a:close/>
                </a:path>
              </a:pathLst>
            </a:custGeom>
            <a:solidFill>
              <a:srgbClr val="00CA8E"/>
            </a:solidFill>
          </p:spPr>
        </p:sp>
      </p:grpSp>
      <p:grpSp>
        <p:nvGrpSpPr>
          <p:cNvPr id="15" name="Group 15"/>
          <p:cNvGrpSpPr>
            <a:grpSpLocks noChangeAspect="1"/>
          </p:cNvGrpSpPr>
          <p:nvPr/>
        </p:nvGrpSpPr>
        <p:grpSpPr>
          <a:xfrm>
            <a:off x="7186793" y="4687738"/>
            <a:ext cx="1424083" cy="1057942"/>
            <a:chOff x="0" y="0"/>
            <a:chExt cx="1424089" cy="1057935"/>
          </a:xfrm>
        </p:grpSpPr>
        <p:sp>
          <p:nvSpPr>
            <p:cNvPr id="16" name="Freeform 16"/>
            <p:cNvSpPr/>
            <p:nvPr/>
          </p:nvSpPr>
          <p:spPr>
            <a:xfrm>
              <a:off x="76200" y="76200"/>
              <a:ext cx="1271651" cy="905510"/>
            </a:xfrm>
            <a:custGeom>
              <a:avLst/>
              <a:gdLst/>
              <a:ahLst/>
              <a:cxnLst/>
              <a:rect l="l" t="t" r="r" b="b"/>
              <a:pathLst>
                <a:path w="1271651" h="905510">
                  <a:moveTo>
                    <a:pt x="0" y="0"/>
                  </a:moveTo>
                  <a:lnTo>
                    <a:pt x="1271651" y="0"/>
                  </a:lnTo>
                  <a:lnTo>
                    <a:pt x="1271651" y="905510"/>
                  </a:lnTo>
                  <a:lnTo>
                    <a:pt x="0" y="905510"/>
                  </a:lnTo>
                  <a:close/>
                </a:path>
              </a:pathLst>
            </a:custGeom>
            <a:solidFill>
              <a:srgbClr val="FFFFFF"/>
            </a:solidFill>
          </p:spPr>
        </p:sp>
        <p:sp>
          <p:nvSpPr>
            <p:cNvPr id="17" name="Freeform 17"/>
            <p:cNvSpPr/>
            <p:nvPr/>
          </p:nvSpPr>
          <p:spPr>
            <a:xfrm>
              <a:off x="63500" y="63500"/>
              <a:ext cx="1297051" cy="930910"/>
            </a:xfrm>
            <a:custGeom>
              <a:avLst/>
              <a:gdLst/>
              <a:ahLst/>
              <a:cxnLst/>
              <a:rect l="l" t="t" r="r" b="b"/>
              <a:pathLst>
                <a:path w="1297051" h="930910">
                  <a:moveTo>
                    <a:pt x="12700" y="0"/>
                  </a:moveTo>
                  <a:lnTo>
                    <a:pt x="1297051" y="0"/>
                  </a:lnTo>
                  <a:lnTo>
                    <a:pt x="1297051" y="930910"/>
                  </a:lnTo>
                  <a:lnTo>
                    <a:pt x="0" y="930910"/>
                  </a:lnTo>
                  <a:lnTo>
                    <a:pt x="0" y="0"/>
                  </a:lnTo>
                  <a:lnTo>
                    <a:pt x="12700" y="0"/>
                  </a:lnTo>
                  <a:moveTo>
                    <a:pt x="12700" y="25400"/>
                  </a:moveTo>
                  <a:lnTo>
                    <a:pt x="12700" y="12700"/>
                  </a:lnTo>
                  <a:lnTo>
                    <a:pt x="25400" y="12700"/>
                  </a:lnTo>
                  <a:lnTo>
                    <a:pt x="25400" y="918210"/>
                  </a:lnTo>
                  <a:lnTo>
                    <a:pt x="12700" y="918210"/>
                  </a:lnTo>
                  <a:lnTo>
                    <a:pt x="12700" y="905510"/>
                  </a:lnTo>
                  <a:lnTo>
                    <a:pt x="1284351" y="905510"/>
                  </a:lnTo>
                  <a:lnTo>
                    <a:pt x="1284351" y="918210"/>
                  </a:lnTo>
                  <a:lnTo>
                    <a:pt x="1271651" y="918210"/>
                  </a:lnTo>
                  <a:lnTo>
                    <a:pt x="1271651" y="12700"/>
                  </a:lnTo>
                  <a:lnTo>
                    <a:pt x="1284351" y="12700"/>
                  </a:lnTo>
                  <a:lnTo>
                    <a:pt x="1284351" y="25400"/>
                  </a:lnTo>
                  <a:lnTo>
                    <a:pt x="12700" y="25400"/>
                  </a:lnTo>
                  <a:close/>
                </a:path>
              </a:pathLst>
            </a:custGeom>
            <a:solidFill>
              <a:srgbClr val="00CA8E"/>
            </a:solidFill>
          </p:spPr>
        </p:sp>
      </p:grpSp>
      <p:sp>
        <p:nvSpPr>
          <p:cNvPr id="18" name="Freeform 18"/>
          <p:cNvSpPr/>
          <p:nvPr/>
        </p:nvSpPr>
        <p:spPr>
          <a:xfrm>
            <a:off x="4245950" y="5067919"/>
            <a:ext cx="270548" cy="192395"/>
          </a:xfrm>
          <a:custGeom>
            <a:avLst/>
            <a:gdLst/>
            <a:ahLst/>
            <a:cxnLst/>
            <a:rect l="l" t="t" r="r" b="b"/>
            <a:pathLst>
              <a:path w="270548" h="192395">
                <a:moveTo>
                  <a:pt x="0" y="0"/>
                </a:moveTo>
                <a:lnTo>
                  <a:pt x="270548" y="0"/>
                </a:lnTo>
                <a:lnTo>
                  <a:pt x="270548" y="192396"/>
                </a:lnTo>
                <a:lnTo>
                  <a:pt x="0" y="192396"/>
                </a:lnTo>
                <a:lnTo>
                  <a:pt x="0" y="0"/>
                </a:lnTo>
                <a:close/>
              </a:path>
            </a:pathLst>
          </a:custGeom>
          <a:blipFill>
            <a:blip r:embed="rId5"/>
            <a:stretch>
              <a:fillRect l="-19965" r="-9132" b="-55324"/>
            </a:stretch>
          </a:blipFill>
        </p:spPr>
      </p:sp>
      <p:sp>
        <p:nvSpPr>
          <p:cNvPr id="19" name="Freeform 19"/>
          <p:cNvSpPr/>
          <p:nvPr/>
        </p:nvSpPr>
        <p:spPr>
          <a:xfrm>
            <a:off x="8193938" y="4796657"/>
            <a:ext cx="283283" cy="322364"/>
          </a:xfrm>
          <a:custGeom>
            <a:avLst/>
            <a:gdLst/>
            <a:ahLst/>
            <a:cxnLst/>
            <a:rect l="l" t="t" r="r" b="b"/>
            <a:pathLst>
              <a:path w="283283" h="322364">
                <a:moveTo>
                  <a:pt x="0" y="0"/>
                </a:moveTo>
                <a:lnTo>
                  <a:pt x="283283" y="0"/>
                </a:lnTo>
                <a:lnTo>
                  <a:pt x="283283" y="322364"/>
                </a:lnTo>
                <a:lnTo>
                  <a:pt x="0" y="322364"/>
                </a:lnTo>
                <a:lnTo>
                  <a:pt x="0" y="0"/>
                </a:lnTo>
                <a:close/>
              </a:path>
            </a:pathLst>
          </a:custGeom>
          <a:blipFill>
            <a:blip r:embed="rId4"/>
            <a:stretch>
              <a:fillRect l="-29104" t="-12861" r="-29998" b="-69321"/>
            </a:stretch>
          </a:blipFill>
        </p:spPr>
      </p:sp>
      <p:sp>
        <p:nvSpPr>
          <p:cNvPr id="20" name="Freeform 20"/>
          <p:cNvSpPr/>
          <p:nvPr/>
        </p:nvSpPr>
        <p:spPr>
          <a:xfrm>
            <a:off x="6434376" y="4796657"/>
            <a:ext cx="283283" cy="322364"/>
          </a:xfrm>
          <a:custGeom>
            <a:avLst/>
            <a:gdLst/>
            <a:ahLst/>
            <a:cxnLst/>
            <a:rect l="l" t="t" r="r" b="b"/>
            <a:pathLst>
              <a:path w="283283" h="322364">
                <a:moveTo>
                  <a:pt x="0" y="0"/>
                </a:moveTo>
                <a:lnTo>
                  <a:pt x="283283" y="0"/>
                </a:lnTo>
                <a:lnTo>
                  <a:pt x="283283" y="322364"/>
                </a:lnTo>
                <a:lnTo>
                  <a:pt x="0" y="322364"/>
                </a:lnTo>
                <a:lnTo>
                  <a:pt x="0" y="0"/>
                </a:lnTo>
                <a:close/>
              </a:path>
            </a:pathLst>
          </a:custGeom>
          <a:blipFill>
            <a:blip r:embed="rId4"/>
            <a:stretch>
              <a:fillRect l="-29104" t="-12861" r="-29998" b="-69321"/>
            </a:stretch>
          </a:blipFill>
        </p:spPr>
      </p:sp>
      <p:sp>
        <p:nvSpPr>
          <p:cNvPr id="21" name="Freeform 21"/>
          <p:cNvSpPr/>
          <p:nvPr/>
        </p:nvSpPr>
        <p:spPr>
          <a:xfrm>
            <a:off x="4644123" y="4796657"/>
            <a:ext cx="283283" cy="322364"/>
          </a:xfrm>
          <a:custGeom>
            <a:avLst/>
            <a:gdLst/>
            <a:ahLst/>
            <a:cxnLst/>
            <a:rect l="l" t="t" r="r" b="b"/>
            <a:pathLst>
              <a:path w="283283" h="322364">
                <a:moveTo>
                  <a:pt x="0" y="0"/>
                </a:moveTo>
                <a:lnTo>
                  <a:pt x="283283" y="0"/>
                </a:lnTo>
                <a:lnTo>
                  <a:pt x="283283" y="322364"/>
                </a:lnTo>
                <a:lnTo>
                  <a:pt x="0" y="322364"/>
                </a:lnTo>
                <a:lnTo>
                  <a:pt x="0" y="0"/>
                </a:lnTo>
                <a:close/>
              </a:path>
            </a:pathLst>
          </a:custGeom>
          <a:blipFill>
            <a:blip r:embed="rId4"/>
            <a:stretch>
              <a:fillRect l="-29101" t="-12861" r="-30002" b="-69321"/>
            </a:stretch>
          </a:blipFill>
        </p:spPr>
      </p:sp>
      <p:grpSp>
        <p:nvGrpSpPr>
          <p:cNvPr id="22" name="Group 22"/>
          <p:cNvGrpSpPr>
            <a:grpSpLocks noChangeAspect="1"/>
          </p:cNvGrpSpPr>
          <p:nvPr/>
        </p:nvGrpSpPr>
        <p:grpSpPr>
          <a:xfrm>
            <a:off x="5927865" y="5189668"/>
            <a:ext cx="368322" cy="368322"/>
            <a:chOff x="0" y="0"/>
            <a:chExt cx="368325" cy="368325"/>
          </a:xfrm>
        </p:grpSpPr>
        <p:sp>
          <p:nvSpPr>
            <p:cNvPr id="23" name="Freeform 23"/>
            <p:cNvSpPr/>
            <p:nvPr/>
          </p:nvSpPr>
          <p:spPr>
            <a:xfrm>
              <a:off x="0" y="0"/>
              <a:ext cx="368300" cy="368300"/>
            </a:xfrm>
            <a:custGeom>
              <a:avLst/>
              <a:gdLst/>
              <a:ahLst/>
              <a:cxnLst/>
              <a:rect l="l" t="t" r="r" b="b"/>
              <a:pathLst>
                <a:path w="368300" h="368300">
                  <a:moveTo>
                    <a:pt x="12700" y="0"/>
                  </a:moveTo>
                  <a:lnTo>
                    <a:pt x="368300" y="0"/>
                  </a:lnTo>
                  <a:lnTo>
                    <a:pt x="368300" y="368300"/>
                  </a:lnTo>
                  <a:lnTo>
                    <a:pt x="0" y="368300"/>
                  </a:lnTo>
                  <a:lnTo>
                    <a:pt x="0" y="0"/>
                  </a:lnTo>
                  <a:lnTo>
                    <a:pt x="12700" y="0"/>
                  </a:lnTo>
                  <a:moveTo>
                    <a:pt x="12700" y="25400"/>
                  </a:moveTo>
                  <a:lnTo>
                    <a:pt x="12700" y="12700"/>
                  </a:lnTo>
                  <a:lnTo>
                    <a:pt x="25400" y="12700"/>
                  </a:lnTo>
                  <a:lnTo>
                    <a:pt x="25400" y="355600"/>
                  </a:lnTo>
                  <a:lnTo>
                    <a:pt x="12700" y="355600"/>
                  </a:lnTo>
                  <a:lnTo>
                    <a:pt x="12700" y="342900"/>
                  </a:lnTo>
                  <a:lnTo>
                    <a:pt x="355600" y="342900"/>
                  </a:lnTo>
                  <a:lnTo>
                    <a:pt x="355600" y="355600"/>
                  </a:lnTo>
                  <a:lnTo>
                    <a:pt x="342900" y="355600"/>
                  </a:lnTo>
                  <a:lnTo>
                    <a:pt x="342900" y="12700"/>
                  </a:lnTo>
                  <a:lnTo>
                    <a:pt x="355600" y="12700"/>
                  </a:lnTo>
                  <a:lnTo>
                    <a:pt x="355600" y="25400"/>
                  </a:lnTo>
                  <a:lnTo>
                    <a:pt x="12700" y="25400"/>
                  </a:lnTo>
                  <a:close/>
                </a:path>
              </a:pathLst>
            </a:custGeom>
            <a:solidFill>
              <a:srgbClr val="0070C0"/>
            </a:solidFill>
          </p:spPr>
        </p:sp>
      </p:grpSp>
      <p:sp>
        <p:nvSpPr>
          <p:cNvPr id="24" name="Freeform 24"/>
          <p:cNvSpPr/>
          <p:nvPr/>
        </p:nvSpPr>
        <p:spPr>
          <a:xfrm>
            <a:off x="6010694" y="5059461"/>
            <a:ext cx="270539" cy="192386"/>
          </a:xfrm>
          <a:custGeom>
            <a:avLst/>
            <a:gdLst/>
            <a:ahLst/>
            <a:cxnLst/>
            <a:rect l="l" t="t" r="r" b="b"/>
            <a:pathLst>
              <a:path w="270539" h="192386">
                <a:moveTo>
                  <a:pt x="0" y="0"/>
                </a:moveTo>
                <a:lnTo>
                  <a:pt x="270539" y="0"/>
                </a:lnTo>
                <a:lnTo>
                  <a:pt x="270539" y="192386"/>
                </a:lnTo>
                <a:lnTo>
                  <a:pt x="0" y="192386"/>
                </a:lnTo>
                <a:lnTo>
                  <a:pt x="0" y="0"/>
                </a:lnTo>
                <a:close/>
              </a:path>
            </a:pathLst>
          </a:custGeom>
          <a:blipFill>
            <a:blip r:embed="rId5"/>
            <a:stretch>
              <a:fillRect l="-19966" r="-9136" b="-55332"/>
            </a:stretch>
          </a:blipFill>
        </p:spPr>
      </p:sp>
      <p:sp>
        <p:nvSpPr>
          <p:cNvPr id="25" name="Freeform 25"/>
          <p:cNvSpPr/>
          <p:nvPr/>
        </p:nvSpPr>
        <p:spPr>
          <a:xfrm>
            <a:off x="4242359" y="5605977"/>
            <a:ext cx="1980638" cy="961482"/>
          </a:xfrm>
          <a:custGeom>
            <a:avLst/>
            <a:gdLst/>
            <a:ahLst/>
            <a:cxnLst/>
            <a:rect l="l" t="t" r="r" b="b"/>
            <a:pathLst>
              <a:path w="1980638" h="961482">
                <a:moveTo>
                  <a:pt x="0" y="0"/>
                </a:moveTo>
                <a:lnTo>
                  <a:pt x="1980638" y="0"/>
                </a:lnTo>
                <a:lnTo>
                  <a:pt x="1980638" y="961482"/>
                </a:lnTo>
                <a:lnTo>
                  <a:pt x="0" y="9614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TextBox 26"/>
          <p:cNvSpPr txBox="1"/>
          <p:nvPr/>
        </p:nvSpPr>
        <p:spPr>
          <a:xfrm>
            <a:off x="627840" y="702535"/>
            <a:ext cx="2561787" cy="551717"/>
          </a:xfrm>
          <a:prstGeom prst="rect">
            <a:avLst/>
          </a:prstGeom>
        </p:spPr>
        <p:txBody>
          <a:bodyPr lIns="0" tIns="0" rIns="0" bIns="0" rtlCol="0" anchor="t">
            <a:spAutoFit/>
          </a:bodyPr>
          <a:lstStyle/>
          <a:p>
            <a:pPr algn="l">
              <a:lnSpc>
                <a:spcPts val="4479"/>
              </a:lnSpc>
            </a:pPr>
            <a:r>
              <a:rPr lang="en-US" sz="3199" b="1">
                <a:solidFill>
                  <a:srgbClr val="3F3F3F"/>
                </a:solidFill>
                <a:latin typeface="Raleway Heavy"/>
                <a:ea typeface="Raleway Heavy"/>
                <a:cs typeface="Raleway Heavy"/>
                <a:sym typeface="Raleway Heavy"/>
              </a:rPr>
              <a:t>CSI Volumes</a:t>
            </a:r>
          </a:p>
        </p:txBody>
      </p:sp>
      <p:sp>
        <p:nvSpPr>
          <p:cNvPr id="27" name="TextBox 27"/>
          <p:cNvSpPr txBox="1"/>
          <p:nvPr/>
        </p:nvSpPr>
        <p:spPr>
          <a:xfrm>
            <a:off x="627840" y="1460821"/>
            <a:ext cx="90678" cy="537667"/>
          </a:xfrm>
          <a:prstGeom prst="rect">
            <a:avLst/>
          </a:prstGeom>
        </p:spPr>
        <p:txBody>
          <a:bodyPr lIns="0" tIns="0" rIns="0" bIns="0" rtlCol="0" anchor="t">
            <a:spAutoFit/>
          </a:bodyPr>
          <a:lstStyle/>
          <a:p>
            <a:pPr algn="l">
              <a:lnSpc>
                <a:spcPts val="4999"/>
              </a:lnSpc>
            </a:pPr>
            <a:r>
              <a:rPr lang="en-US" sz="1999" spc="-15">
                <a:solidFill>
                  <a:srgbClr val="3F3F3F"/>
                </a:solidFill>
                <a:latin typeface="IBM Plex Sans Condensed"/>
                <a:ea typeface="IBM Plex Sans Condensed"/>
                <a:cs typeface="IBM Plex Sans Condensed"/>
                <a:sym typeface="IBM Plex Sans Condensed"/>
              </a:rPr>
              <a:t>•</a:t>
            </a:r>
          </a:p>
        </p:txBody>
      </p:sp>
      <p:sp>
        <p:nvSpPr>
          <p:cNvPr id="28" name="TextBox 28"/>
          <p:cNvSpPr txBox="1"/>
          <p:nvPr/>
        </p:nvSpPr>
        <p:spPr>
          <a:xfrm>
            <a:off x="627840" y="2146621"/>
            <a:ext cx="90678" cy="537667"/>
          </a:xfrm>
          <a:prstGeom prst="rect">
            <a:avLst/>
          </a:prstGeom>
        </p:spPr>
        <p:txBody>
          <a:bodyPr lIns="0" tIns="0" rIns="0" bIns="0" rtlCol="0" anchor="t">
            <a:spAutoFit/>
          </a:bodyPr>
          <a:lstStyle/>
          <a:p>
            <a:pPr algn="l">
              <a:lnSpc>
                <a:spcPts val="4999"/>
              </a:lnSpc>
            </a:pPr>
            <a:r>
              <a:rPr lang="en-US" sz="1999" spc="-15">
                <a:solidFill>
                  <a:srgbClr val="3F3F3F"/>
                </a:solidFill>
                <a:latin typeface="IBM Plex Sans Condensed"/>
                <a:ea typeface="IBM Plex Sans Condensed"/>
                <a:cs typeface="IBM Plex Sans Condensed"/>
                <a:sym typeface="IBM Plex Sans Condensed"/>
              </a:rPr>
              <a:t>•</a:t>
            </a:r>
          </a:p>
        </p:txBody>
      </p:sp>
      <p:sp>
        <p:nvSpPr>
          <p:cNvPr id="29" name="TextBox 29"/>
          <p:cNvSpPr txBox="1"/>
          <p:nvPr/>
        </p:nvSpPr>
        <p:spPr>
          <a:xfrm>
            <a:off x="627840" y="3346771"/>
            <a:ext cx="90678" cy="328117"/>
          </a:xfrm>
          <a:prstGeom prst="rect">
            <a:avLst/>
          </a:prstGeom>
        </p:spPr>
        <p:txBody>
          <a:bodyPr lIns="0" tIns="0" rIns="0" bIns="0" rtlCol="0" anchor="t">
            <a:spAutoFit/>
          </a:bodyPr>
          <a:lstStyle/>
          <a:p>
            <a:pPr algn="l">
              <a:lnSpc>
                <a:spcPts val="2799"/>
              </a:lnSpc>
            </a:pPr>
            <a:r>
              <a:rPr lang="en-US" sz="1999" spc="-15">
                <a:solidFill>
                  <a:srgbClr val="3F3F3F"/>
                </a:solidFill>
                <a:latin typeface="IBM Plex Sans Condensed"/>
                <a:ea typeface="IBM Plex Sans Condensed"/>
                <a:cs typeface="IBM Plex Sans Condensed"/>
                <a:sym typeface="IBM Plex Sans Condensed"/>
              </a:rPr>
              <a:t>•</a:t>
            </a:r>
          </a:p>
        </p:txBody>
      </p:sp>
      <p:sp>
        <p:nvSpPr>
          <p:cNvPr id="30" name="TextBox 30"/>
          <p:cNvSpPr txBox="1"/>
          <p:nvPr/>
        </p:nvSpPr>
        <p:spPr>
          <a:xfrm>
            <a:off x="913590" y="1419368"/>
            <a:ext cx="6153541" cy="560184"/>
          </a:xfrm>
          <a:prstGeom prst="rect">
            <a:avLst/>
          </a:prstGeom>
        </p:spPr>
        <p:txBody>
          <a:bodyPr lIns="0" tIns="0" rIns="0" bIns="0" rtlCol="0" anchor="t">
            <a:spAutoFit/>
          </a:bodyPr>
          <a:lstStyle/>
          <a:p>
            <a:pPr algn="l">
              <a:lnSpc>
                <a:spcPts val="4999"/>
              </a:lnSpc>
            </a:pPr>
            <a:r>
              <a:rPr lang="en-US" sz="1999">
                <a:solidFill>
                  <a:srgbClr val="3F3F3F"/>
                </a:solidFill>
                <a:latin typeface="Roboto"/>
                <a:ea typeface="Roboto"/>
                <a:cs typeface="Roboto"/>
                <a:sym typeface="Roboto"/>
              </a:rPr>
              <a:t>CSI volumes are dynamically </a:t>
            </a:r>
            <a:r>
              <a:rPr lang="en-US" sz="1999">
                <a:solidFill>
                  <a:srgbClr val="00CA8E"/>
                </a:solidFill>
                <a:latin typeface="Roboto"/>
                <a:ea typeface="Roboto"/>
                <a:cs typeface="Roboto"/>
                <a:sym typeface="Roboto"/>
              </a:rPr>
              <a:t>mounted by CSI plugins</a:t>
            </a:r>
            <a:r>
              <a:rPr lang="en-US" sz="1999">
                <a:solidFill>
                  <a:srgbClr val="3F3F3F"/>
                </a:solidFill>
                <a:latin typeface="Roboto"/>
                <a:ea typeface="Roboto"/>
                <a:cs typeface="Roboto"/>
                <a:sym typeface="Roboto"/>
              </a:rPr>
              <a:t>.</a:t>
            </a:r>
          </a:p>
        </p:txBody>
      </p:sp>
      <p:sp>
        <p:nvSpPr>
          <p:cNvPr id="31" name="TextBox 31"/>
          <p:cNvSpPr txBox="1"/>
          <p:nvPr/>
        </p:nvSpPr>
        <p:spPr>
          <a:xfrm>
            <a:off x="913590" y="2105168"/>
            <a:ext cx="10874597" cy="864984"/>
          </a:xfrm>
          <a:prstGeom prst="rect">
            <a:avLst/>
          </a:prstGeom>
        </p:spPr>
        <p:txBody>
          <a:bodyPr lIns="0" tIns="0" rIns="0" bIns="0" rtlCol="0" anchor="t">
            <a:spAutoFit/>
          </a:bodyPr>
          <a:lstStyle/>
          <a:p>
            <a:pPr algn="l">
              <a:lnSpc>
                <a:spcPts val="4999"/>
              </a:lnSpc>
            </a:pPr>
            <a:r>
              <a:rPr lang="en-US" sz="1999">
                <a:solidFill>
                  <a:srgbClr val="3F3F3F"/>
                </a:solidFill>
                <a:latin typeface="Roboto"/>
                <a:ea typeface="Roboto"/>
                <a:cs typeface="Roboto"/>
                <a:sym typeface="Roboto"/>
              </a:rPr>
              <a:t>These plugins actually </a:t>
            </a:r>
            <a:r>
              <a:rPr lang="en-US" sz="1999">
                <a:solidFill>
                  <a:srgbClr val="00CA8E"/>
                </a:solidFill>
                <a:latin typeface="Roboto"/>
                <a:ea typeface="Roboto"/>
                <a:cs typeface="Roboto"/>
                <a:sym typeface="Roboto"/>
              </a:rPr>
              <a:t>run as a system job </a:t>
            </a:r>
            <a:r>
              <a:rPr lang="en-US" sz="1999">
                <a:solidFill>
                  <a:srgbClr val="3F3F3F"/>
                </a:solidFill>
                <a:latin typeface="Roboto"/>
                <a:ea typeface="Roboto"/>
                <a:cs typeface="Roboto"/>
                <a:sym typeface="Roboto"/>
              </a:rPr>
              <a:t>and can mount volumes created by cloud providers </a:t>
            </a:r>
          </a:p>
          <a:p>
            <a:pPr algn="l">
              <a:lnSpc>
                <a:spcPts val="999"/>
              </a:lnSpc>
            </a:pPr>
            <a:r>
              <a:rPr lang="en-US" sz="1999">
                <a:solidFill>
                  <a:srgbClr val="3F3F3F"/>
                </a:solidFill>
                <a:latin typeface="Roboto"/>
                <a:ea typeface="Roboto"/>
                <a:cs typeface="Roboto"/>
                <a:sym typeface="Roboto"/>
              </a:rPr>
              <a:t>or storage platforms. No updates to the client agent configuration file needed*!</a:t>
            </a:r>
          </a:p>
        </p:txBody>
      </p:sp>
      <p:sp>
        <p:nvSpPr>
          <p:cNvPr id="32" name="TextBox 32"/>
          <p:cNvSpPr txBox="1"/>
          <p:nvPr/>
        </p:nvSpPr>
        <p:spPr>
          <a:xfrm>
            <a:off x="913590" y="3095768"/>
            <a:ext cx="10254120" cy="864984"/>
          </a:xfrm>
          <a:prstGeom prst="rect">
            <a:avLst/>
          </a:prstGeom>
        </p:spPr>
        <p:txBody>
          <a:bodyPr lIns="0" tIns="0" rIns="0" bIns="0" rtlCol="0" anchor="t">
            <a:spAutoFit/>
          </a:bodyPr>
          <a:lstStyle/>
          <a:p>
            <a:pPr algn="l">
              <a:lnSpc>
                <a:spcPts val="4999"/>
              </a:lnSpc>
            </a:pPr>
            <a:r>
              <a:rPr lang="en-US" sz="1999">
                <a:solidFill>
                  <a:srgbClr val="3F3F3F"/>
                </a:solidFill>
                <a:latin typeface="Roboto"/>
                <a:ea typeface="Roboto"/>
                <a:cs typeface="Roboto"/>
                <a:sym typeface="Roboto"/>
              </a:rPr>
              <a:t>Again, Nomad is aware of CSI volumes, which allows Nomad to schedule your workloads </a:t>
            </a:r>
          </a:p>
          <a:p>
            <a:pPr algn="l">
              <a:lnSpc>
                <a:spcPts val="999"/>
              </a:lnSpc>
            </a:pPr>
            <a:r>
              <a:rPr lang="en-US" sz="1999" spc="1">
                <a:solidFill>
                  <a:srgbClr val="00CA8E"/>
                </a:solidFill>
                <a:latin typeface="Roboto"/>
                <a:ea typeface="Roboto"/>
                <a:cs typeface="Roboto"/>
                <a:sym typeface="Roboto"/>
              </a:rPr>
              <a:t>based on the availability of volumes </a:t>
            </a:r>
            <a:r>
              <a:rPr lang="en-US" sz="1999" spc="1">
                <a:solidFill>
                  <a:srgbClr val="3F3F3F"/>
                </a:solidFill>
                <a:latin typeface="Roboto"/>
                <a:ea typeface="Roboto"/>
                <a:cs typeface="Roboto"/>
                <a:sym typeface="Roboto"/>
              </a:rPr>
              <a:t>on a client</a:t>
            </a:r>
          </a:p>
        </p:txBody>
      </p:sp>
      <p:sp>
        <p:nvSpPr>
          <p:cNvPr id="33" name="TextBox 33"/>
          <p:cNvSpPr txBox="1"/>
          <p:nvPr/>
        </p:nvSpPr>
        <p:spPr>
          <a:xfrm>
            <a:off x="3972144" y="4334313"/>
            <a:ext cx="780431" cy="320335"/>
          </a:xfrm>
          <a:prstGeom prst="rect">
            <a:avLst/>
          </a:prstGeom>
        </p:spPr>
        <p:txBody>
          <a:bodyPr lIns="0" tIns="0" rIns="0" bIns="0" rtlCol="0" anchor="t">
            <a:spAutoFit/>
          </a:bodyPr>
          <a:lstStyle/>
          <a:p>
            <a:pPr algn="l">
              <a:lnSpc>
                <a:spcPts val="2520"/>
              </a:lnSpc>
            </a:pPr>
            <a:r>
              <a:rPr lang="en-US" sz="1800" spc="1">
                <a:solidFill>
                  <a:srgbClr val="3F3F3F"/>
                </a:solidFill>
                <a:latin typeface="Roboto"/>
                <a:ea typeface="Roboto"/>
                <a:cs typeface="Roboto"/>
                <a:sym typeface="Roboto"/>
              </a:rPr>
              <a:t>CLIENT</a:t>
            </a:r>
          </a:p>
        </p:txBody>
      </p:sp>
      <p:sp>
        <p:nvSpPr>
          <p:cNvPr id="34" name="TextBox 34"/>
          <p:cNvSpPr txBox="1"/>
          <p:nvPr/>
        </p:nvSpPr>
        <p:spPr>
          <a:xfrm>
            <a:off x="5749585" y="4334313"/>
            <a:ext cx="780431" cy="320335"/>
          </a:xfrm>
          <a:prstGeom prst="rect">
            <a:avLst/>
          </a:prstGeom>
        </p:spPr>
        <p:txBody>
          <a:bodyPr lIns="0" tIns="0" rIns="0" bIns="0" rtlCol="0" anchor="t">
            <a:spAutoFit/>
          </a:bodyPr>
          <a:lstStyle/>
          <a:p>
            <a:pPr algn="l">
              <a:lnSpc>
                <a:spcPts val="2520"/>
              </a:lnSpc>
            </a:pPr>
            <a:r>
              <a:rPr lang="en-US" sz="1800" spc="1">
                <a:solidFill>
                  <a:srgbClr val="3F3F3F"/>
                </a:solidFill>
                <a:latin typeface="Roboto"/>
                <a:ea typeface="Roboto"/>
                <a:cs typeface="Roboto"/>
                <a:sym typeface="Roboto"/>
              </a:rPr>
              <a:t>CLIENT</a:t>
            </a:r>
          </a:p>
        </p:txBody>
      </p:sp>
      <p:sp>
        <p:nvSpPr>
          <p:cNvPr id="35" name="TextBox 35"/>
          <p:cNvSpPr txBox="1"/>
          <p:nvPr/>
        </p:nvSpPr>
        <p:spPr>
          <a:xfrm>
            <a:off x="7527017" y="4334313"/>
            <a:ext cx="780431" cy="320335"/>
          </a:xfrm>
          <a:prstGeom prst="rect">
            <a:avLst/>
          </a:prstGeom>
        </p:spPr>
        <p:txBody>
          <a:bodyPr lIns="0" tIns="0" rIns="0" bIns="0" rtlCol="0" anchor="t">
            <a:spAutoFit/>
          </a:bodyPr>
          <a:lstStyle/>
          <a:p>
            <a:pPr algn="l">
              <a:lnSpc>
                <a:spcPts val="2520"/>
              </a:lnSpc>
            </a:pPr>
            <a:r>
              <a:rPr lang="en-US" sz="1800" spc="1">
                <a:solidFill>
                  <a:srgbClr val="3F3F3F"/>
                </a:solidFill>
                <a:latin typeface="Roboto"/>
                <a:ea typeface="Roboto"/>
                <a:cs typeface="Roboto"/>
                <a:sym typeface="Roboto"/>
              </a:rPr>
              <a:t>CLIENT</a:t>
            </a:r>
          </a:p>
        </p:txBody>
      </p:sp>
      <p:sp>
        <p:nvSpPr>
          <p:cNvPr id="36" name="TextBox 36"/>
          <p:cNvSpPr txBox="1"/>
          <p:nvPr/>
        </p:nvSpPr>
        <p:spPr>
          <a:xfrm>
            <a:off x="4212565" y="5275631"/>
            <a:ext cx="263042" cy="195234"/>
          </a:xfrm>
          <a:prstGeom prst="rect">
            <a:avLst/>
          </a:prstGeom>
        </p:spPr>
        <p:txBody>
          <a:bodyPr lIns="0" tIns="0" rIns="0" bIns="0" rtlCol="0" anchor="t">
            <a:spAutoFit/>
          </a:bodyPr>
          <a:lstStyle/>
          <a:p>
            <a:pPr algn="l">
              <a:lnSpc>
                <a:spcPts val="1539"/>
              </a:lnSpc>
            </a:pPr>
            <a:r>
              <a:rPr lang="en-US" sz="1099" spc="1">
                <a:solidFill>
                  <a:srgbClr val="3F3F3F"/>
                </a:solidFill>
                <a:latin typeface="Roboto"/>
                <a:ea typeface="Roboto"/>
                <a:cs typeface="Roboto"/>
                <a:sym typeface="Roboto"/>
              </a:rPr>
              <a:t>web</a:t>
            </a:r>
          </a:p>
        </p:txBody>
      </p:sp>
      <p:sp>
        <p:nvSpPr>
          <p:cNvPr id="37" name="TextBox 37"/>
          <p:cNvSpPr txBox="1"/>
          <p:nvPr/>
        </p:nvSpPr>
        <p:spPr>
          <a:xfrm>
            <a:off x="5990663" y="5278679"/>
            <a:ext cx="263042" cy="195234"/>
          </a:xfrm>
          <a:prstGeom prst="rect">
            <a:avLst/>
          </a:prstGeom>
        </p:spPr>
        <p:txBody>
          <a:bodyPr lIns="0" tIns="0" rIns="0" bIns="0" rtlCol="0" anchor="t">
            <a:spAutoFit/>
          </a:bodyPr>
          <a:lstStyle/>
          <a:p>
            <a:pPr algn="l">
              <a:lnSpc>
                <a:spcPts val="1539"/>
              </a:lnSpc>
            </a:pPr>
            <a:r>
              <a:rPr lang="en-US" sz="1099" spc="1">
                <a:solidFill>
                  <a:srgbClr val="3F3F3F"/>
                </a:solidFill>
                <a:latin typeface="Roboto"/>
                <a:ea typeface="Roboto"/>
                <a:cs typeface="Roboto"/>
                <a:sym typeface="Roboto"/>
              </a:rPr>
              <a:t>web</a:t>
            </a:r>
          </a:p>
        </p:txBody>
      </p:sp>
      <p:sp>
        <p:nvSpPr>
          <p:cNvPr id="38" name="TextBox 38"/>
          <p:cNvSpPr txBox="1"/>
          <p:nvPr/>
        </p:nvSpPr>
        <p:spPr>
          <a:xfrm>
            <a:off x="5014970" y="6026820"/>
            <a:ext cx="529457" cy="380314"/>
          </a:xfrm>
          <a:prstGeom prst="rect">
            <a:avLst/>
          </a:prstGeom>
        </p:spPr>
        <p:txBody>
          <a:bodyPr lIns="0" tIns="0" rIns="0" bIns="0" rtlCol="0" anchor="t">
            <a:spAutoFit/>
          </a:bodyPr>
          <a:lstStyle/>
          <a:p>
            <a:pPr algn="ctr">
              <a:lnSpc>
                <a:spcPts val="1488"/>
              </a:lnSpc>
            </a:pPr>
            <a:r>
              <a:rPr lang="en-US" sz="1200">
                <a:solidFill>
                  <a:srgbClr val="FFFFFF"/>
                </a:solidFill>
                <a:latin typeface="Roboto"/>
                <a:ea typeface="Roboto"/>
                <a:cs typeface="Roboto"/>
                <a:sym typeface="Roboto"/>
              </a:rPr>
              <a:t>Cloud Volume</a:t>
            </a:r>
          </a:p>
        </p:txBody>
      </p:sp>
      <p:sp>
        <p:nvSpPr>
          <p:cNvPr id="39" name="TextBox 39"/>
          <p:cNvSpPr txBox="1"/>
          <p:nvPr/>
        </p:nvSpPr>
        <p:spPr>
          <a:xfrm>
            <a:off x="7244572" y="5825271"/>
            <a:ext cx="1342168" cy="392878"/>
          </a:xfrm>
          <a:prstGeom prst="rect">
            <a:avLst/>
          </a:prstGeom>
        </p:spPr>
        <p:txBody>
          <a:bodyPr lIns="0" tIns="0" rIns="0" bIns="0" rtlCol="0" anchor="t">
            <a:spAutoFit/>
          </a:bodyPr>
          <a:lstStyle/>
          <a:p>
            <a:pPr algn="ctr">
              <a:lnSpc>
                <a:spcPts val="1512"/>
              </a:lnSpc>
            </a:pPr>
            <a:r>
              <a:rPr lang="en-US" sz="1200">
                <a:solidFill>
                  <a:srgbClr val="3F3F3F"/>
                </a:solidFill>
                <a:latin typeface="Roboto"/>
                <a:ea typeface="Roboto"/>
                <a:cs typeface="Roboto"/>
                <a:sym typeface="Roboto"/>
              </a:rPr>
              <a:t>Client doesn't have access to storage</a:t>
            </a:r>
          </a:p>
        </p:txBody>
      </p:sp>
      <p:sp>
        <p:nvSpPr>
          <p:cNvPr id="40" name="TextBox 40"/>
          <p:cNvSpPr txBox="1"/>
          <p:nvPr/>
        </p:nvSpPr>
        <p:spPr>
          <a:xfrm>
            <a:off x="7735967" y="4941684"/>
            <a:ext cx="296132" cy="621630"/>
          </a:xfrm>
          <a:prstGeom prst="rect">
            <a:avLst/>
          </a:prstGeom>
        </p:spPr>
        <p:txBody>
          <a:bodyPr lIns="0" tIns="0" rIns="0" bIns="0" rtlCol="0" anchor="t">
            <a:spAutoFit/>
          </a:bodyPr>
          <a:lstStyle/>
          <a:p>
            <a:pPr algn="l">
              <a:lnSpc>
                <a:spcPts val="5040"/>
              </a:lnSpc>
            </a:pPr>
            <a:r>
              <a:rPr lang="en-US" sz="3600" b="1">
                <a:solidFill>
                  <a:srgbClr val="FF0505"/>
                </a:solidFill>
                <a:latin typeface="Roboto Bold"/>
                <a:ea typeface="Roboto Bold"/>
                <a:cs typeface="Roboto Bold"/>
                <a:sym typeface="Roboto Bold"/>
              </a:rPr>
              <a:t>X</a:t>
            </a:r>
          </a:p>
        </p:txBody>
      </p:sp>
      <p:sp>
        <p:nvSpPr>
          <p:cNvPr id="41" name="TextBox 41"/>
          <p:cNvSpPr txBox="1"/>
          <p:nvPr/>
        </p:nvSpPr>
        <p:spPr>
          <a:xfrm>
            <a:off x="161020" y="6496307"/>
            <a:ext cx="3671154" cy="250212"/>
          </a:xfrm>
          <a:prstGeom prst="rect">
            <a:avLst/>
          </a:prstGeom>
        </p:spPr>
        <p:txBody>
          <a:bodyPr lIns="0" tIns="0" rIns="0" bIns="0" rtlCol="0" anchor="t">
            <a:spAutoFit/>
          </a:bodyPr>
          <a:lstStyle/>
          <a:p>
            <a:pPr algn="l">
              <a:lnSpc>
                <a:spcPts val="1959"/>
              </a:lnSpc>
            </a:pPr>
            <a:r>
              <a:rPr lang="en-US" sz="1399">
                <a:solidFill>
                  <a:srgbClr val="3F3F3F"/>
                </a:solidFill>
                <a:latin typeface="Roboto"/>
                <a:ea typeface="Roboto"/>
                <a:cs typeface="Roboto"/>
                <a:sym typeface="Roboto"/>
              </a:rPr>
              <a:t>* ok, maybe one small one but not per volume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582139" y="452590"/>
            <a:ext cx="1147762" cy="184147"/>
            <a:chOff x="0" y="0"/>
            <a:chExt cx="1147762" cy="184150"/>
          </a:xfrm>
        </p:grpSpPr>
        <p:sp>
          <p:nvSpPr>
            <p:cNvPr id="5" name="Freeform 5"/>
            <p:cNvSpPr/>
            <p:nvPr/>
          </p:nvSpPr>
          <p:spPr>
            <a:xfrm>
              <a:off x="69850" y="69850"/>
              <a:ext cx="1007999" cy="44450"/>
            </a:xfrm>
            <a:custGeom>
              <a:avLst/>
              <a:gdLst/>
              <a:ahLst/>
              <a:cxnLst/>
              <a:rect l="l" t="t" r="r" b="b"/>
              <a:pathLst>
                <a:path w="1007999" h="44450">
                  <a:moveTo>
                    <a:pt x="0" y="0"/>
                  </a:moveTo>
                  <a:lnTo>
                    <a:pt x="1007999" y="0"/>
                  </a:lnTo>
                  <a:lnTo>
                    <a:pt x="1007999" y="44450"/>
                  </a:lnTo>
                  <a:lnTo>
                    <a:pt x="0" y="44450"/>
                  </a:lnTo>
                  <a:close/>
                </a:path>
              </a:pathLst>
            </a:custGeom>
            <a:solidFill>
              <a:srgbClr val="00CA8E"/>
            </a:solidFill>
          </p:spPr>
        </p:sp>
        <p:sp>
          <p:nvSpPr>
            <p:cNvPr id="6" name="Freeform 6"/>
            <p:cNvSpPr/>
            <p:nvPr/>
          </p:nvSpPr>
          <p:spPr>
            <a:xfrm>
              <a:off x="63500" y="63500"/>
              <a:ext cx="1020826" cy="57150"/>
            </a:xfrm>
            <a:custGeom>
              <a:avLst/>
              <a:gdLst/>
              <a:ahLst/>
              <a:cxnLst/>
              <a:rect l="l" t="t" r="r" b="b"/>
              <a:pathLst>
                <a:path w="1020826" h="57150">
                  <a:moveTo>
                    <a:pt x="6350" y="0"/>
                  </a:moveTo>
                  <a:lnTo>
                    <a:pt x="1020826" y="0"/>
                  </a:lnTo>
                  <a:lnTo>
                    <a:pt x="1020826" y="57150"/>
                  </a:lnTo>
                  <a:lnTo>
                    <a:pt x="0" y="57150"/>
                  </a:lnTo>
                  <a:lnTo>
                    <a:pt x="0" y="0"/>
                  </a:lnTo>
                  <a:lnTo>
                    <a:pt x="6350" y="0"/>
                  </a:lnTo>
                  <a:moveTo>
                    <a:pt x="6350" y="12700"/>
                  </a:moveTo>
                  <a:lnTo>
                    <a:pt x="6350" y="6350"/>
                  </a:lnTo>
                  <a:lnTo>
                    <a:pt x="12700" y="6350"/>
                  </a:lnTo>
                  <a:lnTo>
                    <a:pt x="12700" y="50800"/>
                  </a:lnTo>
                  <a:lnTo>
                    <a:pt x="6350" y="50800"/>
                  </a:lnTo>
                  <a:lnTo>
                    <a:pt x="6350" y="44450"/>
                  </a:lnTo>
                  <a:lnTo>
                    <a:pt x="1014476" y="44450"/>
                  </a:lnTo>
                  <a:lnTo>
                    <a:pt x="1014476" y="50800"/>
                  </a:lnTo>
                  <a:lnTo>
                    <a:pt x="1008126" y="50800"/>
                  </a:lnTo>
                  <a:lnTo>
                    <a:pt x="1008126" y="6350"/>
                  </a:lnTo>
                  <a:lnTo>
                    <a:pt x="1014476" y="6350"/>
                  </a:lnTo>
                  <a:lnTo>
                    <a:pt x="1014476" y="12700"/>
                  </a:lnTo>
                  <a:lnTo>
                    <a:pt x="6350" y="12700"/>
                  </a:lnTo>
                  <a:close/>
                </a:path>
              </a:pathLst>
            </a:custGeom>
            <a:solidFill>
              <a:srgbClr val="00CA8E"/>
            </a:solidFill>
          </p:spPr>
        </p:sp>
      </p:grpSp>
      <p:sp>
        <p:nvSpPr>
          <p:cNvPr id="7" name="Freeform 7"/>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sp>
        <p:nvSpPr>
          <p:cNvPr id="8" name="TextBox 8"/>
          <p:cNvSpPr txBox="1"/>
          <p:nvPr/>
        </p:nvSpPr>
        <p:spPr>
          <a:xfrm>
            <a:off x="627840" y="702535"/>
            <a:ext cx="2561787" cy="551717"/>
          </a:xfrm>
          <a:prstGeom prst="rect">
            <a:avLst/>
          </a:prstGeom>
        </p:spPr>
        <p:txBody>
          <a:bodyPr lIns="0" tIns="0" rIns="0" bIns="0" rtlCol="0" anchor="t">
            <a:spAutoFit/>
          </a:bodyPr>
          <a:lstStyle/>
          <a:p>
            <a:pPr algn="l">
              <a:lnSpc>
                <a:spcPts val="4479"/>
              </a:lnSpc>
            </a:pPr>
            <a:r>
              <a:rPr lang="en-US" sz="3199" b="1">
                <a:solidFill>
                  <a:srgbClr val="3F3F3F"/>
                </a:solidFill>
                <a:latin typeface="Raleway Heavy"/>
                <a:ea typeface="Raleway Heavy"/>
                <a:cs typeface="Raleway Heavy"/>
                <a:sym typeface="Raleway Heavy"/>
              </a:rPr>
              <a:t>CSI Volumes</a:t>
            </a:r>
          </a:p>
        </p:txBody>
      </p:sp>
      <p:sp>
        <p:nvSpPr>
          <p:cNvPr id="9" name="TextBox 9"/>
          <p:cNvSpPr txBox="1"/>
          <p:nvPr/>
        </p:nvSpPr>
        <p:spPr>
          <a:xfrm>
            <a:off x="627840" y="1834963"/>
            <a:ext cx="90678" cy="328117"/>
          </a:xfrm>
          <a:prstGeom prst="rect">
            <a:avLst/>
          </a:prstGeom>
        </p:spPr>
        <p:txBody>
          <a:bodyPr lIns="0" tIns="0" rIns="0" bIns="0" rtlCol="0" anchor="t">
            <a:spAutoFit/>
          </a:bodyPr>
          <a:lstStyle/>
          <a:p>
            <a:pPr algn="l">
              <a:lnSpc>
                <a:spcPts val="2799"/>
              </a:lnSpc>
            </a:pPr>
            <a:r>
              <a:rPr lang="en-US" sz="1999" spc="-15">
                <a:solidFill>
                  <a:srgbClr val="3F3F3F"/>
                </a:solidFill>
                <a:latin typeface="IBM Plex Sans Condensed"/>
                <a:ea typeface="IBM Plex Sans Condensed"/>
                <a:cs typeface="IBM Plex Sans Condensed"/>
                <a:sym typeface="IBM Plex Sans Condensed"/>
              </a:rPr>
              <a:t>•</a:t>
            </a:r>
          </a:p>
        </p:txBody>
      </p:sp>
      <p:sp>
        <p:nvSpPr>
          <p:cNvPr id="10" name="TextBox 10"/>
          <p:cNvSpPr txBox="1"/>
          <p:nvPr/>
        </p:nvSpPr>
        <p:spPr>
          <a:xfrm>
            <a:off x="627840" y="2825563"/>
            <a:ext cx="90678" cy="328117"/>
          </a:xfrm>
          <a:prstGeom prst="rect">
            <a:avLst/>
          </a:prstGeom>
        </p:spPr>
        <p:txBody>
          <a:bodyPr lIns="0" tIns="0" rIns="0" bIns="0" rtlCol="0" anchor="t">
            <a:spAutoFit/>
          </a:bodyPr>
          <a:lstStyle/>
          <a:p>
            <a:pPr algn="l">
              <a:lnSpc>
                <a:spcPts val="2799"/>
              </a:lnSpc>
            </a:pPr>
            <a:r>
              <a:rPr lang="en-US" sz="1999" spc="-15">
                <a:solidFill>
                  <a:srgbClr val="3F3F3F"/>
                </a:solidFill>
                <a:latin typeface="IBM Plex Sans Condensed"/>
                <a:ea typeface="IBM Plex Sans Condensed"/>
                <a:cs typeface="IBM Plex Sans Condensed"/>
                <a:sym typeface="IBM Plex Sans Condensed"/>
              </a:rPr>
              <a:t>•</a:t>
            </a:r>
          </a:p>
        </p:txBody>
      </p:sp>
      <p:sp>
        <p:nvSpPr>
          <p:cNvPr id="11" name="TextBox 11"/>
          <p:cNvSpPr txBox="1"/>
          <p:nvPr/>
        </p:nvSpPr>
        <p:spPr>
          <a:xfrm>
            <a:off x="970740" y="1831610"/>
            <a:ext cx="9816741" cy="617334"/>
          </a:xfrm>
          <a:prstGeom prst="rect">
            <a:avLst/>
          </a:prstGeom>
        </p:spPr>
        <p:txBody>
          <a:bodyPr lIns="0" tIns="0" rIns="0" bIns="0" rtlCol="0" anchor="t">
            <a:spAutoFit/>
          </a:bodyPr>
          <a:lstStyle/>
          <a:p>
            <a:pPr algn="l">
              <a:lnSpc>
                <a:spcPts val="2399"/>
              </a:lnSpc>
            </a:pPr>
            <a:r>
              <a:rPr lang="en-US" sz="1999">
                <a:solidFill>
                  <a:srgbClr val="3F3F3F"/>
                </a:solidFill>
                <a:latin typeface="Roboto"/>
                <a:ea typeface="Roboto"/>
                <a:cs typeface="Roboto"/>
                <a:sym typeface="Roboto"/>
              </a:rPr>
              <a:t>Since the CSI plugins are written by the storage vendors, any CSI plugin that supports Kubernetes should work with Nomad</a:t>
            </a:r>
          </a:p>
        </p:txBody>
      </p:sp>
      <p:sp>
        <p:nvSpPr>
          <p:cNvPr id="12" name="TextBox 12"/>
          <p:cNvSpPr txBox="1"/>
          <p:nvPr/>
        </p:nvSpPr>
        <p:spPr>
          <a:xfrm>
            <a:off x="970740" y="2574560"/>
            <a:ext cx="8917534" cy="864984"/>
          </a:xfrm>
          <a:prstGeom prst="rect">
            <a:avLst/>
          </a:prstGeom>
        </p:spPr>
        <p:txBody>
          <a:bodyPr lIns="0" tIns="0" rIns="0" bIns="0" rtlCol="0" anchor="t">
            <a:spAutoFit/>
          </a:bodyPr>
          <a:lstStyle/>
          <a:p>
            <a:pPr algn="l">
              <a:lnSpc>
                <a:spcPts val="4999"/>
              </a:lnSpc>
            </a:pPr>
            <a:r>
              <a:rPr lang="en-US" sz="1999">
                <a:solidFill>
                  <a:srgbClr val="3F3F3F"/>
                </a:solidFill>
                <a:latin typeface="Roboto"/>
                <a:ea typeface="Roboto"/>
                <a:cs typeface="Roboto"/>
                <a:sym typeface="Roboto"/>
              </a:rPr>
              <a:t>CSI volumes are supported by a large number of storage platforms and cloud </a:t>
            </a:r>
          </a:p>
          <a:p>
            <a:pPr algn="l">
              <a:lnSpc>
                <a:spcPts val="999"/>
              </a:lnSpc>
            </a:pPr>
            <a:r>
              <a:rPr lang="en-US" sz="1999">
                <a:solidFill>
                  <a:srgbClr val="3F3F3F"/>
                </a:solidFill>
                <a:latin typeface="Roboto"/>
                <a:ea typeface="Roboto"/>
                <a:cs typeface="Roboto"/>
                <a:sym typeface="Roboto"/>
              </a:rPr>
              <a:t>providers, including:</a:t>
            </a:r>
          </a:p>
        </p:txBody>
      </p:sp>
      <p:sp>
        <p:nvSpPr>
          <p:cNvPr id="13" name="TextBox 13"/>
          <p:cNvSpPr txBox="1"/>
          <p:nvPr/>
        </p:nvSpPr>
        <p:spPr>
          <a:xfrm>
            <a:off x="1085040" y="3559959"/>
            <a:ext cx="2990479" cy="1727321"/>
          </a:xfrm>
          <a:prstGeom prst="rect">
            <a:avLst/>
          </a:prstGeom>
        </p:spPr>
        <p:txBody>
          <a:bodyPr lIns="0" tIns="0" rIns="0" bIns="0" rtlCol="0" anchor="t">
            <a:spAutoFit/>
          </a:bodyPr>
          <a:lstStyle/>
          <a:p>
            <a:pPr algn="just">
              <a:lnSpc>
                <a:spcPts val="4999"/>
              </a:lnSpc>
            </a:pPr>
            <a:r>
              <a:rPr lang="en-US" sz="1999">
                <a:solidFill>
                  <a:srgbClr val="3F3F3F"/>
                </a:solidFill>
                <a:latin typeface="Roboto"/>
                <a:ea typeface="Roboto"/>
                <a:cs typeface="Roboto"/>
                <a:sym typeface="Roboto"/>
              </a:rPr>
              <a:t>•AlicloudDisk/NAS/OSS</a:t>
            </a:r>
          </a:p>
          <a:p>
            <a:pPr algn="just">
              <a:lnSpc>
                <a:spcPts val="1483"/>
              </a:lnSpc>
            </a:pPr>
            <a:r>
              <a:rPr lang="en-US" sz="1999" spc="1">
                <a:solidFill>
                  <a:srgbClr val="3F3F3F"/>
                </a:solidFill>
                <a:latin typeface="Roboto"/>
                <a:ea typeface="Roboto"/>
                <a:cs typeface="Roboto"/>
                <a:sym typeface="Roboto"/>
              </a:rPr>
              <a:t>•AWS EBS</a:t>
            </a:r>
          </a:p>
          <a:p>
            <a:pPr algn="just">
              <a:lnSpc>
                <a:spcPts val="2003"/>
              </a:lnSpc>
            </a:pPr>
            <a:r>
              <a:rPr lang="en-US" sz="1999">
                <a:solidFill>
                  <a:srgbClr val="3F3F3F"/>
                </a:solidFill>
                <a:latin typeface="Roboto"/>
                <a:ea typeface="Roboto"/>
                <a:cs typeface="Roboto"/>
                <a:sym typeface="Roboto"/>
              </a:rPr>
              <a:t>•AWS EFS</a:t>
            </a:r>
          </a:p>
          <a:p>
            <a:pPr algn="just">
              <a:lnSpc>
                <a:spcPts val="2691"/>
              </a:lnSpc>
            </a:pPr>
            <a:r>
              <a:rPr lang="en-US" sz="1999">
                <a:solidFill>
                  <a:srgbClr val="3F3F3F"/>
                </a:solidFill>
                <a:latin typeface="Roboto"/>
                <a:ea typeface="Roboto"/>
                <a:cs typeface="Roboto"/>
                <a:sym typeface="Roboto"/>
              </a:rPr>
              <a:t>•AWS FSx</a:t>
            </a:r>
          </a:p>
        </p:txBody>
      </p:sp>
      <p:sp>
        <p:nvSpPr>
          <p:cNvPr id="14" name="TextBox 14"/>
          <p:cNvSpPr txBox="1"/>
          <p:nvPr/>
        </p:nvSpPr>
        <p:spPr>
          <a:xfrm>
            <a:off x="5431793" y="3487693"/>
            <a:ext cx="81610" cy="1549746"/>
          </a:xfrm>
          <a:prstGeom prst="rect">
            <a:avLst/>
          </a:prstGeom>
        </p:spPr>
        <p:txBody>
          <a:bodyPr lIns="0" tIns="0" rIns="0" bIns="0" rtlCol="0" anchor="t">
            <a:spAutoFit/>
          </a:bodyPr>
          <a:lstStyle/>
          <a:p>
            <a:pPr algn="just">
              <a:lnSpc>
                <a:spcPts val="4500"/>
              </a:lnSpc>
            </a:pPr>
            <a:r>
              <a:rPr lang="en-US" sz="1800" spc="-14">
                <a:solidFill>
                  <a:srgbClr val="3F3F3F"/>
                </a:solidFill>
                <a:latin typeface="IBM Plex Sans Condensed"/>
                <a:ea typeface="IBM Plex Sans Condensed"/>
                <a:cs typeface="IBM Plex Sans Condensed"/>
                <a:sym typeface="IBM Plex Sans Condensed"/>
              </a:rPr>
              <a:t>•</a:t>
            </a:r>
          </a:p>
          <a:p>
            <a:pPr algn="just">
              <a:lnSpc>
                <a:spcPts val="900"/>
              </a:lnSpc>
            </a:pPr>
            <a:r>
              <a:rPr lang="en-US" sz="1800" spc="-14">
                <a:solidFill>
                  <a:srgbClr val="3F3F3F"/>
                </a:solidFill>
                <a:latin typeface="IBM Plex Sans Condensed"/>
                <a:ea typeface="IBM Plex Sans Condensed"/>
                <a:cs typeface="IBM Plex Sans Condensed"/>
                <a:sym typeface="IBM Plex Sans Condensed"/>
              </a:rPr>
              <a:t>•</a:t>
            </a:r>
          </a:p>
          <a:p>
            <a:pPr algn="just">
              <a:lnSpc>
                <a:spcPts val="1335"/>
              </a:lnSpc>
            </a:pPr>
            <a:r>
              <a:rPr lang="en-US" sz="1800" spc="-14">
                <a:solidFill>
                  <a:srgbClr val="3F3F3F"/>
                </a:solidFill>
                <a:latin typeface="IBM Plex Sans Condensed"/>
                <a:ea typeface="IBM Plex Sans Condensed"/>
                <a:cs typeface="IBM Plex Sans Condensed"/>
                <a:sym typeface="IBM Plex Sans Condensed"/>
              </a:rPr>
              <a:t>•</a:t>
            </a:r>
          </a:p>
          <a:p>
            <a:pPr algn="just">
              <a:lnSpc>
                <a:spcPts val="900"/>
              </a:lnSpc>
            </a:pPr>
            <a:r>
              <a:rPr lang="en-US" sz="1800" spc="-10">
                <a:solidFill>
                  <a:srgbClr val="3F3F3F"/>
                </a:solidFill>
                <a:latin typeface="IBM Plex Sans Condensed"/>
                <a:ea typeface="IBM Plex Sans Condensed"/>
                <a:cs typeface="IBM Plex Sans Condensed"/>
                <a:sym typeface="IBM Plex Sans Condensed"/>
              </a:rPr>
              <a:t>•</a:t>
            </a:r>
          </a:p>
        </p:txBody>
      </p:sp>
      <p:sp>
        <p:nvSpPr>
          <p:cNvPr id="15" name="TextBox 15"/>
          <p:cNvSpPr txBox="1"/>
          <p:nvPr/>
        </p:nvSpPr>
        <p:spPr>
          <a:xfrm>
            <a:off x="5717543" y="3458013"/>
            <a:ext cx="4453547" cy="1562395"/>
          </a:xfrm>
          <a:prstGeom prst="rect">
            <a:avLst/>
          </a:prstGeom>
        </p:spPr>
        <p:txBody>
          <a:bodyPr lIns="0" tIns="0" rIns="0" bIns="0" rtlCol="0" anchor="t">
            <a:spAutoFit/>
          </a:bodyPr>
          <a:lstStyle/>
          <a:p>
            <a:pPr algn="l">
              <a:lnSpc>
                <a:spcPts val="4500"/>
              </a:lnSpc>
            </a:pPr>
            <a:r>
              <a:rPr lang="en-US" sz="1800">
                <a:solidFill>
                  <a:srgbClr val="3F3F3F"/>
                </a:solidFill>
                <a:latin typeface="Roboto"/>
                <a:ea typeface="Roboto"/>
                <a:cs typeface="Roboto"/>
                <a:sym typeface="Roboto"/>
              </a:rPr>
              <a:t>Dell EMC PowerMax/PowerScale/Unity/etc</a:t>
            </a:r>
          </a:p>
          <a:p>
            <a:pPr algn="l">
              <a:lnSpc>
                <a:spcPts val="900"/>
              </a:lnSpc>
            </a:pPr>
            <a:r>
              <a:rPr lang="en-US" sz="1800">
                <a:solidFill>
                  <a:srgbClr val="3F3F3F"/>
                </a:solidFill>
                <a:latin typeface="Roboto"/>
                <a:ea typeface="Roboto"/>
                <a:cs typeface="Roboto"/>
                <a:sym typeface="Roboto"/>
              </a:rPr>
              <a:t>Google Cloud Filestore/Storage</a:t>
            </a:r>
          </a:p>
          <a:p>
            <a:pPr algn="l">
              <a:lnSpc>
                <a:spcPts val="1335"/>
              </a:lnSpc>
            </a:pPr>
            <a:r>
              <a:rPr lang="en-US" sz="1800">
                <a:solidFill>
                  <a:srgbClr val="3F3F3F"/>
                </a:solidFill>
                <a:latin typeface="Roboto"/>
                <a:ea typeface="Roboto"/>
                <a:cs typeface="Roboto"/>
                <a:sym typeface="Roboto"/>
              </a:rPr>
              <a:t>IBM</a:t>
            </a:r>
          </a:p>
          <a:p>
            <a:pPr algn="l">
              <a:lnSpc>
                <a:spcPts val="900"/>
              </a:lnSpc>
            </a:pPr>
            <a:r>
              <a:rPr lang="en-US" sz="1800" spc="3">
                <a:solidFill>
                  <a:srgbClr val="3F3F3F"/>
                </a:solidFill>
                <a:latin typeface="Roboto"/>
                <a:ea typeface="Roboto"/>
                <a:cs typeface="Roboto"/>
                <a:sym typeface="Roboto"/>
              </a:rPr>
              <a:t>NFS</a:t>
            </a:r>
          </a:p>
        </p:txBody>
      </p:sp>
      <p:sp>
        <p:nvSpPr>
          <p:cNvPr id="16" name="TextBox 16"/>
          <p:cNvSpPr txBox="1"/>
          <p:nvPr/>
        </p:nvSpPr>
        <p:spPr>
          <a:xfrm>
            <a:off x="5431793" y="5204403"/>
            <a:ext cx="1925374" cy="189662"/>
          </a:xfrm>
          <a:prstGeom prst="rect">
            <a:avLst/>
          </a:prstGeom>
        </p:spPr>
        <p:txBody>
          <a:bodyPr lIns="0" tIns="0" rIns="0" bIns="0" rtlCol="0" anchor="t">
            <a:spAutoFit/>
          </a:bodyPr>
          <a:lstStyle/>
          <a:p>
            <a:pPr algn="l">
              <a:lnSpc>
                <a:spcPts val="900"/>
              </a:lnSpc>
            </a:pPr>
            <a:r>
              <a:rPr lang="en-US" sz="1800" spc="7">
                <a:solidFill>
                  <a:srgbClr val="3F3F3F"/>
                </a:solidFill>
                <a:latin typeface="Roboto"/>
                <a:ea typeface="Roboto"/>
                <a:cs typeface="Roboto"/>
                <a:sym typeface="Roboto"/>
              </a:rPr>
              <a:t>•</a:t>
            </a:r>
            <a:r>
              <a:rPr lang="en-US" sz="1800" spc="7">
                <a:solidFill>
                  <a:srgbClr val="000000"/>
                </a:solidFill>
                <a:latin typeface="Roboto"/>
                <a:ea typeface="Roboto"/>
                <a:cs typeface="Roboto"/>
                <a:sym typeface="Roboto"/>
              </a:rPr>
              <a:t> </a:t>
            </a:r>
            <a:r>
              <a:rPr lang="en-US" sz="1800" spc="7">
                <a:solidFill>
                  <a:srgbClr val="3F3F3F"/>
                </a:solidFill>
                <a:latin typeface="Roboto"/>
                <a:ea typeface="Roboto"/>
                <a:cs typeface="Roboto"/>
                <a:sym typeface="Roboto"/>
              </a:rPr>
              <a:t>Portworx</a:t>
            </a:r>
            <a:r>
              <a:rPr lang="en-US" sz="1800" spc="7">
                <a:solidFill>
                  <a:srgbClr val="000000"/>
                </a:solidFill>
                <a:latin typeface="Roboto"/>
                <a:ea typeface="Roboto"/>
                <a:cs typeface="Roboto"/>
                <a:sym typeface="Roboto"/>
              </a:rPr>
              <a:t> </a:t>
            </a:r>
            <a:r>
              <a:rPr lang="en-US" sz="1800" spc="7">
                <a:solidFill>
                  <a:srgbClr val="3F3F3F"/>
                </a:solidFill>
                <a:latin typeface="Roboto"/>
                <a:ea typeface="Roboto"/>
                <a:cs typeface="Roboto"/>
                <a:sym typeface="Roboto"/>
              </a:rPr>
              <a:t>(Pure)</a:t>
            </a:r>
          </a:p>
        </p:txBody>
      </p:sp>
      <p:sp>
        <p:nvSpPr>
          <p:cNvPr id="17" name="TextBox 17"/>
          <p:cNvSpPr txBox="1"/>
          <p:nvPr/>
        </p:nvSpPr>
        <p:spPr>
          <a:xfrm>
            <a:off x="1085040" y="5311588"/>
            <a:ext cx="1182186" cy="781250"/>
          </a:xfrm>
          <a:prstGeom prst="rect">
            <a:avLst/>
          </a:prstGeom>
        </p:spPr>
        <p:txBody>
          <a:bodyPr lIns="0" tIns="0" rIns="0" bIns="0" rtlCol="0" anchor="t">
            <a:spAutoFit/>
          </a:bodyPr>
          <a:lstStyle/>
          <a:p>
            <a:pPr algn="l">
              <a:lnSpc>
                <a:spcPts val="3075"/>
              </a:lnSpc>
            </a:pPr>
            <a:r>
              <a:rPr lang="en-US" sz="1999" spc="-15">
                <a:solidFill>
                  <a:srgbClr val="3F3F3F"/>
                </a:solidFill>
                <a:latin typeface="IBM Plex Sans Condensed"/>
                <a:ea typeface="IBM Plex Sans Condensed"/>
                <a:cs typeface="IBM Plex Sans Condensed"/>
                <a:sym typeface="IBM Plex Sans Condensed"/>
              </a:rPr>
              <a:t>•</a:t>
            </a:r>
          </a:p>
          <a:p>
            <a:pPr algn="l">
              <a:lnSpc>
                <a:spcPts val="4467"/>
              </a:lnSpc>
            </a:pPr>
            <a:r>
              <a:rPr lang="en-US" sz="1999" spc="75">
                <a:solidFill>
                  <a:srgbClr val="3F3F3F"/>
                </a:solidFill>
                <a:latin typeface="Roboto"/>
                <a:ea typeface="Roboto"/>
                <a:cs typeface="Roboto"/>
                <a:sym typeface="Roboto"/>
              </a:rPr>
              <a:t>•</a:t>
            </a:r>
            <a:r>
              <a:rPr lang="en-US" sz="1999" spc="75">
                <a:solidFill>
                  <a:srgbClr val="000000"/>
                </a:solidFill>
                <a:latin typeface="Roboto"/>
                <a:ea typeface="Roboto"/>
                <a:cs typeface="Roboto"/>
                <a:sym typeface="Roboto"/>
              </a:rPr>
              <a:t> </a:t>
            </a:r>
            <a:r>
              <a:rPr lang="en-US" sz="1999" spc="75">
                <a:solidFill>
                  <a:srgbClr val="3F3F3F"/>
                </a:solidFill>
                <a:latin typeface="Roboto"/>
                <a:ea typeface="Roboto"/>
                <a:cs typeface="Roboto"/>
                <a:sym typeface="Roboto"/>
              </a:rPr>
              <a:t>CephFS</a:t>
            </a:r>
            <a:r>
              <a:rPr lang="en-US" sz="1999" spc="75">
                <a:solidFill>
                  <a:srgbClr val="000000"/>
                </a:solidFill>
                <a:latin typeface="Roboto"/>
                <a:ea typeface="Roboto"/>
                <a:cs typeface="Roboto"/>
                <a:sym typeface="Roboto"/>
              </a:rPr>
              <a:t> </a:t>
            </a:r>
          </a:p>
        </p:txBody>
      </p:sp>
      <p:sp>
        <p:nvSpPr>
          <p:cNvPr id="18" name="TextBox 18"/>
          <p:cNvSpPr txBox="1"/>
          <p:nvPr/>
        </p:nvSpPr>
        <p:spPr>
          <a:xfrm>
            <a:off x="1370790" y="5270135"/>
            <a:ext cx="2366181" cy="379209"/>
          </a:xfrm>
          <a:prstGeom prst="rect">
            <a:avLst/>
          </a:prstGeom>
        </p:spPr>
        <p:txBody>
          <a:bodyPr lIns="0" tIns="0" rIns="0" bIns="0" rtlCol="0" anchor="t">
            <a:spAutoFit/>
          </a:bodyPr>
          <a:lstStyle/>
          <a:p>
            <a:pPr algn="l">
              <a:lnSpc>
                <a:spcPts val="3075"/>
              </a:lnSpc>
            </a:pPr>
            <a:r>
              <a:rPr lang="en-US" sz="1999">
                <a:solidFill>
                  <a:srgbClr val="3F3F3F"/>
                </a:solidFill>
                <a:latin typeface="Roboto"/>
                <a:ea typeface="Roboto"/>
                <a:cs typeface="Roboto"/>
                <a:sym typeface="Roboto"/>
              </a:rPr>
              <a:t>Azure Blob/Disk/File</a:t>
            </a:r>
          </a:p>
        </p:txBody>
      </p:sp>
      <p:sp>
        <p:nvSpPr>
          <p:cNvPr id="19" name="TextBox 19"/>
          <p:cNvSpPr txBox="1"/>
          <p:nvPr/>
        </p:nvSpPr>
        <p:spPr>
          <a:xfrm>
            <a:off x="5431793" y="5583193"/>
            <a:ext cx="81610" cy="155286"/>
          </a:xfrm>
          <a:prstGeom prst="rect">
            <a:avLst/>
          </a:prstGeom>
        </p:spPr>
        <p:txBody>
          <a:bodyPr lIns="0" tIns="0" rIns="0" bIns="0" rtlCol="0" anchor="t">
            <a:spAutoFit/>
          </a:bodyPr>
          <a:lstStyle/>
          <a:p>
            <a:pPr algn="l">
              <a:lnSpc>
                <a:spcPts val="900"/>
              </a:lnSpc>
            </a:pPr>
            <a:r>
              <a:rPr lang="en-US" sz="1800" spc="-9">
                <a:solidFill>
                  <a:srgbClr val="3F3F3F"/>
                </a:solidFill>
                <a:latin typeface="IBM Plex Sans Condensed"/>
                <a:ea typeface="IBM Plex Sans Condensed"/>
                <a:cs typeface="IBM Plex Sans Condensed"/>
                <a:sym typeface="IBM Plex Sans Condensed"/>
              </a:rPr>
              <a:t>•</a:t>
            </a:r>
          </a:p>
        </p:txBody>
      </p:sp>
      <p:sp>
        <p:nvSpPr>
          <p:cNvPr id="20" name="TextBox 20"/>
          <p:cNvSpPr txBox="1"/>
          <p:nvPr/>
        </p:nvSpPr>
        <p:spPr>
          <a:xfrm>
            <a:off x="5717543" y="5553513"/>
            <a:ext cx="488585" cy="167935"/>
          </a:xfrm>
          <a:prstGeom prst="rect">
            <a:avLst/>
          </a:prstGeom>
        </p:spPr>
        <p:txBody>
          <a:bodyPr lIns="0" tIns="0" rIns="0" bIns="0" rtlCol="0" anchor="t">
            <a:spAutoFit/>
          </a:bodyPr>
          <a:lstStyle/>
          <a:p>
            <a:pPr algn="l">
              <a:lnSpc>
                <a:spcPts val="900"/>
              </a:lnSpc>
            </a:pPr>
            <a:r>
              <a:rPr lang="en-US" sz="1800" spc="5">
                <a:solidFill>
                  <a:srgbClr val="3F3F3F"/>
                </a:solidFill>
                <a:latin typeface="Roboto"/>
                <a:ea typeface="Roboto"/>
                <a:cs typeface="Roboto"/>
                <a:sym typeface="Roboto"/>
              </a:rPr>
              <a:t>SMB</a:t>
            </a:r>
          </a:p>
        </p:txBody>
      </p:sp>
      <p:sp>
        <p:nvSpPr>
          <p:cNvPr id="21" name="TextBox 21"/>
          <p:cNvSpPr txBox="1"/>
          <p:nvPr/>
        </p:nvSpPr>
        <p:spPr>
          <a:xfrm>
            <a:off x="5431793" y="5607120"/>
            <a:ext cx="1233802" cy="484937"/>
          </a:xfrm>
          <a:prstGeom prst="rect">
            <a:avLst/>
          </a:prstGeom>
        </p:spPr>
        <p:txBody>
          <a:bodyPr lIns="0" tIns="0" rIns="0" bIns="0" rtlCol="0" anchor="t">
            <a:spAutoFit/>
          </a:bodyPr>
          <a:lstStyle/>
          <a:p>
            <a:pPr algn="l">
              <a:lnSpc>
                <a:spcPts val="4021"/>
              </a:lnSpc>
            </a:pPr>
            <a:r>
              <a:rPr lang="en-US" sz="1800" spc="68">
                <a:solidFill>
                  <a:srgbClr val="3F3F3F"/>
                </a:solidFill>
                <a:latin typeface="Roboto"/>
                <a:ea typeface="Roboto"/>
                <a:cs typeface="Roboto"/>
                <a:sym typeface="Roboto"/>
              </a:rPr>
              <a:t>•</a:t>
            </a:r>
            <a:r>
              <a:rPr lang="en-US" sz="1800" spc="68">
                <a:solidFill>
                  <a:srgbClr val="000000"/>
                </a:solidFill>
                <a:latin typeface="Roboto"/>
                <a:ea typeface="Roboto"/>
                <a:cs typeface="Roboto"/>
                <a:sym typeface="Roboto"/>
              </a:rPr>
              <a:t> </a:t>
            </a:r>
            <a:r>
              <a:rPr lang="en-US" sz="1800" spc="68">
                <a:solidFill>
                  <a:srgbClr val="3F3F3F"/>
                </a:solidFill>
                <a:latin typeface="Roboto"/>
                <a:ea typeface="Roboto"/>
                <a:cs typeface="Roboto"/>
                <a:sym typeface="Roboto"/>
              </a:rPr>
              <a:t>Synology</a:t>
            </a:r>
          </a:p>
        </p:txBody>
      </p:sp>
      <p:sp>
        <p:nvSpPr>
          <p:cNvPr id="22" name="TextBox 22"/>
          <p:cNvSpPr txBox="1"/>
          <p:nvPr/>
        </p:nvSpPr>
        <p:spPr>
          <a:xfrm>
            <a:off x="1085040" y="6273613"/>
            <a:ext cx="90678" cy="156667"/>
          </a:xfrm>
          <a:prstGeom prst="rect">
            <a:avLst/>
          </a:prstGeom>
        </p:spPr>
        <p:txBody>
          <a:bodyPr lIns="0" tIns="0" rIns="0" bIns="0" rtlCol="0" anchor="t">
            <a:spAutoFit/>
          </a:bodyPr>
          <a:lstStyle/>
          <a:p>
            <a:pPr algn="l">
              <a:lnSpc>
                <a:spcPts val="999"/>
              </a:lnSpc>
            </a:pPr>
            <a:r>
              <a:rPr lang="en-US" sz="1999" spc="-15">
                <a:solidFill>
                  <a:srgbClr val="3F3F3F"/>
                </a:solidFill>
                <a:latin typeface="IBM Plex Sans Condensed"/>
                <a:ea typeface="IBM Plex Sans Condensed"/>
                <a:cs typeface="IBM Plex Sans Condensed"/>
                <a:sym typeface="IBM Plex Sans Condensed"/>
              </a:rPr>
              <a:t>•</a:t>
            </a:r>
          </a:p>
        </p:txBody>
      </p:sp>
      <p:sp>
        <p:nvSpPr>
          <p:cNvPr id="23" name="TextBox 23"/>
          <p:cNvSpPr txBox="1"/>
          <p:nvPr/>
        </p:nvSpPr>
        <p:spPr>
          <a:xfrm>
            <a:off x="1370790" y="6232160"/>
            <a:ext cx="1812779" cy="179184"/>
          </a:xfrm>
          <a:prstGeom prst="rect">
            <a:avLst/>
          </a:prstGeom>
        </p:spPr>
        <p:txBody>
          <a:bodyPr lIns="0" tIns="0" rIns="0" bIns="0" rtlCol="0" anchor="t">
            <a:spAutoFit/>
          </a:bodyPr>
          <a:lstStyle/>
          <a:p>
            <a:pPr algn="l">
              <a:lnSpc>
                <a:spcPts val="999"/>
              </a:lnSpc>
            </a:pPr>
            <a:r>
              <a:rPr lang="en-US" sz="1999">
                <a:solidFill>
                  <a:srgbClr val="3F3F3F"/>
                </a:solidFill>
                <a:latin typeface="Roboto"/>
                <a:ea typeface="Roboto"/>
                <a:cs typeface="Roboto"/>
                <a:sym typeface="Roboto"/>
              </a:rPr>
              <a:t>Cisco Hyperflex</a:t>
            </a:r>
          </a:p>
        </p:txBody>
      </p:sp>
      <p:sp>
        <p:nvSpPr>
          <p:cNvPr id="24" name="TextBox 24"/>
          <p:cNvSpPr txBox="1"/>
          <p:nvPr/>
        </p:nvSpPr>
        <p:spPr>
          <a:xfrm>
            <a:off x="5431793" y="6281185"/>
            <a:ext cx="81610" cy="155286"/>
          </a:xfrm>
          <a:prstGeom prst="rect">
            <a:avLst/>
          </a:prstGeom>
        </p:spPr>
        <p:txBody>
          <a:bodyPr lIns="0" tIns="0" rIns="0" bIns="0" rtlCol="0" anchor="t">
            <a:spAutoFit/>
          </a:bodyPr>
          <a:lstStyle/>
          <a:p>
            <a:pPr algn="l">
              <a:lnSpc>
                <a:spcPts val="900"/>
              </a:lnSpc>
            </a:pPr>
            <a:r>
              <a:rPr lang="en-US" sz="1800" spc="-14">
                <a:solidFill>
                  <a:srgbClr val="3F3F3F"/>
                </a:solidFill>
                <a:latin typeface="IBM Plex Sans Condensed"/>
                <a:ea typeface="IBM Plex Sans Condensed"/>
                <a:cs typeface="IBM Plex Sans Condensed"/>
                <a:sym typeface="IBM Plex Sans Condensed"/>
              </a:rPr>
              <a:t>•</a:t>
            </a:r>
          </a:p>
        </p:txBody>
      </p:sp>
      <p:sp>
        <p:nvSpPr>
          <p:cNvPr id="25" name="TextBox 25"/>
          <p:cNvSpPr txBox="1"/>
          <p:nvPr/>
        </p:nvSpPr>
        <p:spPr>
          <a:xfrm>
            <a:off x="5717543" y="6251505"/>
            <a:ext cx="837457" cy="167935"/>
          </a:xfrm>
          <a:prstGeom prst="rect">
            <a:avLst/>
          </a:prstGeom>
        </p:spPr>
        <p:txBody>
          <a:bodyPr lIns="0" tIns="0" rIns="0" bIns="0" rtlCol="0" anchor="t">
            <a:spAutoFit/>
          </a:bodyPr>
          <a:lstStyle/>
          <a:p>
            <a:pPr algn="l">
              <a:lnSpc>
                <a:spcPts val="900"/>
              </a:lnSpc>
            </a:pPr>
            <a:r>
              <a:rPr lang="en-US" sz="1800">
                <a:solidFill>
                  <a:srgbClr val="3F3F3F"/>
                </a:solidFill>
                <a:latin typeface="Roboto"/>
                <a:ea typeface="Roboto"/>
                <a:cs typeface="Roboto"/>
                <a:sym typeface="Roboto"/>
              </a:rPr>
              <a:t>vSphere</a:t>
            </a:r>
          </a:p>
        </p:txBody>
      </p:sp>
      <p:sp>
        <p:nvSpPr>
          <p:cNvPr id="26" name="TextBox 26"/>
          <p:cNvSpPr txBox="1"/>
          <p:nvPr/>
        </p:nvSpPr>
        <p:spPr>
          <a:xfrm>
            <a:off x="7387590" y="6499355"/>
            <a:ext cx="4043582" cy="250212"/>
          </a:xfrm>
          <a:prstGeom prst="rect">
            <a:avLst/>
          </a:prstGeom>
        </p:spPr>
        <p:txBody>
          <a:bodyPr lIns="0" tIns="0" rIns="0" bIns="0" rtlCol="0" anchor="t">
            <a:spAutoFit/>
          </a:bodyPr>
          <a:lstStyle/>
          <a:p>
            <a:pPr algn="l">
              <a:lnSpc>
                <a:spcPts val="1959"/>
              </a:lnSpc>
            </a:pPr>
            <a:r>
              <a:rPr lang="en-US" sz="1399" spc="1">
                <a:solidFill>
                  <a:srgbClr val="3F3F3F"/>
                </a:solidFill>
                <a:latin typeface="Roboto"/>
                <a:ea typeface="Roboto"/>
                <a:cs typeface="Roboto"/>
                <a:sym typeface="Roboto"/>
              </a:rPr>
              <a:t>https://kubernetes-csi.github.io/docs/drivers.html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63503" y="-63503"/>
            <a:ext cx="12318997" cy="6984778"/>
            <a:chOff x="0" y="0"/>
            <a:chExt cx="12319000" cy="6984784"/>
          </a:xfrm>
        </p:grpSpPr>
        <p:sp>
          <p:nvSpPr>
            <p:cNvPr id="5" name="Freeform 5"/>
            <p:cNvSpPr/>
            <p:nvPr/>
          </p:nvSpPr>
          <p:spPr>
            <a:xfrm>
              <a:off x="63500" y="63500"/>
              <a:ext cx="12192000" cy="6857746"/>
            </a:xfrm>
            <a:custGeom>
              <a:avLst/>
              <a:gdLst/>
              <a:ahLst/>
              <a:cxnLst/>
              <a:rect l="l" t="t" r="r" b="b"/>
              <a:pathLst>
                <a:path w="12192000" h="6857746">
                  <a:moveTo>
                    <a:pt x="0" y="0"/>
                  </a:moveTo>
                  <a:lnTo>
                    <a:pt x="0" y="6857746"/>
                  </a:lnTo>
                  <a:lnTo>
                    <a:pt x="12192000" y="6857746"/>
                  </a:lnTo>
                  <a:lnTo>
                    <a:pt x="12192000" y="0"/>
                  </a:lnTo>
                  <a:close/>
                </a:path>
              </a:pathLst>
            </a:custGeom>
            <a:solidFill>
              <a:srgbClr val="00CA8E"/>
            </a:solidFill>
          </p:spPr>
        </p:sp>
        <p:sp>
          <p:nvSpPr>
            <p:cNvPr id="6" name="Freeform 6"/>
            <p:cNvSpPr/>
            <p:nvPr/>
          </p:nvSpPr>
          <p:spPr>
            <a:xfrm>
              <a:off x="435102" y="351536"/>
              <a:ext cx="1008126" cy="44450"/>
            </a:xfrm>
            <a:custGeom>
              <a:avLst/>
              <a:gdLst/>
              <a:ahLst/>
              <a:cxnLst/>
              <a:rect l="l" t="t" r="r" b="b"/>
              <a:pathLst>
                <a:path w="1008126" h="44450">
                  <a:moveTo>
                    <a:pt x="0" y="0"/>
                  </a:moveTo>
                  <a:lnTo>
                    <a:pt x="1008126" y="0"/>
                  </a:lnTo>
                  <a:lnTo>
                    <a:pt x="1008126" y="44450"/>
                  </a:lnTo>
                  <a:lnTo>
                    <a:pt x="0" y="44450"/>
                  </a:lnTo>
                  <a:close/>
                </a:path>
              </a:pathLst>
            </a:custGeom>
            <a:solidFill>
              <a:srgbClr val="FFFFFF"/>
            </a:solidFill>
          </p:spPr>
        </p:sp>
        <p:sp>
          <p:nvSpPr>
            <p:cNvPr id="7" name="Freeform 7"/>
            <p:cNvSpPr/>
            <p:nvPr/>
          </p:nvSpPr>
          <p:spPr>
            <a:xfrm>
              <a:off x="1235329" y="1626489"/>
              <a:ext cx="6720713" cy="715264"/>
            </a:xfrm>
            <a:custGeom>
              <a:avLst/>
              <a:gdLst/>
              <a:ahLst/>
              <a:cxnLst/>
              <a:rect l="l" t="t" r="r" b="b"/>
              <a:pathLst>
                <a:path w="6720713" h="715264">
                  <a:moveTo>
                    <a:pt x="0" y="0"/>
                  </a:moveTo>
                  <a:lnTo>
                    <a:pt x="6720713" y="0"/>
                  </a:lnTo>
                  <a:lnTo>
                    <a:pt x="6720713" y="715264"/>
                  </a:lnTo>
                  <a:lnTo>
                    <a:pt x="0" y="715264"/>
                  </a:lnTo>
                  <a:close/>
                </a:path>
              </a:pathLst>
            </a:custGeom>
            <a:solidFill>
              <a:srgbClr val="3F3F3F"/>
            </a:solidFill>
          </p:spPr>
        </p:sp>
        <p:sp>
          <p:nvSpPr>
            <p:cNvPr id="8" name="Freeform 8"/>
            <p:cNvSpPr/>
            <p:nvPr/>
          </p:nvSpPr>
          <p:spPr>
            <a:xfrm>
              <a:off x="1235329" y="2689606"/>
              <a:ext cx="6720713" cy="715264"/>
            </a:xfrm>
            <a:custGeom>
              <a:avLst/>
              <a:gdLst/>
              <a:ahLst/>
              <a:cxnLst/>
              <a:rect l="l" t="t" r="r" b="b"/>
              <a:pathLst>
                <a:path w="6720713" h="715264">
                  <a:moveTo>
                    <a:pt x="0" y="0"/>
                  </a:moveTo>
                  <a:lnTo>
                    <a:pt x="6720713" y="0"/>
                  </a:lnTo>
                  <a:lnTo>
                    <a:pt x="6720713" y="715264"/>
                  </a:lnTo>
                  <a:lnTo>
                    <a:pt x="0" y="715264"/>
                  </a:lnTo>
                  <a:close/>
                </a:path>
              </a:pathLst>
            </a:custGeom>
            <a:solidFill>
              <a:srgbClr val="FFFFFF"/>
            </a:solidFill>
          </p:spPr>
        </p:sp>
        <p:sp>
          <p:nvSpPr>
            <p:cNvPr id="9" name="Freeform 9"/>
            <p:cNvSpPr/>
            <p:nvPr/>
          </p:nvSpPr>
          <p:spPr>
            <a:xfrm>
              <a:off x="1235329" y="3747008"/>
              <a:ext cx="6720713" cy="715264"/>
            </a:xfrm>
            <a:custGeom>
              <a:avLst/>
              <a:gdLst/>
              <a:ahLst/>
              <a:cxnLst/>
              <a:rect l="l" t="t" r="r" b="b"/>
              <a:pathLst>
                <a:path w="6720713" h="715264">
                  <a:moveTo>
                    <a:pt x="0" y="0"/>
                  </a:moveTo>
                  <a:lnTo>
                    <a:pt x="6720713" y="0"/>
                  </a:lnTo>
                  <a:lnTo>
                    <a:pt x="6720713" y="715264"/>
                  </a:lnTo>
                  <a:lnTo>
                    <a:pt x="0" y="715264"/>
                  </a:lnTo>
                  <a:close/>
                </a:path>
              </a:pathLst>
            </a:custGeom>
            <a:solidFill>
              <a:srgbClr val="3F3F3F"/>
            </a:solidFill>
          </p:spPr>
        </p:sp>
        <p:sp>
          <p:nvSpPr>
            <p:cNvPr id="10" name="Freeform 10"/>
            <p:cNvSpPr/>
            <p:nvPr/>
          </p:nvSpPr>
          <p:spPr>
            <a:xfrm>
              <a:off x="1235329" y="4754753"/>
              <a:ext cx="6720713" cy="715264"/>
            </a:xfrm>
            <a:custGeom>
              <a:avLst/>
              <a:gdLst/>
              <a:ahLst/>
              <a:cxnLst/>
              <a:rect l="l" t="t" r="r" b="b"/>
              <a:pathLst>
                <a:path w="6720713" h="715264">
                  <a:moveTo>
                    <a:pt x="0" y="0"/>
                  </a:moveTo>
                  <a:lnTo>
                    <a:pt x="6720713" y="0"/>
                  </a:lnTo>
                  <a:lnTo>
                    <a:pt x="6720713" y="715264"/>
                  </a:lnTo>
                  <a:lnTo>
                    <a:pt x="0" y="715264"/>
                  </a:lnTo>
                  <a:close/>
                </a:path>
              </a:pathLst>
            </a:custGeom>
            <a:solidFill>
              <a:srgbClr val="FFFFFF"/>
            </a:solidFill>
          </p:spPr>
        </p:sp>
        <p:sp>
          <p:nvSpPr>
            <p:cNvPr id="11" name="Freeform 11"/>
            <p:cNvSpPr/>
            <p:nvPr/>
          </p:nvSpPr>
          <p:spPr>
            <a:xfrm>
              <a:off x="1235329" y="5794375"/>
              <a:ext cx="6720713" cy="715264"/>
            </a:xfrm>
            <a:custGeom>
              <a:avLst/>
              <a:gdLst/>
              <a:ahLst/>
              <a:cxnLst/>
              <a:rect l="l" t="t" r="r" b="b"/>
              <a:pathLst>
                <a:path w="6720713" h="715264">
                  <a:moveTo>
                    <a:pt x="0" y="0"/>
                  </a:moveTo>
                  <a:lnTo>
                    <a:pt x="6720713" y="0"/>
                  </a:lnTo>
                  <a:lnTo>
                    <a:pt x="6720713" y="715264"/>
                  </a:lnTo>
                  <a:lnTo>
                    <a:pt x="0" y="715264"/>
                  </a:lnTo>
                  <a:close/>
                </a:path>
              </a:pathLst>
            </a:custGeom>
            <a:solidFill>
              <a:srgbClr val="3F3F3F"/>
            </a:solidFill>
          </p:spPr>
        </p:sp>
      </p:grpSp>
      <p:sp>
        <p:nvSpPr>
          <p:cNvPr id="12" name="Freeform 12"/>
          <p:cNvSpPr/>
          <p:nvPr/>
        </p:nvSpPr>
        <p:spPr>
          <a:xfrm>
            <a:off x="10115626" y="288065"/>
            <a:ext cx="1568406" cy="1798520"/>
          </a:xfrm>
          <a:custGeom>
            <a:avLst/>
            <a:gdLst/>
            <a:ahLst/>
            <a:cxnLst/>
            <a:rect l="l" t="t" r="r" b="b"/>
            <a:pathLst>
              <a:path w="1568406" h="1798520">
                <a:moveTo>
                  <a:pt x="0" y="0"/>
                </a:moveTo>
                <a:lnTo>
                  <a:pt x="1568406" y="0"/>
                </a:lnTo>
                <a:lnTo>
                  <a:pt x="1568406" y="1798520"/>
                </a:lnTo>
                <a:lnTo>
                  <a:pt x="0" y="1798520"/>
                </a:lnTo>
                <a:lnTo>
                  <a:pt x="0" y="0"/>
                </a:lnTo>
                <a:close/>
              </a:path>
            </a:pathLst>
          </a:custGeom>
          <a:blipFill>
            <a:blip r:embed="rId4"/>
            <a:stretch>
              <a:fillRect l="-29155" t="-12445" r="-31172" b="-69740"/>
            </a:stretch>
          </a:blipFill>
        </p:spPr>
      </p:sp>
      <p:sp>
        <p:nvSpPr>
          <p:cNvPr id="13" name="TextBox 13"/>
          <p:cNvSpPr txBox="1"/>
          <p:nvPr/>
        </p:nvSpPr>
        <p:spPr>
          <a:xfrm>
            <a:off x="397716" y="495033"/>
            <a:ext cx="7288768" cy="631393"/>
          </a:xfrm>
          <a:prstGeom prst="rect">
            <a:avLst/>
          </a:prstGeom>
        </p:spPr>
        <p:txBody>
          <a:bodyPr lIns="0" tIns="0" rIns="0" bIns="0" rtlCol="0" anchor="t">
            <a:spAutoFit/>
          </a:bodyPr>
          <a:lstStyle/>
          <a:p>
            <a:pPr algn="l">
              <a:lnSpc>
                <a:spcPts val="5040"/>
              </a:lnSpc>
            </a:pPr>
            <a:r>
              <a:rPr lang="en-US" sz="3600" b="1">
                <a:solidFill>
                  <a:srgbClr val="FFFFFF"/>
                </a:solidFill>
                <a:latin typeface="Raleway Heavy"/>
                <a:ea typeface="Raleway Heavy"/>
                <a:cs typeface="Raleway Heavy"/>
                <a:sym typeface="Raleway Heavy"/>
              </a:rPr>
              <a:t>Required Steps for CSI Volumes</a:t>
            </a:r>
          </a:p>
        </p:txBody>
      </p:sp>
      <p:sp>
        <p:nvSpPr>
          <p:cNvPr id="14" name="TextBox 14"/>
          <p:cNvSpPr txBox="1"/>
          <p:nvPr/>
        </p:nvSpPr>
        <p:spPr>
          <a:xfrm>
            <a:off x="2289372" y="2790206"/>
            <a:ext cx="3402863" cy="350634"/>
          </a:xfrm>
          <a:prstGeom prst="rect">
            <a:avLst/>
          </a:prstGeom>
        </p:spPr>
        <p:txBody>
          <a:bodyPr lIns="0" tIns="0" rIns="0" bIns="0" rtlCol="0" anchor="t">
            <a:spAutoFit/>
          </a:bodyPr>
          <a:lstStyle/>
          <a:p>
            <a:pPr algn="l">
              <a:lnSpc>
                <a:spcPts val="2799"/>
              </a:lnSpc>
            </a:pPr>
            <a:r>
              <a:rPr lang="en-US" sz="1999">
                <a:solidFill>
                  <a:srgbClr val="3F3F3F"/>
                </a:solidFill>
                <a:latin typeface="Roboto"/>
                <a:ea typeface="Roboto"/>
                <a:cs typeface="Roboto"/>
                <a:sym typeface="Roboto"/>
              </a:rPr>
              <a:t>Enable Privileged Docker jobs</a:t>
            </a:r>
          </a:p>
        </p:txBody>
      </p:sp>
      <p:sp>
        <p:nvSpPr>
          <p:cNvPr id="15" name="TextBox 15"/>
          <p:cNvSpPr txBox="1"/>
          <p:nvPr/>
        </p:nvSpPr>
        <p:spPr>
          <a:xfrm>
            <a:off x="2289372" y="4856750"/>
            <a:ext cx="3746373" cy="350634"/>
          </a:xfrm>
          <a:prstGeom prst="rect">
            <a:avLst/>
          </a:prstGeom>
        </p:spPr>
        <p:txBody>
          <a:bodyPr lIns="0" tIns="0" rIns="0" bIns="0" rtlCol="0" anchor="t">
            <a:spAutoFit/>
          </a:bodyPr>
          <a:lstStyle/>
          <a:p>
            <a:pPr algn="l">
              <a:lnSpc>
                <a:spcPts val="2799"/>
              </a:lnSpc>
            </a:pPr>
            <a:r>
              <a:rPr lang="en-US" sz="1999">
                <a:solidFill>
                  <a:srgbClr val="3F3F3F"/>
                </a:solidFill>
                <a:latin typeface="Roboto"/>
                <a:ea typeface="Roboto"/>
                <a:cs typeface="Roboto"/>
                <a:sym typeface="Roboto"/>
              </a:rPr>
              <a:t>Register the volume with Nomad</a:t>
            </a:r>
          </a:p>
        </p:txBody>
      </p:sp>
      <p:sp>
        <p:nvSpPr>
          <p:cNvPr id="16" name="TextBox 16"/>
          <p:cNvSpPr txBox="1"/>
          <p:nvPr/>
        </p:nvSpPr>
        <p:spPr>
          <a:xfrm>
            <a:off x="2255349" y="1729502"/>
            <a:ext cx="5194554" cy="350634"/>
          </a:xfrm>
          <a:prstGeom prst="rect">
            <a:avLst/>
          </a:prstGeom>
        </p:spPr>
        <p:txBody>
          <a:bodyPr lIns="0" tIns="0" rIns="0" bIns="0" rtlCol="0" anchor="t">
            <a:spAutoFit/>
          </a:bodyPr>
          <a:lstStyle/>
          <a:p>
            <a:pPr algn="l">
              <a:lnSpc>
                <a:spcPts val="2799"/>
              </a:lnSpc>
            </a:pPr>
            <a:r>
              <a:rPr lang="en-US" sz="1999">
                <a:solidFill>
                  <a:srgbClr val="00CA8E"/>
                </a:solidFill>
                <a:latin typeface="Roboto"/>
                <a:ea typeface="Roboto"/>
                <a:cs typeface="Roboto"/>
                <a:sym typeface="Roboto"/>
              </a:rPr>
              <a:t>Create the volume on your platform of choice</a:t>
            </a:r>
          </a:p>
        </p:txBody>
      </p:sp>
      <p:sp>
        <p:nvSpPr>
          <p:cNvPr id="17" name="TextBox 17"/>
          <p:cNvSpPr txBox="1"/>
          <p:nvPr/>
        </p:nvSpPr>
        <p:spPr>
          <a:xfrm>
            <a:off x="2289372" y="5896118"/>
            <a:ext cx="5337096" cy="350634"/>
          </a:xfrm>
          <a:prstGeom prst="rect">
            <a:avLst/>
          </a:prstGeom>
        </p:spPr>
        <p:txBody>
          <a:bodyPr lIns="0" tIns="0" rIns="0" bIns="0" rtlCol="0" anchor="t">
            <a:spAutoFit/>
          </a:bodyPr>
          <a:lstStyle/>
          <a:p>
            <a:pPr algn="l">
              <a:lnSpc>
                <a:spcPts val="2799"/>
              </a:lnSpc>
            </a:pPr>
            <a:r>
              <a:rPr lang="en-US" sz="1999">
                <a:solidFill>
                  <a:srgbClr val="00CA8E"/>
                </a:solidFill>
                <a:latin typeface="Roboto"/>
                <a:ea typeface="Roboto"/>
                <a:cs typeface="Roboto"/>
                <a:sym typeface="Roboto"/>
              </a:rPr>
              <a:t>Deploy the application that will use the volume</a:t>
            </a:r>
          </a:p>
        </p:txBody>
      </p:sp>
      <p:sp>
        <p:nvSpPr>
          <p:cNvPr id="18" name="TextBox 18"/>
          <p:cNvSpPr txBox="1"/>
          <p:nvPr/>
        </p:nvSpPr>
        <p:spPr>
          <a:xfrm>
            <a:off x="2289372" y="3847862"/>
            <a:ext cx="5475808" cy="350634"/>
          </a:xfrm>
          <a:prstGeom prst="rect">
            <a:avLst/>
          </a:prstGeom>
        </p:spPr>
        <p:txBody>
          <a:bodyPr lIns="0" tIns="0" rIns="0" bIns="0" rtlCol="0" anchor="t">
            <a:spAutoFit/>
          </a:bodyPr>
          <a:lstStyle/>
          <a:p>
            <a:pPr algn="l">
              <a:lnSpc>
                <a:spcPts val="2799"/>
              </a:lnSpc>
            </a:pPr>
            <a:r>
              <a:rPr lang="en-US" sz="1999">
                <a:solidFill>
                  <a:srgbClr val="00CA8E"/>
                </a:solidFill>
                <a:latin typeface="Roboto"/>
                <a:ea typeface="Roboto"/>
                <a:cs typeface="Roboto"/>
                <a:sym typeface="Roboto"/>
              </a:rPr>
              <a:t>Run the plugin job for the specific driver needed</a:t>
            </a:r>
          </a:p>
        </p:txBody>
      </p:sp>
      <p:sp>
        <p:nvSpPr>
          <p:cNvPr id="19" name="TextBox 19"/>
          <p:cNvSpPr txBox="1"/>
          <p:nvPr/>
        </p:nvSpPr>
        <p:spPr>
          <a:xfrm>
            <a:off x="1322041" y="1477089"/>
            <a:ext cx="493138" cy="5226758"/>
          </a:xfrm>
          <a:prstGeom prst="rect">
            <a:avLst/>
          </a:prstGeom>
        </p:spPr>
        <p:txBody>
          <a:bodyPr lIns="0" tIns="0" rIns="0" bIns="0" rtlCol="0" anchor="t">
            <a:spAutoFit/>
          </a:bodyPr>
          <a:lstStyle/>
          <a:p>
            <a:pPr algn="just">
              <a:lnSpc>
                <a:spcPts val="8401"/>
              </a:lnSpc>
            </a:pPr>
            <a:r>
              <a:rPr lang="en-US" sz="6600" b="1">
                <a:solidFill>
                  <a:srgbClr val="00CA8E"/>
                </a:solidFill>
                <a:latin typeface="Roboto Bold"/>
                <a:ea typeface="Roboto Bold"/>
                <a:cs typeface="Roboto Bold"/>
                <a:sym typeface="Roboto Bold"/>
              </a:rPr>
              <a:t>1 2 3</a:t>
            </a:r>
          </a:p>
          <a:p>
            <a:pPr algn="just">
              <a:lnSpc>
                <a:spcPts val="7101"/>
              </a:lnSpc>
            </a:pPr>
            <a:r>
              <a:rPr lang="en-US" sz="6600" b="1">
                <a:solidFill>
                  <a:srgbClr val="00CA8E"/>
                </a:solidFill>
                <a:latin typeface="Roboto Bold"/>
                <a:ea typeface="Roboto Bold"/>
                <a:cs typeface="Roboto Bold"/>
                <a:sym typeface="Roboto Bold"/>
              </a:rPr>
              <a:t>4</a:t>
            </a:r>
          </a:p>
          <a:p>
            <a:pPr algn="just">
              <a:lnSpc>
                <a:spcPts val="9405"/>
              </a:lnSpc>
            </a:pPr>
            <a:r>
              <a:rPr lang="en-US" sz="6600" b="1">
                <a:solidFill>
                  <a:srgbClr val="00CA8E"/>
                </a:solidFill>
                <a:latin typeface="Roboto Bold"/>
                <a:ea typeface="Roboto Bold"/>
                <a:cs typeface="Roboto Bold"/>
                <a:sym typeface="Roboto Bold"/>
              </a:rPr>
              <a:t>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63503" y="5706789"/>
            <a:ext cx="12318997" cy="1214495"/>
            <a:chOff x="0" y="0"/>
            <a:chExt cx="12319000" cy="1214488"/>
          </a:xfrm>
        </p:grpSpPr>
        <p:sp>
          <p:nvSpPr>
            <p:cNvPr id="5" name="Freeform 5"/>
            <p:cNvSpPr/>
            <p:nvPr/>
          </p:nvSpPr>
          <p:spPr>
            <a:xfrm>
              <a:off x="63500" y="63500"/>
              <a:ext cx="12192000" cy="1087501"/>
            </a:xfrm>
            <a:custGeom>
              <a:avLst/>
              <a:gdLst/>
              <a:ahLst/>
              <a:cxnLst/>
              <a:rect l="l" t="t" r="r" b="b"/>
              <a:pathLst>
                <a:path w="12192000" h="1087501">
                  <a:moveTo>
                    <a:pt x="0" y="0"/>
                  </a:moveTo>
                  <a:lnTo>
                    <a:pt x="0" y="1087501"/>
                  </a:lnTo>
                  <a:lnTo>
                    <a:pt x="12192000" y="1087501"/>
                  </a:lnTo>
                  <a:lnTo>
                    <a:pt x="12192000" y="0"/>
                  </a:lnTo>
                  <a:close/>
                </a:path>
              </a:pathLst>
            </a:custGeom>
            <a:solidFill>
              <a:srgbClr val="00CA8E"/>
            </a:solidFill>
          </p:spPr>
        </p:sp>
        <p:sp>
          <p:nvSpPr>
            <p:cNvPr id="6" name="Freeform 6"/>
            <p:cNvSpPr/>
            <p:nvPr/>
          </p:nvSpPr>
          <p:spPr>
            <a:xfrm>
              <a:off x="63500" y="498094"/>
              <a:ext cx="12192000" cy="231140"/>
            </a:xfrm>
            <a:custGeom>
              <a:avLst/>
              <a:gdLst/>
              <a:ahLst/>
              <a:cxnLst/>
              <a:rect l="l" t="t" r="r" b="b"/>
              <a:pathLst>
                <a:path w="12192000" h="231140">
                  <a:moveTo>
                    <a:pt x="0" y="0"/>
                  </a:moveTo>
                  <a:lnTo>
                    <a:pt x="0" y="231140"/>
                  </a:lnTo>
                  <a:lnTo>
                    <a:pt x="12192000" y="231140"/>
                  </a:lnTo>
                  <a:lnTo>
                    <a:pt x="12192000" y="0"/>
                  </a:lnTo>
                  <a:close/>
                </a:path>
              </a:pathLst>
            </a:custGeom>
            <a:solidFill>
              <a:srgbClr val="F2F2F2"/>
            </a:solidFill>
          </p:spPr>
        </p:sp>
        <p:sp>
          <p:nvSpPr>
            <p:cNvPr id="7" name="Freeform 7"/>
            <p:cNvSpPr/>
            <p:nvPr/>
          </p:nvSpPr>
          <p:spPr>
            <a:xfrm>
              <a:off x="63500" y="729234"/>
              <a:ext cx="12192000" cy="231267"/>
            </a:xfrm>
            <a:custGeom>
              <a:avLst/>
              <a:gdLst/>
              <a:ahLst/>
              <a:cxnLst/>
              <a:rect l="l" t="t" r="r" b="b"/>
              <a:pathLst>
                <a:path w="12192000" h="231267">
                  <a:moveTo>
                    <a:pt x="0" y="0"/>
                  </a:moveTo>
                  <a:lnTo>
                    <a:pt x="0" y="231267"/>
                  </a:lnTo>
                  <a:lnTo>
                    <a:pt x="12192000" y="231267"/>
                  </a:lnTo>
                  <a:lnTo>
                    <a:pt x="12192000" y="0"/>
                  </a:lnTo>
                  <a:close/>
                </a:path>
              </a:pathLst>
            </a:custGeom>
            <a:solidFill>
              <a:srgbClr val="F2F2F2">
                <a:alpha val="52549"/>
              </a:srgbClr>
            </a:solidFill>
          </p:spPr>
        </p:sp>
        <p:sp>
          <p:nvSpPr>
            <p:cNvPr id="8" name="Freeform 8"/>
            <p:cNvSpPr/>
            <p:nvPr/>
          </p:nvSpPr>
          <p:spPr>
            <a:xfrm>
              <a:off x="63500" y="273431"/>
              <a:ext cx="12192000" cy="231267"/>
            </a:xfrm>
            <a:custGeom>
              <a:avLst/>
              <a:gdLst/>
              <a:ahLst/>
              <a:cxnLst/>
              <a:rect l="l" t="t" r="r" b="b"/>
              <a:pathLst>
                <a:path w="12192000" h="231267">
                  <a:moveTo>
                    <a:pt x="0" y="0"/>
                  </a:moveTo>
                  <a:lnTo>
                    <a:pt x="0" y="231267"/>
                  </a:lnTo>
                  <a:lnTo>
                    <a:pt x="12192000" y="231267"/>
                  </a:lnTo>
                  <a:lnTo>
                    <a:pt x="12192000" y="0"/>
                  </a:lnTo>
                  <a:close/>
                </a:path>
              </a:pathLst>
            </a:custGeom>
            <a:solidFill>
              <a:srgbClr val="F2F2F2">
                <a:alpha val="52549"/>
              </a:srgbClr>
            </a:solidFill>
          </p:spPr>
        </p:sp>
      </p:grpSp>
      <p:grpSp>
        <p:nvGrpSpPr>
          <p:cNvPr id="9" name="Group 9"/>
          <p:cNvGrpSpPr>
            <a:grpSpLocks noChangeAspect="1"/>
          </p:cNvGrpSpPr>
          <p:nvPr/>
        </p:nvGrpSpPr>
        <p:grpSpPr>
          <a:xfrm>
            <a:off x="390334" y="489280"/>
            <a:ext cx="1008059" cy="44453"/>
            <a:chOff x="0" y="0"/>
            <a:chExt cx="1008062" cy="44450"/>
          </a:xfrm>
        </p:grpSpPr>
        <p:sp>
          <p:nvSpPr>
            <p:cNvPr id="10" name="Freeform 10"/>
            <p:cNvSpPr/>
            <p:nvPr/>
          </p:nvSpPr>
          <p:spPr>
            <a:xfrm>
              <a:off x="0" y="0"/>
              <a:ext cx="1007999" cy="44450"/>
            </a:xfrm>
            <a:custGeom>
              <a:avLst/>
              <a:gdLst/>
              <a:ahLst/>
              <a:cxnLst/>
              <a:rect l="l" t="t" r="r" b="b"/>
              <a:pathLst>
                <a:path w="1007999" h="44450">
                  <a:moveTo>
                    <a:pt x="0" y="0"/>
                  </a:moveTo>
                  <a:lnTo>
                    <a:pt x="1007999" y="0"/>
                  </a:lnTo>
                  <a:lnTo>
                    <a:pt x="1007999" y="44450"/>
                  </a:lnTo>
                  <a:lnTo>
                    <a:pt x="0" y="44450"/>
                  </a:lnTo>
                  <a:close/>
                </a:path>
              </a:pathLst>
            </a:custGeom>
            <a:solidFill>
              <a:srgbClr val="00CA8E"/>
            </a:solidFill>
          </p:spPr>
        </p:sp>
      </p:grpSp>
      <p:sp>
        <p:nvSpPr>
          <p:cNvPr id="11" name="Freeform 11"/>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12" name="Freeform 12"/>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13" name="Freeform 13"/>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sp>
        <p:nvSpPr>
          <p:cNvPr id="14" name="Freeform 14"/>
          <p:cNvSpPr/>
          <p:nvPr/>
        </p:nvSpPr>
        <p:spPr>
          <a:xfrm>
            <a:off x="5815775" y="1414758"/>
            <a:ext cx="6098610" cy="4130964"/>
          </a:xfrm>
          <a:custGeom>
            <a:avLst/>
            <a:gdLst/>
            <a:ahLst/>
            <a:cxnLst/>
            <a:rect l="l" t="t" r="r" b="b"/>
            <a:pathLst>
              <a:path w="6098610" h="4130964">
                <a:moveTo>
                  <a:pt x="0" y="0"/>
                </a:moveTo>
                <a:lnTo>
                  <a:pt x="6098609" y="0"/>
                </a:lnTo>
                <a:lnTo>
                  <a:pt x="6098609" y="4130964"/>
                </a:lnTo>
                <a:lnTo>
                  <a:pt x="0" y="4130964"/>
                </a:lnTo>
                <a:lnTo>
                  <a:pt x="0" y="0"/>
                </a:lnTo>
                <a:close/>
              </a:path>
            </a:pathLst>
          </a:custGeom>
          <a:blipFill>
            <a:blip r:embed="rId5"/>
            <a:stretch>
              <a:fillRect/>
            </a:stretch>
          </a:blipFill>
        </p:spPr>
      </p:sp>
      <p:sp>
        <p:nvSpPr>
          <p:cNvPr id="15" name="TextBox 15"/>
          <p:cNvSpPr txBox="1"/>
          <p:nvPr/>
        </p:nvSpPr>
        <p:spPr>
          <a:xfrm>
            <a:off x="369065" y="647433"/>
            <a:ext cx="7272309" cy="631393"/>
          </a:xfrm>
          <a:prstGeom prst="rect">
            <a:avLst/>
          </a:prstGeom>
        </p:spPr>
        <p:txBody>
          <a:bodyPr lIns="0" tIns="0" rIns="0" bIns="0" rtlCol="0" anchor="t">
            <a:spAutoFit/>
          </a:bodyPr>
          <a:lstStyle/>
          <a:p>
            <a:pPr algn="l">
              <a:lnSpc>
                <a:spcPts val="5040"/>
              </a:lnSpc>
            </a:pPr>
            <a:r>
              <a:rPr lang="en-US" sz="3600" b="1">
                <a:solidFill>
                  <a:srgbClr val="00CA8E"/>
                </a:solidFill>
                <a:latin typeface="Raleway Heavy"/>
                <a:ea typeface="Raleway Heavy"/>
                <a:cs typeface="Raleway Heavy"/>
                <a:sym typeface="Raleway Heavy"/>
              </a:rPr>
              <a:t>Enable</a:t>
            </a:r>
            <a:r>
              <a:rPr lang="en-US" sz="3600" b="1">
                <a:solidFill>
                  <a:srgbClr val="000000"/>
                </a:solidFill>
                <a:latin typeface="Raleway Heavy"/>
                <a:ea typeface="Raleway Heavy"/>
                <a:cs typeface="Raleway Heavy"/>
                <a:sym typeface="Raleway Heavy"/>
              </a:rPr>
              <a:t> </a:t>
            </a:r>
            <a:r>
              <a:rPr lang="en-US" sz="3600" b="1">
                <a:solidFill>
                  <a:srgbClr val="00CA8E"/>
                </a:solidFill>
                <a:latin typeface="Raleway Heavy"/>
                <a:ea typeface="Raleway Heavy"/>
                <a:cs typeface="Raleway Heavy"/>
                <a:sym typeface="Raleway Heavy"/>
              </a:rPr>
              <a:t>Priviledged</a:t>
            </a:r>
            <a:r>
              <a:rPr lang="en-US" sz="3600" b="1">
                <a:solidFill>
                  <a:srgbClr val="000000"/>
                </a:solidFill>
                <a:latin typeface="Raleway Heavy"/>
                <a:ea typeface="Raleway Heavy"/>
                <a:cs typeface="Raleway Heavy"/>
                <a:sym typeface="Raleway Heavy"/>
              </a:rPr>
              <a:t> </a:t>
            </a:r>
            <a:r>
              <a:rPr lang="en-US" sz="3600" b="1">
                <a:solidFill>
                  <a:srgbClr val="00CA8E"/>
                </a:solidFill>
                <a:latin typeface="Raleway Heavy"/>
                <a:ea typeface="Raleway Heavy"/>
                <a:cs typeface="Raleway Heavy"/>
                <a:sym typeface="Raleway Heavy"/>
              </a:rPr>
              <a:t>Docker</a:t>
            </a:r>
            <a:r>
              <a:rPr lang="en-US" sz="3600" b="1">
                <a:solidFill>
                  <a:srgbClr val="000000"/>
                </a:solidFill>
                <a:latin typeface="Raleway Heavy"/>
                <a:ea typeface="Raleway Heavy"/>
                <a:cs typeface="Raleway Heavy"/>
                <a:sym typeface="Raleway Heavy"/>
              </a:rPr>
              <a:t> </a:t>
            </a:r>
            <a:r>
              <a:rPr lang="en-US" sz="3600" b="1">
                <a:solidFill>
                  <a:srgbClr val="00CA8E"/>
                </a:solidFill>
                <a:latin typeface="Raleway Heavy"/>
                <a:ea typeface="Raleway Heavy"/>
                <a:cs typeface="Raleway Heavy"/>
                <a:sym typeface="Raleway Heavy"/>
              </a:rPr>
              <a:t>Jobs</a:t>
            </a:r>
          </a:p>
        </p:txBody>
      </p:sp>
      <p:sp>
        <p:nvSpPr>
          <p:cNvPr id="16" name="TextBox 16"/>
          <p:cNvSpPr txBox="1"/>
          <p:nvPr/>
        </p:nvSpPr>
        <p:spPr>
          <a:xfrm>
            <a:off x="369065" y="2237299"/>
            <a:ext cx="90678" cy="328117"/>
          </a:xfrm>
          <a:prstGeom prst="rect">
            <a:avLst/>
          </a:prstGeom>
        </p:spPr>
        <p:txBody>
          <a:bodyPr lIns="0" tIns="0" rIns="0" bIns="0" rtlCol="0" anchor="t">
            <a:spAutoFit/>
          </a:bodyPr>
          <a:lstStyle/>
          <a:p>
            <a:pPr algn="l">
              <a:lnSpc>
                <a:spcPts val="2799"/>
              </a:lnSpc>
            </a:pPr>
            <a:r>
              <a:rPr lang="en-US" sz="1999" spc="-15">
                <a:solidFill>
                  <a:srgbClr val="3B3D45"/>
                </a:solidFill>
                <a:latin typeface="IBM Plex Sans Condensed"/>
                <a:ea typeface="IBM Plex Sans Condensed"/>
                <a:cs typeface="IBM Plex Sans Condensed"/>
                <a:sym typeface="IBM Plex Sans Condensed"/>
              </a:rPr>
              <a:t>•</a:t>
            </a:r>
          </a:p>
        </p:txBody>
      </p:sp>
      <p:sp>
        <p:nvSpPr>
          <p:cNvPr id="17" name="TextBox 17"/>
          <p:cNvSpPr txBox="1"/>
          <p:nvPr/>
        </p:nvSpPr>
        <p:spPr>
          <a:xfrm>
            <a:off x="369065" y="3532699"/>
            <a:ext cx="90678" cy="328117"/>
          </a:xfrm>
          <a:prstGeom prst="rect">
            <a:avLst/>
          </a:prstGeom>
        </p:spPr>
        <p:txBody>
          <a:bodyPr lIns="0" tIns="0" rIns="0" bIns="0" rtlCol="0" anchor="t">
            <a:spAutoFit/>
          </a:bodyPr>
          <a:lstStyle/>
          <a:p>
            <a:pPr algn="l">
              <a:lnSpc>
                <a:spcPts val="2799"/>
              </a:lnSpc>
            </a:pPr>
            <a:r>
              <a:rPr lang="en-US" sz="1999" spc="-15">
                <a:solidFill>
                  <a:srgbClr val="3B3D45"/>
                </a:solidFill>
                <a:latin typeface="IBM Plex Sans Condensed"/>
                <a:ea typeface="IBM Plex Sans Condensed"/>
                <a:cs typeface="IBM Plex Sans Condensed"/>
                <a:sym typeface="IBM Plex Sans Condensed"/>
              </a:rPr>
              <a:t>•</a:t>
            </a:r>
          </a:p>
        </p:txBody>
      </p:sp>
      <p:sp>
        <p:nvSpPr>
          <p:cNvPr id="18" name="TextBox 18"/>
          <p:cNvSpPr txBox="1"/>
          <p:nvPr/>
        </p:nvSpPr>
        <p:spPr>
          <a:xfrm>
            <a:off x="711965" y="2198770"/>
            <a:ext cx="4956010" cy="963339"/>
          </a:xfrm>
          <a:prstGeom prst="rect">
            <a:avLst/>
          </a:prstGeom>
        </p:spPr>
        <p:txBody>
          <a:bodyPr lIns="0" tIns="0" rIns="0" bIns="0" rtlCol="0" anchor="t">
            <a:spAutoFit/>
          </a:bodyPr>
          <a:lstStyle/>
          <a:p>
            <a:pPr algn="l">
              <a:lnSpc>
                <a:spcPts val="2399"/>
              </a:lnSpc>
            </a:pPr>
            <a:r>
              <a:rPr lang="en-US" sz="1999">
                <a:solidFill>
                  <a:srgbClr val="3B3D45"/>
                </a:solidFill>
                <a:latin typeface="Calibri (MS)"/>
                <a:ea typeface="Calibri (MS)"/>
                <a:cs typeface="Calibri (MS)"/>
                <a:sym typeface="Calibri (MS)"/>
              </a:rPr>
              <a:t>CSI plugins run as a </a:t>
            </a:r>
            <a:r>
              <a:rPr lang="en-US" sz="1999">
                <a:solidFill>
                  <a:srgbClr val="00CA8E"/>
                </a:solidFill>
                <a:latin typeface="Calibri (MS)"/>
                <a:ea typeface="Calibri (MS)"/>
                <a:cs typeface="Calibri (MS)"/>
                <a:sym typeface="Calibri (MS)"/>
              </a:rPr>
              <a:t>privileged Docker job </a:t>
            </a:r>
            <a:r>
              <a:rPr lang="en-US" sz="1999">
                <a:solidFill>
                  <a:srgbClr val="3B3D45"/>
                </a:solidFill>
                <a:latin typeface="Calibri (MS)"/>
                <a:ea typeface="Calibri (MS)"/>
                <a:cs typeface="Calibri (MS)"/>
                <a:sym typeface="Calibri (MS)"/>
              </a:rPr>
              <a:t>since they use bidirectional mount propagation to mount disks to the host</a:t>
            </a:r>
          </a:p>
        </p:txBody>
      </p:sp>
      <p:sp>
        <p:nvSpPr>
          <p:cNvPr id="19" name="TextBox 19"/>
          <p:cNvSpPr txBox="1"/>
          <p:nvPr/>
        </p:nvSpPr>
        <p:spPr>
          <a:xfrm>
            <a:off x="711965" y="3246520"/>
            <a:ext cx="4571724" cy="1210989"/>
          </a:xfrm>
          <a:prstGeom prst="rect">
            <a:avLst/>
          </a:prstGeom>
        </p:spPr>
        <p:txBody>
          <a:bodyPr lIns="0" tIns="0" rIns="0" bIns="0" rtlCol="0" anchor="t">
            <a:spAutoFit/>
          </a:bodyPr>
          <a:lstStyle/>
          <a:p>
            <a:pPr algn="l">
              <a:lnSpc>
                <a:spcPts val="4999"/>
              </a:lnSpc>
            </a:pPr>
            <a:r>
              <a:rPr lang="en-US" sz="1999">
                <a:solidFill>
                  <a:srgbClr val="3B3D45"/>
                </a:solidFill>
                <a:latin typeface="Calibri (MS)"/>
                <a:ea typeface="Calibri (MS)"/>
                <a:cs typeface="Calibri (MS)"/>
                <a:sym typeface="Calibri (MS)"/>
              </a:rPr>
              <a:t>The default configuration does not allow </a:t>
            </a:r>
          </a:p>
          <a:p>
            <a:pPr algn="l">
              <a:lnSpc>
                <a:spcPts val="999"/>
              </a:lnSpc>
            </a:pPr>
            <a:r>
              <a:rPr lang="en-US" sz="1999">
                <a:solidFill>
                  <a:srgbClr val="3B3D45"/>
                </a:solidFill>
                <a:latin typeface="Calibri (MS)"/>
                <a:ea typeface="Calibri (MS)"/>
                <a:cs typeface="Calibri (MS)"/>
                <a:sym typeface="Calibri (MS)"/>
              </a:rPr>
              <a:t>privileged Docker jobs, so you must </a:t>
            </a:r>
            <a:r>
              <a:rPr lang="en-US" sz="1999" i="1">
                <a:solidFill>
                  <a:srgbClr val="00CA8E"/>
                </a:solidFill>
                <a:latin typeface="Calibri (MS) Italics"/>
                <a:ea typeface="Calibri (MS) Italics"/>
                <a:cs typeface="Calibri (MS) Italics"/>
                <a:sym typeface="Calibri (MS) Italics"/>
              </a:rPr>
              <a:t>update </a:t>
            </a:r>
          </a:p>
          <a:p>
            <a:pPr algn="l">
              <a:lnSpc>
                <a:spcPts val="3799"/>
              </a:lnSpc>
            </a:pPr>
            <a:r>
              <a:rPr lang="en-US" sz="1999" i="1">
                <a:solidFill>
                  <a:srgbClr val="00CA8E"/>
                </a:solidFill>
                <a:latin typeface="Calibri (MS) Italics"/>
                <a:ea typeface="Calibri (MS) Italics"/>
                <a:cs typeface="Calibri (MS) Italics"/>
                <a:sym typeface="Calibri (MS) Italics"/>
              </a:rPr>
              <a:t>your client configuration</a:t>
            </a:r>
            <a:r>
              <a:rPr lang="en-US" sz="1999">
                <a:solidFill>
                  <a:srgbClr val="3B3D45"/>
                </a:solidFill>
                <a:latin typeface="Calibri (MS)"/>
                <a:ea typeface="Calibri (MS)"/>
                <a:cs typeface="Calibri (MS)"/>
                <a:sym typeface="Calibri (MS)"/>
              </a:rPr>
              <a:t>to permit them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63503" y="-63503"/>
            <a:ext cx="1048655" cy="6984997"/>
            <a:chOff x="0" y="0"/>
            <a:chExt cx="1048652" cy="6985000"/>
          </a:xfrm>
        </p:grpSpPr>
        <p:sp>
          <p:nvSpPr>
            <p:cNvPr id="5" name="Freeform 5"/>
            <p:cNvSpPr/>
            <p:nvPr/>
          </p:nvSpPr>
          <p:spPr>
            <a:xfrm>
              <a:off x="63500" y="63500"/>
              <a:ext cx="921639" cy="6858000"/>
            </a:xfrm>
            <a:custGeom>
              <a:avLst/>
              <a:gdLst/>
              <a:ahLst/>
              <a:cxnLst/>
              <a:rect l="l" t="t" r="r" b="b"/>
              <a:pathLst>
                <a:path w="921639" h="6858000">
                  <a:moveTo>
                    <a:pt x="0" y="0"/>
                  </a:moveTo>
                  <a:lnTo>
                    <a:pt x="921639" y="0"/>
                  </a:lnTo>
                  <a:lnTo>
                    <a:pt x="921639" y="6858000"/>
                  </a:lnTo>
                  <a:lnTo>
                    <a:pt x="0" y="6858000"/>
                  </a:lnTo>
                  <a:close/>
                </a:path>
              </a:pathLst>
            </a:custGeom>
            <a:solidFill>
              <a:srgbClr val="00CA8E"/>
            </a:solidFill>
          </p:spPr>
        </p:sp>
        <p:sp>
          <p:nvSpPr>
            <p:cNvPr id="6" name="Freeform 6"/>
            <p:cNvSpPr/>
            <p:nvPr/>
          </p:nvSpPr>
          <p:spPr>
            <a:xfrm>
              <a:off x="439801" y="63500"/>
              <a:ext cx="195961" cy="6858000"/>
            </a:xfrm>
            <a:custGeom>
              <a:avLst/>
              <a:gdLst/>
              <a:ahLst/>
              <a:cxnLst/>
              <a:rect l="l" t="t" r="r" b="b"/>
              <a:pathLst>
                <a:path w="195961" h="6858000">
                  <a:moveTo>
                    <a:pt x="0" y="0"/>
                  </a:moveTo>
                  <a:lnTo>
                    <a:pt x="0" y="6858000"/>
                  </a:lnTo>
                  <a:lnTo>
                    <a:pt x="195961" y="6858000"/>
                  </a:lnTo>
                  <a:lnTo>
                    <a:pt x="195961" y="0"/>
                  </a:lnTo>
                  <a:close/>
                </a:path>
              </a:pathLst>
            </a:custGeom>
            <a:solidFill>
              <a:srgbClr val="F2F2F2"/>
            </a:solidFill>
          </p:spPr>
        </p:sp>
        <p:sp>
          <p:nvSpPr>
            <p:cNvPr id="7" name="Freeform 7"/>
            <p:cNvSpPr/>
            <p:nvPr/>
          </p:nvSpPr>
          <p:spPr>
            <a:xfrm>
              <a:off x="243840" y="63500"/>
              <a:ext cx="195961" cy="6858000"/>
            </a:xfrm>
            <a:custGeom>
              <a:avLst/>
              <a:gdLst/>
              <a:ahLst/>
              <a:cxnLst/>
              <a:rect l="l" t="t" r="r" b="b"/>
              <a:pathLst>
                <a:path w="195961" h="6858000">
                  <a:moveTo>
                    <a:pt x="0" y="0"/>
                  </a:moveTo>
                  <a:lnTo>
                    <a:pt x="0" y="6858000"/>
                  </a:lnTo>
                  <a:lnTo>
                    <a:pt x="195961" y="6858000"/>
                  </a:lnTo>
                  <a:lnTo>
                    <a:pt x="195961" y="0"/>
                  </a:lnTo>
                  <a:close/>
                </a:path>
              </a:pathLst>
            </a:custGeom>
            <a:solidFill>
              <a:srgbClr val="F2F2F2">
                <a:alpha val="52549"/>
              </a:srgbClr>
            </a:solidFill>
          </p:spPr>
        </p:sp>
        <p:sp>
          <p:nvSpPr>
            <p:cNvPr id="8" name="Freeform 8"/>
            <p:cNvSpPr/>
            <p:nvPr/>
          </p:nvSpPr>
          <p:spPr>
            <a:xfrm>
              <a:off x="630047" y="63500"/>
              <a:ext cx="195961" cy="6858000"/>
            </a:xfrm>
            <a:custGeom>
              <a:avLst/>
              <a:gdLst/>
              <a:ahLst/>
              <a:cxnLst/>
              <a:rect l="l" t="t" r="r" b="b"/>
              <a:pathLst>
                <a:path w="195961" h="6858000">
                  <a:moveTo>
                    <a:pt x="0" y="0"/>
                  </a:moveTo>
                  <a:lnTo>
                    <a:pt x="0" y="6858000"/>
                  </a:lnTo>
                  <a:lnTo>
                    <a:pt x="195961" y="6858000"/>
                  </a:lnTo>
                  <a:lnTo>
                    <a:pt x="195961" y="0"/>
                  </a:lnTo>
                  <a:close/>
                </a:path>
              </a:pathLst>
            </a:custGeom>
            <a:solidFill>
              <a:srgbClr val="F2F2F2">
                <a:alpha val="52549"/>
              </a:srgbClr>
            </a:solidFill>
          </p:spPr>
        </p:sp>
      </p:grpSp>
      <p:grpSp>
        <p:nvGrpSpPr>
          <p:cNvPr id="9" name="Group 9"/>
          <p:cNvGrpSpPr>
            <a:grpSpLocks noChangeAspect="1"/>
          </p:cNvGrpSpPr>
          <p:nvPr/>
        </p:nvGrpSpPr>
        <p:grpSpPr>
          <a:xfrm>
            <a:off x="10845803" y="381695"/>
            <a:ext cx="1008059" cy="44453"/>
            <a:chOff x="0" y="0"/>
            <a:chExt cx="1008062" cy="44450"/>
          </a:xfrm>
        </p:grpSpPr>
        <p:sp>
          <p:nvSpPr>
            <p:cNvPr id="10" name="Freeform 10"/>
            <p:cNvSpPr/>
            <p:nvPr/>
          </p:nvSpPr>
          <p:spPr>
            <a:xfrm>
              <a:off x="0" y="0"/>
              <a:ext cx="1007999" cy="44450"/>
            </a:xfrm>
            <a:custGeom>
              <a:avLst/>
              <a:gdLst/>
              <a:ahLst/>
              <a:cxnLst/>
              <a:rect l="l" t="t" r="r" b="b"/>
              <a:pathLst>
                <a:path w="1007999" h="44450">
                  <a:moveTo>
                    <a:pt x="0" y="0"/>
                  </a:moveTo>
                  <a:lnTo>
                    <a:pt x="1007999" y="0"/>
                  </a:lnTo>
                  <a:lnTo>
                    <a:pt x="1007999" y="44450"/>
                  </a:lnTo>
                  <a:lnTo>
                    <a:pt x="0" y="44450"/>
                  </a:lnTo>
                  <a:close/>
                </a:path>
              </a:pathLst>
            </a:custGeom>
            <a:solidFill>
              <a:srgbClr val="00CA8E"/>
            </a:solidFill>
          </p:spPr>
        </p:sp>
      </p:grpSp>
      <p:sp>
        <p:nvSpPr>
          <p:cNvPr id="11" name="Freeform 11"/>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12" name="Freeform 12"/>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13" name="TextBox 13"/>
          <p:cNvSpPr txBox="1"/>
          <p:nvPr/>
        </p:nvSpPr>
        <p:spPr>
          <a:xfrm>
            <a:off x="1315469" y="1871929"/>
            <a:ext cx="10752458" cy="467535"/>
          </a:xfrm>
          <a:prstGeom prst="rect">
            <a:avLst/>
          </a:prstGeom>
        </p:spPr>
        <p:txBody>
          <a:bodyPr lIns="0" tIns="0" rIns="0" bIns="0" rtlCol="0" anchor="t">
            <a:spAutoFit/>
          </a:bodyPr>
          <a:lstStyle/>
          <a:p>
            <a:pPr algn="l">
              <a:lnSpc>
                <a:spcPts val="3287"/>
              </a:lnSpc>
            </a:pPr>
            <a:r>
              <a:rPr lang="en-US" sz="2800">
                <a:solidFill>
                  <a:srgbClr val="3F3F3F"/>
                </a:solidFill>
                <a:latin typeface="Roboto"/>
                <a:ea typeface="Roboto"/>
                <a:cs typeface="Roboto"/>
                <a:sym typeface="Roboto"/>
              </a:rPr>
              <a:t>•Each CSI plugin supports one or more types of jobs –</a:t>
            </a:r>
            <a:r>
              <a:rPr lang="en-US" sz="2800">
                <a:solidFill>
                  <a:srgbClr val="00CA8E"/>
                </a:solidFill>
                <a:latin typeface="Roboto"/>
                <a:ea typeface="Roboto"/>
                <a:cs typeface="Roboto"/>
                <a:sym typeface="Roboto"/>
              </a:rPr>
              <a:t>Controller, </a:t>
            </a:r>
          </a:p>
        </p:txBody>
      </p:sp>
      <p:sp>
        <p:nvSpPr>
          <p:cNvPr id="14" name="TextBox 14"/>
          <p:cNvSpPr txBox="1"/>
          <p:nvPr/>
        </p:nvSpPr>
        <p:spPr>
          <a:xfrm>
            <a:off x="1658369" y="2296801"/>
            <a:ext cx="3059278" cy="433749"/>
          </a:xfrm>
          <a:prstGeom prst="rect">
            <a:avLst/>
          </a:prstGeom>
        </p:spPr>
        <p:txBody>
          <a:bodyPr lIns="0" tIns="0" rIns="0" bIns="0" rtlCol="0" anchor="t">
            <a:spAutoFit/>
          </a:bodyPr>
          <a:lstStyle/>
          <a:p>
            <a:pPr algn="l">
              <a:lnSpc>
                <a:spcPts val="3287"/>
              </a:lnSpc>
            </a:pPr>
            <a:r>
              <a:rPr lang="en-US" sz="2800">
                <a:solidFill>
                  <a:srgbClr val="00CA8E"/>
                </a:solidFill>
                <a:latin typeface="Roboto"/>
                <a:ea typeface="Roboto"/>
                <a:cs typeface="Roboto"/>
                <a:sym typeface="Roboto"/>
              </a:rPr>
              <a:t>Nodes, </a:t>
            </a:r>
            <a:r>
              <a:rPr lang="en-US" sz="2800">
                <a:solidFill>
                  <a:srgbClr val="3F3F3F"/>
                </a:solidFill>
                <a:latin typeface="Roboto"/>
                <a:ea typeface="Roboto"/>
                <a:cs typeface="Roboto"/>
                <a:sym typeface="Roboto"/>
              </a:rPr>
              <a:t>or</a:t>
            </a:r>
            <a:r>
              <a:rPr lang="en-US" sz="2800">
                <a:solidFill>
                  <a:srgbClr val="00CA8E"/>
                </a:solidFill>
                <a:latin typeface="Roboto"/>
                <a:ea typeface="Roboto"/>
                <a:cs typeface="Roboto"/>
                <a:sym typeface="Roboto"/>
              </a:rPr>
              <a:t>Monolith</a:t>
            </a:r>
          </a:p>
        </p:txBody>
      </p:sp>
      <p:sp>
        <p:nvSpPr>
          <p:cNvPr id="15" name="TextBox 15"/>
          <p:cNvSpPr txBox="1"/>
          <p:nvPr/>
        </p:nvSpPr>
        <p:spPr>
          <a:xfrm>
            <a:off x="1315469" y="2817571"/>
            <a:ext cx="10108530" cy="829485"/>
          </a:xfrm>
          <a:prstGeom prst="rect">
            <a:avLst/>
          </a:prstGeom>
        </p:spPr>
        <p:txBody>
          <a:bodyPr lIns="0" tIns="0" rIns="0" bIns="0" rtlCol="0" anchor="t">
            <a:spAutoFit/>
          </a:bodyPr>
          <a:lstStyle/>
          <a:p>
            <a:pPr algn="l">
              <a:lnSpc>
                <a:spcPts val="7000"/>
              </a:lnSpc>
            </a:pPr>
            <a:r>
              <a:rPr lang="en-US" sz="2800">
                <a:solidFill>
                  <a:srgbClr val="3F3F3F"/>
                </a:solidFill>
                <a:latin typeface="Roboto"/>
                <a:ea typeface="Roboto"/>
                <a:cs typeface="Roboto"/>
                <a:sym typeface="Roboto"/>
              </a:rPr>
              <a:t>•Most CSI plugins require that you run both a controller and a </a:t>
            </a:r>
          </a:p>
        </p:txBody>
      </p:sp>
      <p:sp>
        <p:nvSpPr>
          <p:cNvPr id="16" name="TextBox 16"/>
          <p:cNvSpPr txBox="1"/>
          <p:nvPr/>
        </p:nvSpPr>
        <p:spPr>
          <a:xfrm>
            <a:off x="1658369" y="3775843"/>
            <a:ext cx="1582074" cy="262299"/>
          </a:xfrm>
          <a:prstGeom prst="rect">
            <a:avLst/>
          </a:prstGeom>
        </p:spPr>
        <p:txBody>
          <a:bodyPr lIns="0" tIns="0" rIns="0" bIns="0" rtlCol="0" anchor="t">
            <a:spAutoFit/>
          </a:bodyPr>
          <a:lstStyle/>
          <a:p>
            <a:pPr algn="l">
              <a:lnSpc>
                <a:spcPts val="1400"/>
              </a:lnSpc>
            </a:pPr>
            <a:r>
              <a:rPr lang="en-US" sz="2800" spc="2">
                <a:solidFill>
                  <a:srgbClr val="3F3F3F"/>
                </a:solidFill>
                <a:latin typeface="Roboto"/>
                <a:ea typeface="Roboto"/>
                <a:cs typeface="Roboto"/>
                <a:sym typeface="Roboto"/>
              </a:rPr>
              <a:t>nodes job</a:t>
            </a:r>
          </a:p>
        </p:txBody>
      </p:sp>
      <p:sp>
        <p:nvSpPr>
          <p:cNvPr id="17" name="TextBox 17"/>
          <p:cNvSpPr txBox="1"/>
          <p:nvPr/>
        </p:nvSpPr>
        <p:spPr>
          <a:xfrm>
            <a:off x="1315469" y="4112971"/>
            <a:ext cx="5479704" cy="829485"/>
          </a:xfrm>
          <a:prstGeom prst="rect">
            <a:avLst/>
          </a:prstGeom>
        </p:spPr>
        <p:txBody>
          <a:bodyPr lIns="0" tIns="0" rIns="0" bIns="0" rtlCol="0" anchor="t">
            <a:spAutoFit/>
          </a:bodyPr>
          <a:lstStyle/>
          <a:p>
            <a:pPr algn="l">
              <a:lnSpc>
                <a:spcPts val="7000"/>
              </a:lnSpc>
            </a:pPr>
            <a:r>
              <a:rPr lang="en-US" sz="2800">
                <a:solidFill>
                  <a:srgbClr val="3F3F3F"/>
                </a:solidFill>
                <a:latin typeface="Roboto"/>
                <a:ea typeface="Roboto"/>
                <a:cs typeface="Roboto"/>
                <a:sym typeface="Roboto"/>
              </a:rPr>
              <a:t>•Node plugins are usually run as </a:t>
            </a:r>
          </a:p>
        </p:txBody>
      </p:sp>
      <p:sp>
        <p:nvSpPr>
          <p:cNvPr id="18" name="TextBox 18"/>
          <p:cNvSpPr txBox="1"/>
          <p:nvPr/>
        </p:nvSpPr>
        <p:spPr>
          <a:xfrm>
            <a:off x="6687569" y="4657982"/>
            <a:ext cx="2078193" cy="419300"/>
          </a:xfrm>
          <a:prstGeom prst="rect">
            <a:avLst/>
          </a:prstGeom>
        </p:spPr>
        <p:txBody>
          <a:bodyPr lIns="0" tIns="0" rIns="0" bIns="0" rtlCol="0" anchor="t">
            <a:spAutoFit/>
          </a:bodyPr>
          <a:lstStyle/>
          <a:p>
            <a:pPr algn="l">
              <a:lnSpc>
                <a:spcPts val="1400"/>
              </a:lnSpc>
            </a:pPr>
            <a:r>
              <a:rPr lang="en-US" sz="2800" b="1">
                <a:solidFill>
                  <a:srgbClr val="00CA8E"/>
                </a:solidFill>
                <a:latin typeface="Courier New OS Bold"/>
                <a:ea typeface="Courier New OS Bold"/>
                <a:cs typeface="Courier New OS Bold"/>
                <a:sym typeface="Courier New OS Bold"/>
              </a:rPr>
              <a:t>system</a:t>
            </a:r>
            <a:r>
              <a:rPr lang="en-US" sz="2800">
                <a:solidFill>
                  <a:srgbClr val="000000"/>
                </a:solidFill>
                <a:latin typeface="Courier New OS"/>
                <a:ea typeface="Courier New OS"/>
                <a:cs typeface="Courier New OS"/>
                <a:sym typeface="Courier New OS"/>
              </a:rPr>
              <a:t> </a:t>
            </a:r>
            <a:r>
              <a:rPr lang="en-US" sz="2800">
                <a:solidFill>
                  <a:srgbClr val="3F3F3F"/>
                </a:solidFill>
                <a:latin typeface="Courier New OS"/>
                <a:ea typeface="Courier New OS"/>
                <a:cs typeface="Courier New OS"/>
                <a:sym typeface="Courier New OS"/>
              </a:rPr>
              <a:t>jobs</a:t>
            </a:r>
          </a:p>
        </p:txBody>
      </p:sp>
      <p:sp>
        <p:nvSpPr>
          <p:cNvPr id="19" name="TextBox 19"/>
          <p:cNvSpPr txBox="1"/>
          <p:nvPr/>
        </p:nvSpPr>
        <p:spPr>
          <a:xfrm>
            <a:off x="1772669" y="4816850"/>
            <a:ext cx="126949" cy="771782"/>
          </a:xfrm>
          <a:prstGeom prst="rect">
            <a:avLst/>
          </a:prstGeom>
        </p:spPr>
        <p:txBody>
          <a:bodyPr lIns="0" tIns="0" rIns="0" bIns="0" rtlCol="0" anchor="t">
            <a:spAutoFit/>
          </a:bodyPr>
          <a:lstStyle/>
          <a:p>
            <a:pPr algn="l">
              <a:lnSpc>
                <a:spcPts val="7000"/>
              </a:lnSpc>
            </a:pPr>
            <a:r>
              <a:rPr lang="en-US" sz="2800" spc="-19">
                <a:solidFill>
                  <a:srgbClr val="3F3F3F"/>
                </a:solidFill>
                <a:latin typeface="IBM Plex Sans Condensed"/>
                <a:ea typeface="IBM Plex Sans Condensed"/>
                <a:cs typeface="IBM Plex Sans Condensed"/>
                <a:sym typeface="IBM Plex Sans Condensed"/>
              </a:rPr>
              <a:t>•</a:t>
            </a:r>
          </a:p>
        </p:txBody>
      </p:sp>
      <p:sp>
        <p:nvSpPr>
          <p:cNvPr id="20" name="TextBox 20"/>
          <p:cNvSpPr txBox="1"/>
          <p:nvPr/>
        </p:nvSpPr>
        <p:spPr>
          <a:xfrm>
            <a:off x="2115569" y="4766443"/>
            <a:ext cx="3128248" cy="795699"/>
          </a:xfrm>
          <a:prstGeom prst="rect">
            <a:avLst/>
          </a:prstGeom>
        </p:spPr>
        <p:txBody>
          <a:bodyPr lIns="0" tIns="0" rIns="0" bIns="0" rtlCol="0" anchor="t">
            <a:spAutoFit/>
          </a:bodyPr>
          <a:lstStyle/>
          <a:p>
            <a:pPr algn="l">
              <a:lnSpc>
                <a:spcPts val="7000"/>
              </a:lnSpc>
            </a:pPr>
            <a:r>
              <a:rPr lang="en-US" sz="2800" spc="2">
                <a:solidFill>
                  <a:srgbClr val="3F3F3F"/>
                </a:solidFill>
                <a:latin typeface="Roboto"/>
                <a:ea typeface="Roboto"/>
                <a:cs typeface="Roboto"/>
                <a:sym typeface="Roboto"/>
              </a:rPr>
              <a:t>These jobs use the </a:t>
            </a:r>
          </a:p>
        </p:txBody>
      </p:sp>
      <p:sp>
        <p:nvSpPr>
          <p:cNvPr id="21" name="TextBox 21"/>
          <p:cNvSpPr txBox="1"/>
          <p:nvPr/>
        </p:nvSpPr>
        <p:spPr>
          <a:xfrm>
            <a:off x="5182619" y="5294633"/>
            <a:ext cx="6485934" cy="428825"/>
          </a:xfrm>
          <a:prstGeom prst="rect">
            <a:avLst/>
          </a:prstGeom>
        </p:spPr>
        <p:txBody>
          <a:bodyPr lIns="0" tIns="0" rIns="0" bIns="0" rtlCol="0" anchor="t">
            <a:spAutoFit/>
          </a:bodyPr>
          <a:lstStyle/>
          <a:p>
            <a:pPr algn="l">
              <a:lnSpc>
                <a:spcPts val="1400"/>
              </a:lnSpc>
            </a:pPr>
            <a:r>
              <a:rPr lang="en-US" sz="2800" b="1">
                <a:solidFill>
                  <a:srgbClr val="00CA8E"/>
                </a:solidFill>
                <a:latin typeface="Roboto Bold"/>
                <a:ea typeface="Roboto Bold"/>
                <a:cs typeface="Roboto Bold"/>
                <a:sym typeface="Roboto Bold"/>
              </a:rPr>
              <a:t>csi_plugin</a:t>
            </a:r>
            <a:r>
              <a:rPr lang="en-US" sz="2800">
                <a:solidFill>
                  <a:srgbClr val="3F3F3F"/>
                </a:solidFill>
                <a:latin typeface="Roboto"/>
                <a:ea typeface="Roboto"/>
                <a:cs typeface="Roboto"/>
                <a:sym typeface="Roboto"/>
              </a:rPr>
              <a:t>stanza in the job spec file</a:t>
            </a:r>
          </a:p>
        </p:txBody>
      </p:sp>
      <p:sp>
        <p:nvSpPr>
          <p:cNvPr id="22" name="TextBox 22"/>
          <p:cNvSpPr txBox="1"/>
          <p:nvPr/>
        </p:nvSpPr>
        <p:spPr>
          <a:xfrm>
            <a:off x="7117442" y="479793"/>
            <a:ext cx="4944066" cy="631393"/>
          </a:xfrm>
          <a:prstGeom prst="rect">
            <a:avLst/>
          </a:prstGeom>
        </p:spPr>
        <p:txBody>
          <a:bodyPr lIns="0" tIns="0" rIns="0" bIns="0" rtlCol="0" anchor="t">
            <a:spAutoFit/>
          </a:bodyPr>
          <a:lstStyle/>
          <a:p>
            <a:pPr algn="l">
              <a:lnSpc>
                <a:spcPts val="5040"/>
              </a:lnSpc>
            </a:pPr>
            <a:r>
              <a:rPr lang="en-US" sz="3600" b="1">
                <a:solidFill>
                  <a:srgbClr val="00CA8E"/>
                </a:solidFill>
                <a:latin typeface="Raleway Heavy"/>
                <a:ea typeface="Raleway Heavy"/>
                <a:cs typeface="Raleway Heavy"/>
                <a:sym typeface="Raleway Heavy"/>
              </a:rPr>
              <a:t>Create</a:t>
            </a:r>
            <a:r>
              <a:rPr lang="en-US" sz="3600" b="1">
                <a:solidFill>
                  <a:srgbClr val="000000"/>
                </a:solidFill>
                <a:latin typeface="Raleway Heavy"/>
                <a:ea typeface="Raleway Heavy"/>
                <a:cs typeface="Raleway Heavy"/>
                <a:sym typeface="Raleway Heavy"/>
              </a:rPr>
              <a:t> </a:t>
            </a:r>
            <a:r>
              <a:rPr lang="en-US" sz="3600" b="1">
                <a:solidFill>
                  <a:srgbClr val="00CA8E"/>
                </a:solidFill>
                <a:latin typeface="Raleway Heavy"/>
                <a:ea typeface="Raleway Heavy"/>
                <a:cs typeface="Raleway Heavy"/>
                <a:sym typeface="Raleway Heavy"/>
              </a:rPr>
              <a:t>the</a:t>
            </a:r>
            <a:r>
              <a:rPr lang="en-US" sz="3600" b="1">
                <a:solidFill>
                  <a:srgbClr val="000000"/>
                </a:solidFill>
                <a:latin typeface="Raleway Heavy"/>
                <a:ea typeface="Raleway Heavy"/>
                <a:cs typeface="Raleway Heavy"/>
                <a:sym typeface="Raleway Heavy"/>
              </a:rPr>
              <a:t> </a:t>
            </a:r>
            <a:r>
              <a:rPr lang="en-US" sz="3600" b="1">
                <a:solidFill>
                  <a:srgbClr val="00CA8E"/>
                </a:solidFill>
                <a:latin typeface="Raleway Heavy"/>
                <a:ea typeface="Raleway Heavy"/>
                <a:cs typeface="Raleway Heavy"/>
                <a:sym typeface="Raleway Heavy"/>
              </a:rPr>
              <a:t>Plugin</a:t>
            </a:r>
            <a:r>
              <a:rPr lang="en-US" sz="3600" b="1">
                <a:solidFill>
                  <a:srgbClr val="000000"/>
                </a:solidFill>
                <a:latin typeface="Raleway Heavy"/>
                <a:ea typeface="Raleway Heavy"/>
                <a:cs typeface="Raleway Heavy"/>
                <a:sym typeface="Raleway Heavy"/>
              </a:rPr>
              <a:t> </a:t>
            </a:r>
            <a:r>
              <a:rPr lang="en-US" sz="3600" b="1">
                <a:solidFill>
                  <a:srgbClr val="00CA8E"/>
                </a:solidFill>
                <a:latin typeface="Raleway Heavy"/>
                <a:ea typeface="Raleway Heavy"/>
                <a:cs typeface="Raleway Heavy"/>
                <a:sym typeface="Raleway Heavy"/>
              </a:rPr>
              <a:t>Job</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268367" y="328203"/>
            <a:ext cx="1008059" cy="44453"/>
            <a:chOff x="0" y="0"/>
            <a:chExt cx="1008062" cy="44450"/>
          </a:xfrm>
        </p:grpSpPr>
        <p:sp>
          <p:nvSpPr>
            <p:cNvPr id="5" name="Freeform 5"/>
            <p:cNvSpPr/>
            <p:nvPr/>
          </p:nvSpPr>
          <p:spPr>
            <a:xfrm>
              <a:off x="0" y="0"/>
              <a:ext cx="1007999" cy="44450"/>
            </a:xfrm>
            <a:custGeom>
              <a:avLst/>
              <a:gdLst/>
              <a:ahLst/>
              <a:cxnLst/>
              <a:rect l="l" t="t" r="r" b="b"/>
              <a:pathLst>
                <a:path w="1007999" h="44450">
                  <a:moveTo>
                    <a:pt x="0" y="0"/>
                  </a:moveTo>
                  <a:lnTo>
                    <a:pt x="1007999" y="0"/>
                  </a:lnTo>
                  <a:lnTo>
                    <a:pt x="1007999" y="44450"/>
                  </a:lnTo>
                  <a:lnTo>
                    <a:pt x="0" y="44450"/>
                  </a:lnTo>
                  <a:close/>
                </a:path>
              </a:pathLst>
            </a:custGeom>
            <a:solidFill>
              <a:srgbClr val="00CA8E"/>
            </a:solidFill>
          </p:spPr>
        </p:sp>
      </p:grpSp>
      <p:grpSp>
        <p:nvGrpSpPr>
          <p:cNvPr id="6" name="Group 6"/>
          <p:cNvGrpSpPr>
            <a:grpSpLocks noChangeAspect="1"/>
          </p:cNvGrpSpPr>
          <p:nvPr/>
        </p:nvGrpSpPr>
        <p:grpSpPr>
          <a:xfrm>
            <a:off x="11206839" y="-63503"/>
            <a:ext cx="1048655" cy="6984997"/>
            <a:chOff x="0" y="0"/>
            <a:chExt cx="1048652" cy="6985000"/>
          </a:xfrm>
        </p:grpSpPr>
        <p:sp>
          <p:nvSpPr>
            <p:cNvPr id="7" name="Freeform 7"/>
            <p:cNvSpPr/>
            <p:nvPr/>
          </p:nvSpPr>
          <p:spPr>
            <a:xfrm>
              <a:off x="63500" y="63500"/>
              <a:ext cx="921639" cy="6857746"/>
            </a:xfrm>
            <a:custGeom>
              <a:avLst/>
              <a:gdLst/>
              <a:ahLst/>
              <a:cxnLst/>
              <a:rect l="l" t="t" r="r" b="b"/>
              <a:pathLst>
                <a:path w="921639" h="6857746">
                  <a:moveTo>
                    <a:pt x="0" y="0"/>
                  </a:moveTo>
                  <a:lnTo>
                    <a:pt x="0" y="6857746"/>
                  </a:lnTo>
                  <a:lnTo>
                    <a:pt x="921639" y="6857746"/>
                  </a:lnTo>
                  <a:lnTo>
                    <a:pt x="921639" y="0"/>
                  </a:lnTo>
                  <a:close/>
                </a:path>
              </a:pathLst>
            </a:custGeom>
            <a:solidFill>
              <a:srgbClr val="00CA8E"/>
            </a:solidFill>
          </p:spPr>
        </p:sp>
        <p:sp>
          <p:nvSpPr>
            <p:cNvPr id="8" name="Freeform 8"/>
            <p:cNvSpPr/>
            <p:nvPr/>
          </p:nvSpPr>
          <p:spPr>
            <a:xfrm>
              <a:off x="441452" y="63500"/>
              <a:ext cx="195961" cy="6858000"/>
            </a:xfrm>
            <a:custGeom>
              <a:avLst/>
              <a:gdLst/>
              <a:ahLst/>
              <a:cxnLst/>
              <a:rect l="l" t="t" r="r" b="b"/>
              <a:pathLst>
                <a:path w="195961" h="6858000">
                  <a:moveTo>
                    <a:pt x="0" y="0"/>
                  </a:moveTo>
                  <a:lnTo>
                    <a:pt x="0" y="6858000"/>
                  </a:lnTo>
                  <a:lnTo>
                    <a:pt x="195961" y="6858000"/>
                  </a:lnTo>
                  <a:lnTo>
                    <a:pt x="195961" y="0"/>
                  </a:lnTo>
                  <a:close/>
                </a:path>
              </a:pathLst>
            </a:custGeom>
            <a:solidFill>
              <a:srgbClr val="F2F2F2"/>
            </a:solidFill>
          </p:spPr>
        </p:sp>
        <p:sp>
          <p:nvSpPr>
            <p:cNvPr id="9" name="Freeform 9"/>
            <p:cNvSpPr/>
            <p:nvPr/>
          </p:nvSpPr>
          <p:spPr>
            <a:xfrm>
              <a:off x="245491" y="63500"/>
              <a:ext cx="195961" cy="6858000"/>
            </a:xfrm>
            <a:custGeom>
              <a:avLst/>
              <a:gdLst/>
              <a:ahLst/>
              <a:cxnLst/>
              <a:rect l="l" t="t" r="r" b="b"/>
              <a:pathLst>
                <a:path w="195961" h="6858000">
                  <a:moveTo>
                    <a:pt x="0" y="0"/>
                  </a:moveTo>
                  <a:lnTo>
                    <a:pt x="0" y="6858000"/>
                  </a:lnTo>
                  <a:lnTo>
                    <a:pt x="195961" y="6858000"/>
                  </a:lnTo>
                  <a:lnTo>
                    <a:pt x="195961" y="0"/>
                  </a:lnTo>
                  <a:close/>
                </a:path>
              </a:pathLst>
            </a:custGeom>
            <a:solidFill>
              <a:srgbClr val="F2F2F2">
                <a:alpha val="52549"/>
              </a:srgbClr>
            </a:solidFill>
          </p:spPr>
        </p:sp>
        <p:sp>
          <p:nvSpPr>
            <p:cNvPr id="10" name="Freeform 10"/>
            <p:cNvSpPr/>
            <p:nvPr/>
          </p:nvSpPr>
          <p:spPr>
            <a:xfrm>
              <a:off x="631698" y="63500"/>
              <a:ext cx="195961" cy="6858000"/>
            </a:xfrm>
            <a:custGeom>
              <a:avLst/>
              <a:gdLst/>
              <a:ahLst/>
              <a:cxnLst/>
              <a:rect l="l" t="t" r="r" b="b"/>
              <a:pathLst>
                <a:path w="195961" h="6858000">
                  <a:moveTo>
                    <a:pt x="0" y="0"/>
                  </a:moveTo>
                  <a:lnTo>
                    <a:pt x="0" y="6858000"/>
                  </a:lnTo>
                  <a:lnTo>
                    <a:pt x="195961" y="6858000"/>
                  </a:lnTo>
                  <a:lnTo>
                    <a:pt x="195961" y="0"/>
                  </a:lnTo>
                  <a:close/>
                </a:path>
              </a:pathLst>
            </a:custGeom>
            <a:solidFill>
              <a:srgbClr val="F2F2F2">
                <a:alpha val="52549"/>
              </a:srgbClr>
            </a:solidFill>
          </p:spPr>
        </p:sp>
      </p:grpSp>
      <p:sp>
        <p:nvSpPr>
          <p:cNvPr id="11" name="Freeform 11"/>
          <p:cNvSpPr/>
          <p:nvPr/>
        </p:nvSpPr>
        <p:spPr>
          <a:xfrm>
            <a:off x="6159513" y="0"/>
            <a:ext cx="4676842" cy="6858000"/>
          </a:xfrm>
          <a:custGeom>
            <a:avLst/>
            <a:gdLst/>
            <a:ahLst/>
            <a:cxnLst/>
            <a:rect l="l" t="t" r="r" b="b"/>
            <a:pathLst>
              <a:path w="4676842" h="6858000">
                <a:moveTo>
                  <a:pt x="0" y="0"/>
                </a:moveTo>
                <a:lnTo>
                  <a:pt x="4676841" y="0"/>
                </a:lnTo>
                <a:lnTo>
                  <a:pt x="4676841" y="6858000"/>
                </a:lnTo>
                <a:lnTo>
                  <a:pt x="0" y="6858000"/>
                </a:lnTo>
                <a:lnTo>
                  <a:pt x="0" y="0"/>
                </a:lnTo>
                <a:close/>
              </a:path>
            </a:pathLst>
          </a:custGeom>
          <a:blipFill>
            <a:blip r:embed="rId4"/>
            <a:stretch>
              <a:fillRect t="-717" b="-2419"/>
            </a:stretch>
          </a:blipFill>
        </p:spPr>
      </p:sp>
      <p:sp>
        <p:nvSpPr>
          <p:cNvPr id="12" name="Freeform 1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13" name="Freeform 1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14" name="Freeform 14"/>
          <p:cNvSpPr/>
          <p:nvPr/>
        </p:nvSpPr>
        <p:spPr>
          <a:xfrm>
            <a:off x="1794634" y="4403569"/>
            <a:ext cx="5539673" cy="1089308"/>
          </a:xfrm>
          <a:custGeom>
            <a:avLst/>
            <a:gdLst/>
            <a:ahLst/>
            <a:cxnLst/>
            <a:rect l="l" t="t" r="r" b="b"/>
            <a:pathLst>
              <a:path w="5539673" h="1089308">
                <a:moveTo>
                  <a:pt x="0" y="0"/>
                </a:moveTo>
                <a:lnTo>
                  <a:pt x="5539673" y="0"/>
                </a:lnTo>
                <a:lnTo>
                  <a:pt x="5539673" y="1089308"/>
                </a:lnTo>
                <a:lnTo>
                  <a:pt x="0" y="1089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2180787" y="1231373"/>
            <a:ext cx="4893173" cy="766277"/>
          </a:xfrm>
          <a:custGeom>
            <a:avLst/>
            <a:gdLst/>
            <a:ahLst/>
            <a:cxnLst/>
            <a:rect l="l" t="t" r="r" b="b"/>
            <a:pathLst>
              <a:path w="4893173" h="766277">
                <a:moveTo>
                  <a:pt x="0" y="0"/>
                </a:moveTo>
                <a:lnTo>
                  <a:pt x="4893173" y="0"/>
                </a:lnTo>
                <a:lnTo>
                  <a:pt x="4893173" y="766277"/>
                </a:lnTo>
                <a:lnTo>
                  <a:pt x="0" y="7662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2522534" y="3608080"/>
            <a:ext cx="4862570" cy="657682"/>
          </a:xfrm>
          <a:custGeom>
            <a:avLst/>
            <a:gdLst/>
            <a:ahLst/>
            <a:cxnLst/>
            <a:rect l="l" t="t" r="r" b="b"/>
            <a:pathLst>
              <a:path w="4862570" h="657682">
                <a:moveTo>
                  <a:pt x="0" y="0"/>
                </a:moveTo>
                <a:lnTo>
                  <a:pt x="4862570" y="0"/>
                </a:lnTo>
                <a:lnTo>
                  <a:pt x="4862570" y="657682"/>
                </a:lnTo>
                <a:lnTo>
                  <a:pt x="0" y="6576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2745791" y="2422303"/>
            <a:ext cx="4766310" cy="1021994"/>
          </a:xfrm>
          <a:custGeom>
            <a:avLst/>
            <a:gdLst/>
            <a:ahLst/>
            <a:cxnLst/>
            <a:rect l="l" t="t" r="r" b="b"/>
            <a:pathLst>
              <a:path w="4766310" h="1021994">
                <a:moveTo>
                  <a:pt x="0" y="0"/>
                </a:moveTo>
                <a:lnTo>
                  <a:pt x="4766310" y="0"/>
                </a:lnTo>
                <a:lnTo>
                  <a:pt x="4766310" y="1021994"/>
                </a:lnTo>
                <a:lnTo>
                  <a:pt x="0" y="10219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TextBox 18"/>
          <p:cNvSpPr txBox="1"/>
          <p:nvPr/>
        </p:nvSpPr>
        <p:spPr>
          <a:xfrm>
            <a:off x="248879" y="406641"/>
            <a:ext cx="4944066" cy="631393"/>
          </a:xfrm>
          <a:prstGeom prst="rect">
            <a:avLst/>
          </a:prstGeom>
        </p:spPr>
        <p:txBody>
          <a:bodyPr lIns="0" tIns="0" rIns="0" bIns="0" rtlCol="0" anchor="t">
            <a:spAutoFit/>
          </a:bodyPr>
          <a:lstStyle/>
          <a:p>
            <a:pPr algn="l">
              <a:lnSpc>
                <a:spcPts val="5040"/>
              </a:lnSpc>
            </a:pPr>
            <a:r>
              <a:rPr lang="en-US" sz="3600" b="1">
                <a:solidFill>
                  <a:srgbClr val="00CA8E"/>
                </a:solidFill>
                <a:latin typeface="Raleway Heavy"/>
                <a:ea typeface="Raleway Heavy"/>
                <a:cs typeface="Raleway Heavy"/>
                <a:sym typeface="Raleway Heavy"/>
              </a:rPr>
              <a:t>Create</a:t>
            </a:r>
            <a:r>
              <a:rPr lang="en-US" sz="3600" b="1">
                <a:solidFill>
                  <a:srgbClr val="FFFFFF"/>
                </a:solidFill>
                <a:latin typeface="Raleway Heavy"/>
                <a:ea typeface="Raleway Heavy"/>
                <a:cs typeface="Raleway Heavy"/>
                <a:sym typeface="Raleway Heavy"/>
              </a:rPr>
              <a:t> </a:t>
            </a:r>
            <a:r>
              <a:rPr lang="en-US" sz="3600" b="1">
                <a:solidFill>
                  <a:srgbClr val="00CA8E"/>
                </a:solidFill>
                <a:latin typeface="Raleway Heavy"/>
                <a:ea typeface="Raleway Heavy"/>
                <a:cs typeface="Raleway Heavy"/>
                <a:sym typeface="Raleway Heavy"/>
              </a:rPr>
              <a:t>the</a:t>
            </a:r>
            <a:r>
              <a:rPr lang="en-US" sz="3600" b="1">
                <a:solidFill>
                  <a:srgbClr val="FFFFFF"/>
                </a:solidFill>
                <a:latin typeface="Raleway Heavy"/>
                <a:ea typeface="Raleway Heavy"/>
                <a:cs typeface="Raleway Heavy"/>
                <a:sym typeface="Raleway Heavy"/>
              </a:rPr>
              <a:t> </a:t>
            </a:r>
            <a:r>
              <a:rPr lang="en-US" sz="3600" b="1">
                <a:solidFill>
                  <a:srgbClr val="00CA8E"/>
                </a:solidFill>
                <a:latin typeface="Raleway Heavy"/>
                <a:ea typeface="Raleway Heavy"/>
                <a:cs typeface="Raleway Heavy"/>
                <a:sym typeface="Raleway Heavy"/>
              </a:rPr>
              <a:t>Plugin</a:t>
            </a:r>
            <a:r>
              <a:rPr lang="en-US" sz="3600" b="1">
                <a:solidFill>
                  <a:srgbClr val="FFFFFF"/>
                </a:solidFill>
                <a:latin typeface="Raleway Heavy"/>
                <a:ea typeface="Raleway Heavy"/>
                <a:cs typeface="Raleway Heavy"/>
                <a:sym typeface="Raleway Heavy"/>
              </a:rPr>
              <a:t> </a:t>
            </a:r>
            <a:r>
              <a:rPr lang="en-US" sz="3600" b="1">
                <a:solidFill>
                  <a:srgbClr val="00CA8E"/>
                </a:solidFill>
                <a:latin typeface="Raleway Heavy"/>
                <a:ea typeface="Raleway Heavy"/>
                <a:cs typeface="Raleway Heavy"/>
                <a:sym typeface="Raleway Heavy"/>
              </a:rPr>
              <a:t>Job</a:t>
            </a:r>
          </a:p>
        </p:txBody>
      </p:sp>
      <p:sp>
        <p:nvSpPr>
          <p:cNvPr id="19" name="TextBox 19"/>
          <p:cNvSpPr txBox="1"/>
          <p:nvPr/>
        </p:nvSpPr>
        <p:spPr>
          <a:xfrm>
            <a:off x="2903963" y="1478337"/>
            <a:ext cx="857745" cy="320335"/>
          </a:xfrm>
          <a:prstGeom prst="rect">
            <a:avLst/>
          </a:prstGeom>
        </p:spPr>
        <p:txBody>
          <a:bodyPr lIns="0" tIns="0" rIns="0" bIns="0" rtlCol="0" anchor="t">
            <a:spAutoFit/>
          </a:bodyPr>
          <a:lstStyle/>
          <a:p>
            <a:pPr algn="l">
              <a:lnSpc>
                <a:spcPts val="2520"/>
              </a:lnSpc>
            </a:pPr>
            <a:r>
              <a:rPr lang="en-US" sz="1800">
                <a:solidFill>
                  <a:srgbClr val="3F3F3F"/>
                </a:solidFill>
                <a:latin typeface="Roboto"/>
                <a:ea typeface="Roboto"/>
                <a:cs typeface="Roboto"/>
                <a:sym typeface="Roboto"/>
              </a:rPr>
              <a:t>this is a </a:t>
            </a:r>
          </a:p>
        </p:txBody>
      </p:sp>
      <p:sp>
        <p:nvSpPr>
          <p:cNvPr id="20" name="TextBox 20"/>
          <p:cNvSpPr txBox="1"/>
          <p:nvPr/>
        </p:nvSpPr>
        <p:spPr>
          <a:xfrm>
            <a:off x="4621635" y="1478337"/>
            <a:ext cx="318792" cy="320335"/>
          </a:xfrm>
          <a:prstGeom prst="rect">
            <a:avLst/>
          </a:prstGeom>
        </p:spPr>
        <p:txBody>
          <a:bodyPr lIns="0" tIns="0" rIns="0" bIns="0" rtlCol="0" anchor="t">
            <a:spAutoFit/>
          </a:bodyPr>
          <a:lstStyle/>
          <a:p>
            <a:pPr algn="l">
              <a:lnSpc>
                <a:spcPts val="2520"/>
              </a:lnSpc>
            </a:pPr>
            <a:r>
              <a:rPr lang="en-US" sz="1800">
                <a:solidFill>
                  <a:srgbClr val="3F3F3F"/>
                </a:solidFill>
                <a:latin typeface="Roboto"/>
                <a:ea typeface="Roboto"/>
                <a:cs typeface="Roboto"/>
                <a:sym typeface="Roboto"/>
              </a:rPr>
              <a:t>job</a:t>
            </a:r>
          </a:p>
        </p:txBody>
      </p:sp>
      <p:sp>
        <p:nvSpPr>
          <p:cNvPr id="21" name="TextBox 21"/>
          <p:cNvSpPr txBox="1"/>
          <p:nvPr/>
        </p:nvSpPr>
        <p:spPr>
          <a:xfrm>
            <a:off x="2988231" y="3758241"/>
            <a:ext cx="2328501" cy="320335"/>
          </a:xfrm>
          <a:prstGeom prst="rect">
            <a:avLst/>
          </a:prstGeom>
        </p:spPr>
        <p:txBody>
          <a:bodyPr lIns="0" tIns="0" rIns="0" bIns="0" rtlCol="0" anchor="t">
            <a:spAutoFit/>
          </a:bodyPr>
          <a:lstStyle/>
          <a:p>
            <a:pPr algn="l">
              <a:lnSpc>
                <a:spcPts val="2520"/>
              </a:lnSpc>
            </a:pPr>
            <a:r>
              <a:rPr lang="en-US" sz="1800">
                <a:solidFill>
                  <a:srgbClr val="3F3F3F"/>
                </a:solidFill>
                <a:latin typeface="Roboto"/>
                <a:ea typeface="Roboto"/>
                <a:cs typeface="Roboto"/>
                <a:sym typeface="Roboto"/>
              </a:rPr>
              <a:t>Run as a privileged job</a:t>
            </a:r>
          </a:p>
        </p:txBody>
      </p:sp>
      <p:sp>
        <p:nvSpPr>
          <p:cNvPr id="22" name="TextBox 22"/>
          <p:cNvSpPr txBox="1"/>
          <p:nvPr/>
        </p:nvSpPr>
        <p:spPr>
          <a:xfrm>
            <a:off x="2221544" y="4777797"/>
            <a:ext cx="3491236" cy="282235"/>
          </a:xfrm>
          <a:prstGeom prst="rect">
            <a:avLst/>
          </a:prstGeom>
        </p:spPr>
        <p:txBody>
          <a:bodyPr lIns="0" tIns="0" rIns="0" bIns="0" rtlCol="0" anchor="t">
            <a:spAutoFit/>
          </a:bodyPr>
          <a:lstStyle/>
          <a:p>
            <a:pPr algn="l">
              <a:lnSpc>
                <a:spcPts val="2183"/>
              </a:lnSpc>
            </a:pPr>
            <a:r>
              <a:rPr lang="en-US" sz="1800">
                <a:solidFill>
                  <a:srgbClr val="00CA8E"/>
                </a:solidFill>
                <a:latin typeface="Roboto"/>
                <a:ea typeface="Roboto"/>
                <a:cs typeface="Roboto"/>
                <a:sym typeface="Roboto"/>
              </a:rPr>
              <a:t>Specifies this task provides a CSI </a:t>
            </a:r>
          </a:p>
        </p:txBody>
      </p:sp>
      <p:sp>
        <p:nvSpPr>
          <p:cNvPr id="23" name="TextBox 23"/>
          <p:cNvSpPr txBox="1"/>
          <p:nvPr/>
        </p:nvSpPr>
        <p:spPr>
          <a:xfrm>
            <a:off x="2900239" y="5055165"/>
            <a:ext cx="2048418" cy="282235"/>
          </a:xfrm>
          <a:prstGeom prst="rect">
            <a:avLst/>
          </a:prstGeom>
        </p:spPr>
        <p:txBody>
          <a:bodyPr lIns="0" tIns="0" rIns="0" bIns="0" rtlCol="0" anchor="t">
            <a:spAutoFit/>
          </a:bodyPr>
          <a:lstStyle/>
          <a:p>
            <a:pPr algn="l">
              <a:lnSpc>
                <a:spcPts val="2183"/>
              </a:lnSpc>
            </a:pPr>
            <a:r>
              <a:rPr lang="en-US" sz="1800">
                <a:solidFill>
                  <a:srgbClr val="00CA8E"/>
                </a:solidFill>
                <a:latin typeface="Roboto"/>
                <a:ea typeface="Roboto"/>
                <a:cs typeface="Roboto"/>
                <a:sym typeface="Roboto"/>
              </a:rPr>
              <a:t>plugin to the cluster</a:t>
            </a:r>
          </a:p>
        </p:txBody>
      </p:sp>
      <p:sp>
        <p:nvSpPr>
          <p:cNvPr id="24" name="TextBox 24"/>
          <p:cNvSpPr txBox="1"/>
          <p:nvPr/>
        </p:nvSpPr>
        <p:spPr>
          <a:xfrm>
            <a:off x="3005738" y="2932233"/>
            <a:ext cx="2830868" cy="320335"/>
          </a:xfrm>
          <a:prstGeom prst="rect">
            <a:avLst/>
          </a:prstGeom>
        </p:spPr>
        <p:txBody>
          <a:bodyPr lIns="0" tIns="0" rIns="0" bIns="0" rtlCol="0" anchor="t">
            <a:spAutoFit/>
          </a:bodyPr>
          <a:lstStyle/>
          <a:p>
            <a:pPr algn="l">
              <a:lnSpc>
                <a:spcPts val="2520"/>
              </a:lnSpc>
            </a:pPr>
            <a:r>
              <a:rPr lang="en-US" sz="1800">
                <a:solidFill>
                  <a:srgbClr val="00CA8E"/>
                </a:solidFill>
                <a:latin typeface="Roboto"/>
                <a:ea typeface="Roboto"/>
                <a:cs typeface="Roboto"/>
                <a:sym typeface="Roboto"/>
              </a:rPr>
              <a:t>location of the driver image</a:t>
            </a:r>
          </a:p>
        </p:txBody>
      </p:sp>
      <p:sp>
        <p:nvSpPr>
          <p:cNvPr id="25" name="TextBox 25"/>
          <p:cNvSpPr txBox="1"/>
          <p:nvPr/>
        </p:nvSpPr>
        <p:spPr>
          <a:xfrm>
            <a:off x="3745335" y="1584274"/>
            <a:ext cx="836152" cy="318106"/>
          </a:xfrm>
          <a:prstGeom prst="rect">
            <a:avLst/>
          </a:prstGeom>
        </p:spPr>
        <p:txBody>
          <a:bodyPr lIns="0" tIns="0" rIns="0" bIns="0" rtlCol="0" anchor="t">
            <a:spAutoFit/>
          </a:bodyPr>
          <a:lstStyle/>
          <a:p>
            <a:pPr algn="l">
              <a:lnSpc>
                <a:spcPts val="2520"/>
              </a:lnSpc>
            </a:pPr>
            <a:r>
              <a:rPr lang="en-US" sz="1800" b="1">
                <a:solidFill>
                  <a:srgbClr val="FFFFFF"/>
                </a:solidFill>
                <a:latin typeface="Courier New OS Bold"/>
                <a:ea typeface="Courier New OS Bold"/>
                <a:cs typeface="Courier New OS Bold"/>
                <a:sym typeface="Courier New OS Bold"/>
              </a:rPr>
              <a:t>system</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63503" y="6305217"/>
            <a:ext cx="12318997" cy="616058"/>
            <a:chOff x="0" y="0"/>
            <a:chExt cx="12319000" cy="616052"/>
          </a:xfrm>
        </p:grpSpPr>
        <p:sp>
          <p:nvSpPr>
            <p:cNvPr id="5" name="Freeform 5"/>
            <p:cNvSpPr/>
            <p:nvPr/>
          </p:nvSpPr>
          <p:spPr>
            <a:xfrm>
              <a:off x="63500" y="63500"/>
              <a:ext cx="12192000" cy="489077"/>
            </a:xfrm>
            <a:custGeom>
              <a:avLst/>
              <a:gdLst/>
              <a:ahLst/>
              <a:cxnLst/>
              <a:rect l="l" t="t" r="r" b="b"/>
              <a:pathLst>
                <a:path w="12192000" h="489077">
                  <a:moveTo>
                    <a:pt x="0" y="489077"/>
                  </a:moveTo>
                  <a:lnTo>
                    <a:pt x="0" y="0"/>
                  </a:lnTo>
                  <a:lnTo>
                    <a:pt x="12192000" y="0"/>
                  </a:lnTo>
                  <a:lnTo>
                    <a:pt x="12192000" y="489077"/>
                  </a:lnTo>
                  <a:close/>
                </a:path>
              </a:pathLst>
            </a:custGeom>
            <a:solidFill>
              <a:srgbClr val="00CA8E"/>
            </a:solidFill>
          </p:spPr>
        </p:sp>
        <p:sp>
          <p:nvSpPr>
            <p:cNvPr id="6" name="Freeform 6"/>
            <p:cNvSpPr/>
            <p:nvPr/>
          </p:nvSpPr>
          <p:spPr>
            <a:xfrm>
              <a:off x="63500" y="263144"/>
              <a:ext cx="12192000" cy="104013"/>
            </a:xfrm>
            <a:custGeom>
              <a:avLst/>
              <a:gdLst/>
              <a:ahLst/>
              <a:cxnLst/>
              <a:rect l="l" t="t" r="r" b="b"/>
              <a:pathLst>
                <a:path w="12192000" h="104013">
                  <a:moveTo>
                    <a:pt x="0" y="0"/>
                  </a:moveTo>
                  <a:lnTo>
                    <a:pt x="0" y="104013"/>
                  </a:lnTo>
                  <a:lnTo>
                    <a:pt x="12192000" y="104013"/>
                  </a:lnTo>
                  <a:lnTo>
                    <a:pt x="12192000" y="0"/>
                  </a:lnTo>
                  <a:close/>
                </a:path>
              </a:pathLst>
            </a:custGeom>
            <a:solidFill>
              <a:srgbClr val="F2F2F2"/>
            </a:solidFill>
          </p:spPr>
        </p:sp>
        <p:sp>
          <p:nvSpPr>
            <p:cNvPr id="7" name="Freeform 7"/>
            <p:cNvSpPr/>
            <p:nvPr/>
          </p:nvSpPr>
          <p:spPr>
            <a:xfrm>
              <a:off x="63500" y="367157"/>
              <a:ext cx="12192000" cy="104013"/>
            </a:xfrm>
            <a:custGeom>
              <a:avLst/>
              <a:gdLst/>
              <a:ahLst/>
              <a:cxnLst/>
              <a:rect l="l" t="t" r="r" b="b"/>
              <a:pathLst>
                <a:path w="12192000" h="104013">
                  <a:moveTo>
                    <a:pt x="0" y="0"/>
                  </a:moveTo>
                  <a:lnTo>
                    <a:pt x="0" y="104013"/>
                  </a:lnTo>
                  <a:lnTo>
                    <a:pt x="12192000" y="104013"/>
                  </a:lnTo>
                  <a:lnTo>
                    <a:pt x="12192000" y="0"/>
                  </a:lnTo>
                  <a:close/>
                </a:path>
              </a:pathLst>
            </a:custGeom>
            <a:solidFill>
              <a:srgbClr val="F2F2F2">
                <a:alpha val="52549"/>
              </a:srgbClr>
            </a:solidFill>
          </p:spPr>
        </p:sp>
        <p:sp>
          <p:nvSpPr>
            <p:cNvPr id="8" name="Freeform 8"/>
            <p:cNvSpPr/>
            <p:nvPr/>
          </p:nvSpPr>
          <p:spPr>
            <a:xfrm>
              <a:off x="63500" y="162179"/>
              <a:ext cx="12192000" cy="104013"/>
            </a:xfrm>
            <a:custGeom>
              <a:avLst/>
              <a:gdLst/>
              <a:ahLst/>
              <a:cxnLst/>
              <a:rect l="l" t="t" r="r" b="b"/>
              <a:pathLst>
                <a:path w="12192000" h="104013">
                  <a:moveTo>
                    <a:pt x="0" y="0"/>
                  </a:moveTo>
                  <a:lnTo>
                    <a:pt x="0" y="104013"/>
                  </a:lnTo>
                  <a:lnTo>
                    <a:pt x="12192000" y="104013"/>
                  </a:lnTo>
                  <a:lnTo>
                    <a:pt x="12192000" y="0"/>
                  </a:lnTo>
                  <a:close/>
                </a:path>
              </a:pathLst>
            </a:custGeom>
            <a:solidFill>
              <a:srgbClr val="F2F2F2">
                <a:alpha val="52549"/>
              </a:srgbClr>
            </a:solidFill>
          </p:spPr>
        </p:sp>
      </p:grpSp>
      <p:grpSp>
        <p:nvGrpSpPr>
          <p:cNvPr id="9" name="Group 9"/>
          <p:cNvGrpSpPr>
            <a:grpSpLocks noChangeAspect="1"/>
          </p:cNvGrpSpPr>
          <p:nvPr/>
        </p:nvGrpSpPr>
        <p:grpSpPr>
          <a:xfrm>
            <a:off x="390334" y="489280"/>
            <a:ext cx="1008059" cy="44453"/>
            <a:chOff x="0" y="0"/>
            <a:chExt cx="1008062" cy="44450"/>
          </a:xfrm>
        </p:grpSpPr>
        <p:sp>
          <p:nvSpPr>
            <p:cNvPr id="10" name="Freeform 10"/>
            <p:cNvSpPr/>
            <p:nvPr/>
          </p:nvSpPr>
          <p:spPr>
            <a:xfrm>
              <a:off x="0" y="0"/>
              <a:ext cx="1007999" cy="44450"/>
            </a:xfrm>
            <a:custGeom>
              <a:avLst/>
              <a:gdLst/>
              <a:ahLst/>
              <a:cxnLst/>
              <a:rect l="l" t="t" r="r" b="b"/>
              <a:pathLst>
                <a:path w="1007999" h="44450">
                  <a:moveTo>
                    <a:pt x="0" y="0"/>
                  </a:moveTo>
                  <a:lnTo>
                    <a:pt x="1007999" y="0"/>
                  </a:lnTo>
                  <a:lnTo>
                    <a:pt x="1007999" y="44450"/>
                  </a:lnTo>
                  <a:lnTo>
                    <a:pt x="0" y="44450"/>
                  </a:lnTo>
                  <a:close/>
                </a:path>
              </a:pathLst>
            </a:custGeom>
            <a:solidFill>
              <a:srgbClr val="00CA8E"/>
            </a:solidFill>
          </p:spPr>
        </p:sp>
      </p:grpSp>
      <p:sp>
        <p:nvSpPr>
          <p:cNvPr id="11" name="Freeform 11"/>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12" name="Freeform 12"/>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13" name="Freeform 13"/>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sp>
        <p:nvSpPr>
          <p:cNvPr id="14" name="Freeform 14"/>
          <p:cNvSpPr/>
          <p:nvPr/>
        </p:nvSpPr>
        <p:spPr>
          <a:xfrm>
            <a:off x="320488" y="2863558"/>
            <a:ext cx="11783558" cy="3039294"/>
          </a:xfrm>
          <a:custGeom>
            <a:avLst/>
            <a:gdLst/>
            <a:ahLst/>
            <a:cxnLst/>
            <a:rect l="l" t="t" r="r" b="b"/>
            <a:pathLst>
              <a:path w="11783558" h="3039294">
                <a:moveTo>
                  <a:pt x="0" y="0"/>
                </a:moveTo>
                <a:lnTo>
                  <a:pt x="11783558" y="0"/>
                </a:lnTo>
                <a:lnTo>
                  <a:pt x="11783558" y="3039294"/>
                </a:lnTo>
                <a:lnTo>
                  <a:pt x="0" y="3039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369065" y="647433"/>
            <a:ext cx="7606589" cy="631393"/>
          </a:xfrm>
          <a:prstGeom prst="rect">
            <a:avLst/>
          </a:prstGeom>
        </p:spPr>
        <p:txBody>
          <a:bodyPr lIns="0" tIns="0" rIns="0" bIns="0" rtlCol="0" anchor="t">
            <a:spAutoFit/>
          </a:bodyPr>
          <a:lstStyle/>
          <a:p>
            <a:pPr algn="l">
              <a:lnSpc>
                <a:spcPts val="5040"/>
              </a:lnSpc>
            </a:pPr>
            <a:r>
              <a:rPr lang="en-US" sz="3600" b="1">
                <a:solidFill>
                  <a:srgbClr val="00CA8E"/>
                </a:solidFill>
                <a:latin typeface="Raleway Heavy"/>
                <a:ea typeface="Raleway Heavy"/>
                <a:cs typeface="Raleway Heavy"/>
                <a:sym typeface="Raleway Heavy"/>
              </a:rPr>
              <a:t>Deploy</a:t>
            </a:r>
            <a:r>
              <a:rPr lang="en-US" sz="3600" b="1">
                <a:solidFill>
                  <a:srgbClr val="FFFFFF"/>
                </a:solidFill>
                <a:latin typeface="Raleway Heavy"/>
                <a:ea typeface="Raleway Heavy"/>
                <a:cs typeface="Raleway Heavy"/>
                <a:sym typeface="Raleway Heavy"/>
              </a:rPr>
              <a:t> </a:t>
            </a:r>
            <a:r>
              <a:rPr lang="en-US" sz="3600" b="1">
                <a:solidFill>
                  <a:srgbClr val="00CA8E"/>
                </a:solidFill>
                <a:latin typeface="Raleway Heavy"/>
                <a:ea typeface="Raleway Heavy"/>
                <a:cs typeface="Raleway Heavy"/>
                <a:sym typeface="Raleway Heavy"/>
              </a:rPr>
              <a:t>the</a:t>
            </a:r>
            <a:r>
              <a:rPr lang="en-US" sz="3600" b="1">
                <a:solidFill>
                  <a:srgbClr val="FFFFFF"/>
                </a:solidFill>
                <a:latin typeface="Raleway Heavy"/>
                <a:ea typeface="Raleway Heavy"/>
                <a:cs typeface="Raleway Heavy"/>
                <a:sym typeface="Raleway Heavy"/>
              </a:rPr>
              <a:t> </a:t>
            </a:r>
            <a:r>
              <a:rPr lang="en-US" sz="3600" b="1">
                <a:solidFill>
                  <a:srgbClr val="00CA8E"/>
                </a:solidFill>
                <a:latin typeface="Raleway Heavy"/>
                <a:ea typeface="Raleway Heavy"/>
                <a:cs typeface="Raleway Heavy"/>
                <a:sym typeface="Raleway Heavy"/>
              </a:rPr>
              <a:t>Plugin</a:t>
            </a:r>
            <a:r>
              <a:rPr lang="en-US" sz="3600" b="1">
                <a:solidFill>
                  <a:srgbClr val="FFFFFF"/>
                </a:solidFill>
                <a:latin typeface="Raleway Heavy"/>
                <a:ea typeface="Raleway Heavy"/>
                <a:cs typeface="Raleway Heavy"/>
                <a:sym typeface="Raleway Heavy"/>
              </a:rPr>
              <a:t> </a:t>
            </a:r>
            <a:r>
              <a:rPr lang="en-US" sz="3600" b="1">
                <a:solidFill>
                  <a:srgbClr val="00CA8E"/>
                </a:solidFill>
                <a:latin typeface="Raleway Heavy"/>
                <a:ea typeface="Raleway Heavy"/>
                <a:cs typeface="Raleway Heavy"/>
                <a:sym typeface="Raleway Heavy"/>
              </a:rPr>
              <a:t>Jobs</a:t>
            </a:r>
            <a:r>
              <a:rPr lang="en-US" sz="3600" b="1">
                <a:solidFill>
                  <a:srgbClr val="FFFFFF"/>
                </a:solidFill>
                <a:latin typeface="Raleway Heavy"/>
                <a:ea typeface="Raleway Heavy"/>
                <a:cs typeface="Raleway Heavy"/>
                <a:sym typeface="Raleway Heavy"/>
              </a:rPr>
              <a:t> </a:t>
            </a:r>
            <a:r>
              <a:rPr lang="en-US" sz="3600" b="1">
                <a:solidFill>
                  <a:srgbClr val="00CA8E"/>
                </a:solidFill>
                <a:latin typeface="Raleway Heavy"/>
                <a:ea typeface="Raleway Heavy"/>
                <a:cs typeface="Raleway Heavy"/>
                <a:sym typeface="Raleway Heavy"/>
              </a:rPr>
              <a:t>to</a:t>
            </a:r>
            <a:r>
              <a:rPr lang="en-US" sz="3600" b="1">
                <a:solidFill>
                  <a:srgbClr val="FFFFFF"/>
                </a:solidFill>
                <a:latin typeface="Raleway Heavy"/>
                <a:ea typeface="Raleway Heavy"/>
                <a:cs typeface="Raleway Heavy"/>
                <a:sym typeface="Raleway Heavy"/>
              </a:rPr>
              <a:t> </a:t>
            </a:r>
            <a:r>
              <a:rPr lang="en-US" sz="3600" b="1">
                <a:solidFill>
                  <a:srgbClr val="00CA8E"/>
                </a:solidFill>
                <a:latin typeface="Raleway Heavy"/>
                <a:ea typeface="Raleway Heavy"/>
                <a:cs typeface="Raleway Heavy"/>
                <a:sym typeface="Raleway Heavy"/>
              </a:rPr>
              <a:t>Nomad</a:t>
            </a:r>
          </a:p>
        </p:txBody>
      </p:sp>
      <p:sp>
        <p:nvSpPr>
          <p:cNvPr id="16" name="TextBox 16"/>
          <p:cNvSpPr txBox="1"/>
          <p:nvPr/>
        </p:nvSpPr>
        <p:spPr>
          <a:xfrm>
            <a:off x="369065" y="1883302"/>
            <a:ext cx="10660066" cy="453066"/>
          </a:xfrm>
          <a:prstGeom prst="rect">
            <a:avLst/>
          </a:prstGeom>
        </p:spPr>
        <p:txBody>
          <a:bodyPr lIns="0" tIns="0" rIns="0" bIns="0" rtlCol="0" anchor="t">
            <a:spAutoFit/>
          </a:bodyPr>
          <a:lstStyle/>
          <a:p>
            <a:pPr algn="l">
              <a:lnSpc>
                <a:spcPts val="3359"/>
              </a:lnSpc>
            </a:pPr>
            <a:r>
              <a:rPr lang="en-US" sz="2400">
                <a:solidFill>
                  <a:srgbClr val="3B3D45"/>
                </a:solidFill>
                <a:latin typeface="Calibri (MS)"/>
                <a:ea typeface="Calibri (MS)"/>
                <a:cs typeface="Calibri (MS)"/>
                <a:sym typeface="Calibri (MS)"/>
              </a:rPr>
              <a:t>Once you have the plugin job specifications ready, you can create the jobs in Nomad:</a:t>
            </a:r>
          </a:p>
        </p:txBody>
      </p:sp>
      <p:sp>
        <p:nvSpPr>
          <p:cNvPr id="17" name="TextBox 17"/>
          <p:cNvSpPr txBox="1"/>
          <p:nvPr/>
        </p:nvSpPr>
        <p:spPr>
          <a:xfrm>
            <a:off x="10959274" y="2894419"/>
            <a:ext cx="1002249" cy="290036"/>
          </a:xfrm>
          <a:prstGeom prst="rect">
            <a:avLst/>
          </a:prstGeom>
        </p:spPr>
        <p:txBody>
          <a:bodyPr lIns="0" tIns="0" rIns="0" bIns="0" rtlCol="0" anchor="t">
            <a:spAutoFit/>
          </a:bodyPr>
          <a:lstStyle/>
          <a:p>
            <a:pPr algn="l">
              <a:lnSpc>
                <a:spcPts val="2239"/>
              </a:lnSpc>
            </a:pPr>
            <a:r>
              <a:rPr lang="en-US" sz="1599" spc="1">
                <a:solidFill>
                  <a:srgbClr val="FFFFFF"/>
                </a:solidFill>
                <a:latin typeface="Roboto"/>
                <a:ea typeface="Roboto"/>
                <a:cs typeface="Roboto"/>
                <a:sym typeface="Roboto"/>
              </a:rPr>
              <a:t>TERMINAL</a:t>
            </a:r>
          </a:p>
        </p:txBody>
      </p:sp>
      <p:sp>
        <p:nvSpPr>
          <p:cNvPr id="18" name="TextBox 18"/>
          <p:cNvSpPr txBox="1"/>
          <p:nvPr/>
        </p:nvSpPr>
        <p:spPr>
          <a:xfrm>
            <a:off x="585292" y="3488846"/>
            <a:ext cx="3740248" cy="278530"/>
          </a:xfrm>
          <a:prstGeom prst="rect">
            <a:avLst/>
          </a:prstGeom>
        </p:spPr>
        <p:txBody>
          <a:bodyPr lIns="0" tIns="0" rIns="0" bIns="0" rtlCol="0" anchor="t">
            <a:spAutoFit/>
          </a:bodyPr>
          <a:lstStyle/>
          <a:p>
            <a:pPr algn="l">
              <a:lnSpc>
                <a:spcPts val="2239"/>
              </a:lnSpc>
            </a:pPr>
            <a:r>
              <a:rPr lang="en-US" sz="1599" b="1" spc="3">
                <a:solidFill>
                  <a:srgbClr val="3F3F3F"/>
                </a:solidFill>
                <a:latin typeface="Courier New OS Bold"/>
                <a:ea typeface="Courier New OS Bold"/>
                <a:cs typeface="Courier New OS Bold"/>
                <a:sym typeface="Courier New OS Bold"/>
              </a:rPr>
              <a:t>$ nomad job run csi_plugin.hcl</a:t>
            </a:r>
          </a:p>
        </p:txBody>
      </p:sp>
      <p:sp>
        <p:nvSpPr>
          <p:cNvPr id="19" name="TextBox 19"/>
          <p:cNvSpPr txBox="1"/>
          <p:nvPr/>
        </p:nvSpPr>
        <p:spPr>
          <a:xfrm>
            <a:off x="585292" y="4017674"/>
            <a:ext cx="7854953" cy="240430"/>
          </a:xfrm>
          <a:prstGeom prst="rect">
            <a:avLst/>
          </a:prstGeom>
        </p:spPr>
        <p:txBody>
          <a:bodyPr lIns="0" tIns="0" rIns="0" bIns="0" rtlCol="0" anchor="t">
            <a:spAutoFit/>
          </a:bodyPr>
          <a:lstStyle/>
          <a:p>
            <a:pPr algn="l">
              <a:lnSpc>
                <a:spcPts val="1895"/>
              </a:lnSpc>
            </a:pPr>
            <a:r>
              <a:rPr lang="en-US" sz="1599" spc="3">
                <a:solidFill>
                  <a:srgbClr val="3F3F3F"/>
                </a:solidFill>
                <a:latin typeface="Courier New OS"/>
                <a:ea typeface="Courier New OS"/>
                <a:cs typeface="Courier New OS"/>
                <a:sym typeface="Courier New OS"/>
              </a:rPr>
              <a:t>==&gt; 2023-01-26T17:20:29-05:00: Monitoring evaluation "b66aaf83"</a:t>
            </a:r>
          </a:p>
        </p:txBody>
      </p:sp>
      <p:sp>
        <p:nvSpPr>
          <p:cNvPr id="20" name="TextBox 20"/>
          <p:cNvSpPr txBox="1"/>
          <p:nvPr/>
        </p:nvSpPr>
        <p:spPr>
          <a:xfrm>
            <a:off x="1074239" y="4258456"/>
            <a:ext cx="10972238" cy="722014"/>
          </a:xfrm>
          <a:prstGeom prst="rect">
            <a:avLst/>
          </a:prstGeom>
        </p:spPr>
        <p:txBody>
          <a:bodyPr lIns="0" tIns="0" rIns="0" bIns="0" rtlCol="0" anchor="t">
            <a:spAutoFit/>
          </a:bodyPr>
          <a:lstStyle/>
          <a:p>
            <a:pPr algn="l">
              <a:lnSpc>
                <a:spcPts val="1895"/>
              </a:lnSpc>
            </a:pPr>
            <a:r>
              <a:rPr lang="en-US" sz="1599" spc="3">
                <a:solidFill>
                  <a:srgbClr val="3F3F3F"/>
                </a:solidFill>
                <a:latin typeface="Courier New OS"/>
                <a:ea typeface="Courier New OS"/>
                <a:cs typeface="Courier New OS"/>
                <a:sym typeface="Courier New OS"/>
              </a:rPr>
              <a:t>2023-01-26T17:20:29-05:00: Evaluation triggered by job "plugin-aws-ebs-nodes" 2023-01-26T17:20:30-05:00: Allocation "f329afdd" created: node "7ff357a0", group "nodes" 2023-01-26T17:20:30-05:00: Evaluation status changed: "pending" -&gt; "complete"</a:t>
            </a:r>
          </a:p>
        </p:txBody>
      </p:sp>
      <p:sp>
        <p:nvSpPr>
          <p:cNvPr id="21" name="TextBox 21"/>
          <p:cNvSpPr txBox="1"/>
          <p:nvPr/>
        </p:nvSpPr>
        <p:spPr>
          <a:xfrm>
            <a:off x="585292" y="4980832"/>
            <a:ext cx="10473442" cy="240430"/>
          </a:xfrm>
          <a:prstGeom prst="rect">
            <a:avLst/>
          </a:prstGeom>
        </p:spPr>
        <p:txBody>
          <a:bodyPr lIns="0" tIns="0" rIns="0" bIns="0" rtlCol="0" anchor="t">
            <a:spAutoFit/>
          </a:bodyPr>
          <a:lstStyle/>
          <a:p>
            <a:pPr algn="l">
              <a:lnSpc>
                <a:spcPts val="1895"/>
              </a:lnSpc>
            </a:pPr>
            <a:r>
              <a:rPr lang="en-US" sz="1599" spc="3">
                <a:solidFill>
                  <a:srgbClr val="3F3F3F"/>
                </a:solidFill>
                <a:latin typeface="Courier New OS"/>
                <a:ea typeface="Courier New OS"/>
                <a:cs typeface="Courier New OS"/>
                <a:sym typeface="Courier New OS"/>
              </a:rPr>
              <a:t>==&gt; 2023-01-26T17:20:30-05:00: Evaluation "b66aaf83" finished with status "complete"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0" y="0"/>
            <a:ext cx="2470147" cy="6858000"/>
            <a:chOff x="0" y="0"/>
            <a:chExt cx="2470150" cy="6858000"/>
          </a:xfrm>
        </p:grpSpPr>
        <p:sp>
          <p:nvSpPr>
            <p:cNvPr id="5" name="Freeform 5"/>
            <p:cNvSpPr/>
            <p:nvPr/>
          </p:nvSpPr>
          <p:spPr>
            <a:xfrm>
              <a:off x="0" y="0"/>
              <a:ext cx="2470150" cy="6858000"/>
            </a:xfrm>
            <a:custGeom>
              <a:avLst/>
              <a:gdLst/>
              <a:ahLst/>
              <a:cxnLst/>
              <a:rect l="l" t="t" r="r" b="b"/>
              <a:pathLst>
                <a:path w="2470150" h="6858000">
                  <a:moveTo>
                    <a:pt x="0" y="0"/>
                  </a:moveTo>
                  <a:lnTo>
                    <a:pt x="2470150" y="0"/>
                  </a:lnTo>
                  <a:lnTo>
                    <a:pt x="2470150" y="6858000"/>
                  </a:lnTo>
                  <a:lnTo>
                    <a:pt x="0" y="6858000"/>
                  </a:lnTo>
                  <a:close/>
                </a:path>
              </a:pathLst>
            </a:custGeom>
            <a:solidFill>
              <a:srgbClr val="00CA8E"/>
            </a:solidFill>
          </p:spPr>
        </p:sp>
      </p:grpSp>
      <p:grpSp>
        <p:nvGrpSpPr>
          <p:cNvPr id="6" name="Group 6"/>
          <p:cNvGrpSpPr>
            <a:grpSpLocks noChangeAspect="1"/>
          </p:cNvGrpSpPr>
          <p:nvPr/>
        </p:nvGrpSpPr>
        <p:grpSpPr>
          <a:xfrm>
            <a:off x="3451127" y="2102996"/>
            <a:ext cx="1008059" cy="46034"/>
            <a:chOff x="0" y="0"/>
            <a:chExt cx="1008062" cy="46038"/>
          </a:xfrm>
        </p:grpSpPr>
        <p:sp>
          <p:nvSpPr>
            <p:cNvPr id="7" name="Freeform 7"/>
            <p:cNvSpPr/>
            <p:nvPr/>
          </p:nvSpPr>
          <p:spPr>
            <a:xfrm>
              <a:off x="0" y="0"/>
              <a:ext cx="1008126" cy="45974"/>
            </a:xfrm>
            <a:custGeom>
              <a:avLst/>
              <a:gdLst/>
              <a:ahLst/>
              <a:cxnLst/>
              <a:rect l="l" t="t" r="r" b="b"/>
              <a:pathLst>
                <a:path w="1008126" h="45974">
                  <a:moveTo>
                    <a:pt x="0" y="0"/>
                  </a:moveTo>
                  <a:lnTo>
                    <a:pt x="1008126" y="0"/>
                  </a:lnTo>
                  <a:lnTo>
                    <a:pt x="1008126" y="45974"/>
                  </a:lnTo>
                  <a:lnTo>
                    <a:pt x="0" y="45974"/>
                  </a:lnTo>
                  <a:close/>
                </a:path>
              </a:pathLst>
            </a:custGeom>
            <a:solidFill>
              <a:srgbClr val="00CA8E"/>
            </a:solidFill>
          </p:spPr>
        </p:sp>
      </p:grpSp>
      <p:sp>
        <p:nvSpPr>
          <p:cNvPr id="8" name="Freeform 8"/>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grpSp>
        <p:nvGrpSpPr>
          <p:cNvPr id="9" name="Group 9"/>
          <p:cNvGrpSpPr>
            <a:grpSpLocks noChangeAspect="1"/>
          </p:cNvGrpSpPr>
          <p:nvPr/>
        </p:nvGrpSpPr>
        <p:grpSpPr>
          <a:xfrm>
            <a:off x="386401" y="-63503"/>
            <a:ext cx="1697345" cy="6984997"/>
            <a:chOff x="0" y="0"/>
            <a:chExt cx="1697342" cy="6985000"/>
          </a:xfrm>
        </p:grpSpPr>
        <p:sp>
          <p:nvSpPr>
            <p:cNvPr id="10" name="Freeform 10"/>
            <p:cNvSpPr/>
            <p:nvPr/>
          </p:nvSpPr>
          <p:spPr>
            <a:xfrm>
              <a:off x="587121" y="63500"/>
              <a:ext cx="523494" cy="6858000"/>
            </a:xfrm>
            <a:custGeom>
              <a:avLst/>
              <a:gdLst/>
              <a:ahLst/>
              <a:cxnLst/>
              <a:rect l="l" t="t" r="r" b="b"/>
              <a:pathLst>
                <a:path w="523494" h="6858000">
                  <a:moveTo>
                    <a:pt x="0" y="0"/>
                  </a:moveTo>
                  <a:lnTo>
                    <a:pt x="523494" y="0"/>
                  </a:lnTo>
                  <a:lnTo>
                    <a:pt x="523494" y="6858000"/>
                  </a:lnTo>
                  <a:lnTo>
                    <a:pt x="0" y="6858000"/>
                  </a:lnTo>
                  <a:close/>
                </a:path>
              </a:pathLst>
            </a:custGeom>
            <a:solidFill>
              <a:srgbClr val="F2F2F2"/>
            </a:solidFill>
          </p:spPr>
        </p:sp>
        <p:sp>
          <p:nvSpPr>
            <p:cNvPr id="11" name="Freeform 11"/>
            <p:cNvSpPr/>
            <p:nvPr/>
          </p:nvSpPr>
          <p:spPr>
            <a:xfrm>
              <a:off x="63500" y="63500"/>
              <a:ext cx="523621" cy="6858000"/>
            </a:xfrm>
            <a:custGeom>
              <a:avLst/>
              <a:gdLst/>
              <a:ahLst/>
              <a:cxnLst/>
              <a:rect l="l" t="t" r="r" b="b"/>
              <a:pathLst>
                <a:path w="523621" h="6858000">
                  <a:moveTo>
                    <a:pt x="0" y="0"/>
                  </a:moveTo>
                  <a:lnTo>
                    <a:pt x="523621" y="0"/>
                  </a:lnTo>
                  <a:lnTo>
                    <a:pt x="523621" y="6858000"/>
                  </a:lnTo>
                  <a:lnTo>
                    <a:pt x="0" y="6858000"/>
                  </a:lnTo>
                  <a:close/>
                </a:path>
              </a:pathLst>
            </a:custGeom>
            <a:solidFill>
              <a:srgbClr val="F2F2F2">
                <a:alpha val="52549"/>
              </a:srgbClr>
            </a:solidFill>
          </p:spPr>
        </p:sp>
        <p:sp>
          <p:nvSpPr>
            <p:cNvPr id="12" name="Freeform 12"/>
            <p:cNvSpPr/>
            <p:nvPr/>
          </p:nvSpPr>
          <p:spPr>
            <a:xfrm>
              <a:off x="1110234" y="63500"/>
              <a:ext cx="523621" cy="6858000"/>
            </a:xfrm>
            <a:custGeom>
              <a:avLst/>
              <a:gdLst/>
              <a:ahLst/>
              <a:cxnLst/>
              <a:rect l="l" t="t" r="r" b="b"/>
              <a:pathLst>
                <a:path w="523621" h="6858000">
                  <a:moveTo>
                    <a:pt x="0" y="0"/>
                  </a:moveTo>
                  <a:lnTo>
                    <a:pt x="523621" y="0"/>
                  </a:lnTo>
                  <a:lnTo>
                    <a:pt x="523621" y="6858000"/>
                  </a:lnTo>
                  <a:lnTo>
                    <a:pt x="0" y="6858000"/>
                  </a:lnTo>
                  <a:close/>
                </a:path>
              </a:pathLst>
            </a:custGeom>
            <a:solidFill>
              <a:srgbClr val="F2F2F2">
                <a:alpha val="52549"/>
              </a:srgbClr>
            </a:solidFill>
          </p:spPr>
        </p:sp>
      </p:grpSp>
      <p:sp>
        <p:nvSpPr>
          <p:cNvPr id="13" name="TextBox 13"/>
          <p:cNvSpPr txBox="1"/>
          <p:nvPr/>
        </p:nvSpPr>
        <p:spPr>
          <a:xfrm>
            <a:off x="3403578" y="2197818"/>
            <a:ext cx="6276461" cy="1133742"/>
          </a:xfrm>
          <a:prstGeom prst="rect">
            <a:avLst/>
          </a:prstGeom>
        </p:spPr>
        <p:txBody>
          <a:bodyPr lIns="0" tIns="0" rIns="0" bIns="0" rtlCol="0" anchor="t">
            <a:spAutoFit/>
          </a:bodyPr>
          <a:lstStyle/>
          <a:p>
            <a:pPr algn="l">
              <a:lnSpc>
                <a:spcPts val="9240"/>
              </a:lnSpc>
            </a:pPr>
            <a:r>
              <a:rPr lang="en-US" sz="6600" b="1">
                <a:solidFill>
                  <a:srgbClr val="3F3F3F"/>
                </a:solidFill>
                <a:latin typeface="Raleway Heavy"/>
                <a:ea typeface="Raleway Heavy"/>
                <a:cs typeface="Raleway Heavy"/>
                <a:sym typeface="Raleway Heavy"/>
              </a:rPr>
              <a:t>Job Placement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63503" y="-63503"/>
            <a:ext cx="1048655" cy="6984997"/>
            <a:chOff x="0" y="0"/>
            <a:chExt cx="1048652" cy="6985000"/>
          </a:xfrm>
        </p:grpSpPr>
        <p:sp>
          <p:nvSpPr>
            <p:cNvPr id="5" name="Freeform 5"/>
            <p:cNvSpPr/>
            <p:nvPr/>
          </p:nvSpPr>
          <p:spPr>
            <a:xfrm>
              <a:off x="63500" y="63500"/>
              <a:ext cx="921639" cy="6858000"/>
            </a:xfrm>
            <a:custGeom>
              <a:avLst/>
              <a:gdLst/>
              <a:ahLst/>
              <a:cxnLst/>
              <a:rect l="l" t="t" r="r" b="b"/>
              <a:pathLst>
                <a:path w="921639" h="6858000">
                  <a:moveTo>
                    <a:pt x="0" y="0"/>
                  </a:moveTo>
                  <a:lnTo>
                    <a:pt x="921639" y="0"/>
                  </a:lnTo>
                  <a:lnTo>
                    <a:pt x="921639" y="6858000"/>
                  </a:lnTo>
                  <a:lnTo>
                    <a:pt x="0" y="6858000"/>
                  </a:lnTo>
                  <a:close/>
                </a:path>
              </a:pathLst>
            </a:custGeom>
            <a:solidFill>
              <a:srgbClr val="00CA8E"/>
            </a:solidFill>
          </p:spPr>
        </p:sp>
        <p:sp>
          <p:nvSpPr>
            <p:cNvPr id="6" name="Freeform 6"/>
            <p:cNvSpPr/>
            <p:nvPr/>
          </p:nvSpPr>
          <p:spPr>
            <a:xfrm>
              <a:off x="439801" y="63500"/>
              <a:ext cx="195961" cy="6858000"/>
            </a:xfrm>
            <a:custGeom>
              <a:avLst/>
              <a:gdLst/>
              <a:ahLst/>
              <a:cxnLst/>
              <a:rect l="l" t="t" r="r" b="b"/>
              <a:pathLst>
                <a:path w="195961" h="6858000">
                  <a:moveTo>
                    <a:pt x="0" y="0"/>
                  </a:moveTo>
                  <a:lnTo>
                    <a:pt x="0" y="6858000"/>
                  </a:lnTo>
                  <a:lnTo>
                    <a:pt x="195961" y="6858000"/>
                  </a:lnTo>
                  <a:lnTo>
                    <a:pt x="195961" y="0"/>
                  </a:lnTo>
                  <a:close/>
                </a:path>
              </a:pathLst>
            </a:custGeom>
            <a:solidFill>
              <a:srgbClr val="F2F2F2"/>
            </a:solidFill>
          </p:spPr>
        </p:sp>
        <p:sp>
          <p:nvSpPr>
            <p:cNvPr id="7" name="Freeform 7"/>
            <p:cNvSpPr/>
            <p:nvPr/>
          </p:nvSpPr>
          <p:spPr>
            <a:xfrm>
              <a:off x="243840" y="63500"/>
              <a:ext cx="195961" cy="6858000"/>
            </a:xfrm>
            <a:custGeom>
              <a:avLst/>
              <a:gdLst/>
              <a:ahLst/>
              <a:cxnLst/>
              <a:rect l="l" t="t" r="r" b="b"/>
              <a:pathLst>
                <a:path w="195961" h="6858000">
                  <a:moveTo>
                    <a:pt x="0" y="0"/>
                  </a:moveTo>
                  <a:lnTo>
                    <a:pt x="0" y="6858000"/>
                  </a:lnTo>
                  <a:lnTo>
                    <a:pt x="195961" y="6858000"/>
                  </a:lnTo>
                  <a:lnTo>
                    <a:pt x="195961" y="0"/>
                  </a:lnTo>
                  <a:close/>
                </a:path>
              </a:pathLst>
            </a:custGeom>
            <a:solidFill>
              <a:srgbClr val="F2F2F2">
                <a:alpha val="52549"/>
              </a:srgbClr>
            </a:solidFill>
          </p:spPr>
        </p:sp>
        <p:sp>
          <p:nvSpPr>
            <p:cNvPr id="8" name="Freeform 8"/>
            <p:cNvSpPr/>
            <p:nvPr/>
          </p:nvSpPr>
          <p:spPr>
            <a:xfrm>
              <a:off x="630047" y="63500"/>
              <a:ext cx="195961" cy="6858000"/>
            </a:xfrm>
            <a:custGeom>
              <a:avLst/>
              <a:gdLst/>
              <a:ahLst/>
              <a:cxnLst/>
              <a:rect l="l" t="t" r="r" b="b"/>
              <a:pathLst>
                <a:path w="195961" h="6858000">
                  <a:moveTo>
                    <a:pt x="0" y="0"/>
                  </a:moveTo>
                  <a:lnTo>
                    <a:pt x="0" y="6858000"/>
                  </a:lnTo>
                  <a:lnTo>
                    <a:pt x="195961" y="6858000"/>
                  </a:lnTo>
                  <a:lnTo>
                    <a:pt x="195961" y="0"/>
                  </a:lnTo>
                  <a:close/>
                </a:path>
              </a:pathLst>
            </a:custGeom>
            <a:solidFill>
              <a:srgbClr val="F2F2F2">
                <a:alpha val="52549"/>
              </a:srgbClr>
            </a:solidFill>
          </p:spPr>
        </p:sp>
      </p:grpSp>
      <p:sp>
        <p:nvSpPr>
          <p:cNvPr id="9" name="Freeform 9"/>
          <p:cNvSpPr/>
          <p:nvPr/>
        </p:nvSpPr>
        <p:spPr>
          <a:xfrm>
            <a:off x="6114307" y="3233785"/>
            <a:ext cx="5654869" cy="3039294"/>
          </a:xfrm>
          <a:custGeom>
            <a:avLst/>
            <a:gdLst/>
            <a:ahLst/>
            <a:cxnLst/>
            <a:rect l="l" t="t" r="r" b="b"/>
            <a:pathLst>
              <a:path w="5654869" h="3039294">
                <a:moveTo>
                  <a:pt x="0" y="0"/>
                </a:moveTo>
                <a:lnTo>
                  <a:pt x="5654869" y="0"/>
                </a:lnTo>
                <a:lnTo>
                  <a:pt x="5654869" y="3039294"/>
                </a:lnTo>
                <a:lnTo>
                  <a:pt x="0" y="30392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a:grpSpLocks noChangeAspect="1"/>
          </p:cNvGrpSpPr>
          <p:nvPr/>
        </p:nvGrpSpPr>
        <p:grpSpPr>
          <a:xfrm>
            <a:off x="10845803" y="381695"/>
            <a:ext cx="1008059" cy="44453"/>
            <a:chOff x="0" y="0"/>
            <a:chExt cx="1008062" cy="44450"/>
          </a:xfrm>
        </p:grpSpPr>
        <p:sp>
          <p:nvSpPr>
            <p:cNvPr id="11" name="Freeform 11"/>
            <p:cNvSpPr/>
            <p:nvPr/>
          </p:nvSpPr>
          <p:spPr>
            <a:xfrm>
              <a:off x="0" y="0"/>
              <a:ext cx="1007999" cy="44450"/>
            </a:xfrm>
            <a:custGeom>
              <a:avLst/>
              <a:gdLst/>
              <a:ahLst/>
              <a:cxnLst/>
              <a:rect l="l" t="t" r="r" b="b"/>
              <a:pathLst>
                <a:path w="1007999" h="44450">
                  <a:moveTo>
                    <a:pt x="0" y="0"/>
                  </a:moveTo>
                  <a:lnTo>
                    <a:pt x="1007999" y="0"/>
                  </a:lnTo>
                  <a:lnTo>
                    <a:pt x="1007999" y="44450"/>
                  </a:lnTo>
                  <a:lnTo>
                    <a:pt x="0" y="44450"/>
                  </a:lnTo>
                  <a:close/>
                </a:path>
              </a:pathLst>
            </a:custGeom>
            <a:solidFill>
              <a:srgbClr val="00CA8E"/>
            </a:solidFill>
          </p:spPr>
        </p:sp>
      </p:grpSp>
      <p:sp>
        <p:nvSpPr>
          <p:cNvPr id="12" name="Freeform 12"/>
          <p:cNvSpPr/>
          <p:nvPr/>
        </p:nvSpPr>
        <p:spPr>
          <a:xfrm>
            <a:off x="675761" y="2901972"/>
            <a:ext cx="4798000" cy="3709016"/>
          </a:xfrm>
          <a:custGeom>
            <a:avLst/>
            <a:gdLst/>
            <a:ahLst/>
            <a:cxnLst/>
            <a:rect l="l" t="t" r="r" b="b"/>
            <a:pathLst>
              <a:path w="4798000" h="3709016">
                <a:moveTo>
                  <a:pt x="0" y="0"/>
                </a:moveTo>
                <a:lnTo>
                  <a:pt x="4797999" y="0"/>
                </a:lnTo>
                <a:lnTo>
                  <a:pt x="4797999" y="3709016"/>
                </a:lnTo>
                <a:lnTo>
                  <a:pt x="0" y="3709016"/>
                </a:lnTo>
                <a:lnTo>
                  <a:pt x="0" y="0"/>
                </a:lnTo>
                <a:close/>
              </a:path>
            </a:pathLst>
          </a:custGeom>
          <a:blipFill>
            <a:blip r:embed="rId6"/>
            <a:stretch>
              <a:fillRect/>
            </a:stretch>
          </a:blipFill>
        </p:spPr>
      </p:sp>
      <p:sp>
        <p:nvSpPr>
          <p:cNvPr id="13" name="Freeform 13"/>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14" name="Freeform 14"/>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15" name="Freeform 15"/>
          <p:cNvSpPr/>
          <p:nvPr/>
        </p:nvSpPr>
        <p:spPr>
          <a:xfrm>
            <a:off x="5234807" y="4445651"/>
            <a:ext cx="827570" cy="948319"/>
          </a:xfrm>
          <a:custGeom>
            <a:avLst/>
            <a:gdLst/>
            <a:ahLst/>
            <a:cxnLst/>
            <a:rect l="l" t="t" r="r" b="b"/>
            <a:pathLst>
              <a:path w="827570" h="948319">
                <a:moveTo>
                  <a:pt x="0" y="0"/>
                </a:moveTo>
                <a:lnTo>
                  <a:pt x="827570" y="0"/>
                </a:lnTo>
                <a:lnTo>
                  <a:pt x="827570" y="948318"/>
                </a:lnTo>
                <a:lnTo>
                  <a:pt x="0" y="9483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1193387" y="1602057"/>
            <a:ext cx="10288143" cy="751475"/>
          </a:xfrm>
          <a:prstGeom prst="rect">
            <a:avLst/>
          </a:prstGeom>
        </p:spPr>
        <p:txBody>
          <a:bodyPr lIns="0" tIns="0" rIns="0" bIns="0" rtlCol="0" anchor="t">
            <a:spAutoFit/>
          </a:bodyPr>
          <a:lstStyle/>
          <a:p>
            <a:pPr algn="l">
              <a:lnSpc>
                <a:spcPts val="2904"/>
              </a:lnSpc>
            </a:pPr>
            <a:r>
              <a:rPr lang="en-US" sz="2400" spc="2">
                <a:solidFill>
                  <a:srgbClr val="3F3F3F"/>
                </a:solidFill>
                <a:latin typeface="Roboto"/>
                <a:ea typeface="Roboto"/>
                <a:cs typeface="Roboto"/>
                <a:sym typeface="Roboto"/>
              </a:rPr>
              <a:t>Each volume needs to be registered with Nomad to ensure the CSI plugins know about each volume</a:t>
            </a:r>
          </a:p>
        </p:txBody>
      </p:sp>
      <p:sp>
        <p:nvSpPr>
          <p:cNvPr id="17" name="TextBox 17"/>
          <p:cNvSpPr txBox="1"/>
          <p:nvPr/>
        </p:nvSpPr>
        <p:spPr>
          <a:xfrm>
            <a:off x="7349214" y="479793"/>
            <a:ext cx="4707693" cy="631393"/>
          </a:xfrm>
          <a:prstGeom prst="rect">
            <a:avLst/>
          </a:prstGeom>
        </p:spPr>
        <p:txBody>
          <a:bodyPr lIns="0" tIns="0" rIns="0" bIns="0" rtlCol="0" anchor="t">
            <a:spAutoFit/>
          </a:bodyPr>
          <a:lstStyle/>
          <a:p>
            <a:pPr algn="l">
              <a:lnSpc>
                <a:spcPts val="5040"/>
              </a:lnSpc>
            </a:pPr>
            <a:r>
              <a:rPr lang="en-US" sz="3600" b="1">
                <a:solidFill>
                  <a:srgbClr val="00CA8E"/>
                </a:solidFill>
                <a:latin typeface="Raleway Heavy"/>
                <a:ea typeface="Raleway Heavy"/>
                <a:cs typeface="Raleway Heavy"/>
                <a:sym typeface="Raleway Heavy"/>
              </a:rPr>
              <a:t>Register theVolume</a:t>
            </a:r>
          </a:p>
        </p:txBody>
      </p:sp>
      <p:sp>
        <p:nvSpPr>
          <p:cNvPr id="18" name="TextBox 18"/>
          <p:cNvSpPr txBox="1"/>
          <p:nvPr/>
        </p:nvSpPr>
        <p:spPr>
          <a:xfrm>
            <a:off x="10623756" y="3263227"/>
            <a:ext cx="1002249" cy="290036"/>
          </a:xfrm>
          <a:prstGeom prst="rect">
            <a:avLst/>
          </a:prstGeom>
        </p:spPr>
        <p:txBody>
          <a:bodyPr lIns="0" tIns="0" rIns="0" bIns="0" rtlCol="0" anchor="t">
            <a:spAutoFit/>
          </a:bodyPr>
          <a:lstStyle/>
          <a:p>
            <a:pPr algn="l">
              <a:lnSpc>
                <a:spcPts val="2239"/>
              </a:lnSpc>
            </a:pPr>
            <a:r>
              <a:rPr lang="en-US" sz="1599" spc="1">
                <a:solidFill>
                  <a:srgbClr val="FFFFFF"/>
                </a:solidFill>
                <a:latin typeface="Roboto"/>
                <a:ea typeface="Roboto"/>
                <a:cs typeface="Roboto"/>
                <a:sym typeface="Roboto"/>
              </a:rPr>
              <a:t>TERMINAL</a:t>
            </a:r>
          </a:p>
        </p:txBody>
      </p:sp>
      <p:sp>
        <p:nvSpPr>
          <p:cNvPr id="19" name="TextBox 19"/>
          <p:cNvSpPr txBox="1"/>
          <p:nvPr/>
        </p:nvSpPr>
        <p:spPr>
          <a:xfrm>
            <a:off x="6379112" y="3860702"/>
            <a:ext cx="4737697" cy="278530"/>
          </a:xfrm>
          <a:prstGeom prst="rect">
            <a:avLst/>
          </a:prstGeom>
        </p:spPr>
        <p:txBody>
          <a:bodyPr lIns="0" tIns="0" rIns="0" bIns="0" rtlCol="0" anchor="t">
            <a:spAutoFit/>
          </a:bodyPr>
          <a:lstStyle/>
          <a:p>
            <a:pPr algn="l">
              <a:lnSpc>
                <a:spcPts val="2239"/>
              </a:lnSpc>
            </a:pPr>
            <a:r>
              <a:rPr lang="en-US" sz="1599" b="1" spc="3">
                <a:solidFill>
                  <a:srgbClr val="3F3F3F"/>
                </a:solidFill>
                <a:latin typeface="Courier New OS Bold"/>
                <a:ea typeface="Courier New OS Bold"/>
                <a:cs typeface="Courier New OS Bold"/>
                <a:sym typeface="Courier New OS Bold"/>
              </a:rPr>
              <a:t>$ nomad volume register ebs_volume.hcl</a:t>
            </a:r>
          </a:p>
        </p:txBody>
      </p:sp>
      <p:sp>
        <p:nvSpPr>
          <p:cNvPr id="20" name="TextBox 20"/>
          <p:cNvSpPr txBox="1"/>
          <p:nvPr/>
        </p:nvSpPr>
        <p:spPr>
          <a:xfrm>
            <a:off x="6379112" y="4376957"/>
            <a:ext cx="4363679" cy="1635366"/>
          </a:xfrm>
          <a:prstGeom prst="rect">
            <a:avLst/>
          </a:prstGeom>
        </p:spPr>
        <p:txBody>
          <a:bodyPr lIns="0" tIns="0" rIns="0" bIns="0" rtlCol="0" anchor="t">
            <a:spAutoFit/>
          </a:bodyPr>
          <a:lstStyle/>
          <a:p>
            <a:pPr algn="l">
              <a:lnSpc>
                <a:spcPts val="1902"/>
              </a:lnSpc>
            </a:pPr>
            <a:r>
              <a:rPr lang="en-US" sz="1599" spc="3">
                <a:solidFill>
                  <a:srgbClr val="3F3F3F"/>
                </a:solidFill>
                <a:latin typeface="Courier New OS"/>
                <a:ea typeface="Courier New OS"/>
                <a:cs typeface="Courier New OS"/>
                <a:sym typeface="Courier New OS"/>
              </a:rPr>
              <a:t>ID = web-data Name = web-data External ID = vol-5c699e29779e11fa7 Plugin ID = aws-ebs Provider = ebs.csi.aws.com Version = v0.10.1</a:t>
            </a:r>
          </a:p>
          <a:p>
            <a:pPr algn="l">
              <a:lnSpc>
                <a:spcPts val="1902"/>
              </a:lnSpc>
            </a:pPr>
            <a:r>
              <a:rPr lang="en-US" sz="1599">
                <a:solidFill>
                  <a:srgbClr val="3F3F3F"/>
                </a:solidFill>
                <a:latin typeface="Calibri (MS)"/>
                <a:ea typeface="Calibri (MS)"/>
                <a:cs typeface="Calibri (MS)"/>
                <a:sym typeface="Calibri (MS)"/>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63503" y="6305217"/>
            <a:ext cx="12318997" cy="616058"/>
            <a:chOff x="0" y="0"/>
            <a:chExt cx="12319000" cy="616052"/>
          </a:xfrm>
        </p:grpSpPr>
        <p:sp>
          <p:nvSpPr>
            <p:cNvPr id="5" name="Freeform 5"/>
            <p:cNvSpPr/>
            <p:nvPr/>
          </p:nvSpPr>
          <p:spPr>
            <a:xfrm>
              <a:off x="63500" y="63500"/>
              <a:ext cx="12192000" cy="489077"/>
            </a:xfrm>
            <a:custGeom>
              <a:avLst/>
              <a:gdLst/>
              <a:ahLst/>
              <a:cxnLst/>
              <a:rect l="l" t="t" r="r" b="b"/>
              <a:pathLst>
                <a:path w="12192000" h="489077">
                  <a:moveTo>
                    <a:pt x="0" y="489077"/>
                  </a:moveTo>
                  <a:lnTo>
                    <a:pt x="0" y="0"/>
                  </a:lnTo>
                  <a:lnTo>
                    <a:pt x="12192000" y="0"/>
                  </a:lnTo>
                  <a:lnTo>
                    <a:pt x="12192000" y="489077"/>
                  </a:lnTo>
                  <a:close/>
                </a:path>
              </a:pathLst>
            </a:custGeom>
            <a:solidFill>
              <a:srgbClr val="00CA8E"/>
            </a:solidFill>
          </p:spPr>
        </p:sp>
        <p:sp>
          <p:nvSpPr>
            <p:cNvPr id="6" name="Freeform 6"/>
            <p:cNvSpPr/>
            <p:nvPr/>
          </p:nvSpPr>
          <p:spPr>
            <a:xfrm>
              <a:off x="63500" y="263144"/>
              <a:ext cx="12192000" cy="104013"/>
            </a:xfrm>
            <a:custGeom>
              <a:avLst/>
              <a:gdLst/>
              <a:ahLst/>
              <a:cxnLst/>
              <a:rect l="l" t="t" r="r" b="b"/>
              <a:pathLst>
                <a:path w="12192000" h="104013">
                  <a:moveTo>
                    <a:pt x="0" y="0"/>
                  </a:moveTo>
                  <a:lnTo>
                    <a:pt x="0" y="104013"/>
                  </a:lnTo>
                  <a:lnTo>
                    <a:pt x="12192000" y="104013"/>
                  </a:lnTo>
                  <a:lnTo>
                    <a:pt x="12192000" y="0"/>
                  </a:lnTo>
                  <a:close/>
                </a:path>
              </a:pathLst>
            </a:custGeom>
            <a:solidFill>
              <a:srgbClr val="F2F2F2"/>
            </a:solidFill>
          </p:spPr>
        </p:sp>
        <p:sp>
          <p:nvSpPr>
            <p:cNvPr id="7" name="Freeform 7"/>
            <p:cNvSpPr/>
            <p:nvPr/>
          </p:nvSpPr>
          <p:spPr>
            <a:xfrm>
              <a:off x="63500" y="367157"/>
              <a:ext cx="12192000" cy="104013"/>
            </a:xfrm>
            <a:custGeom>
              <a:avLst/>
              <a:gdLst/>
              <a:ahLst/>
              <a:cxnLst/>
              <a:rect l="l" t="t" r="r" b="b"/>
              <a:pathLst>
                <a:path w="12192000" h="104013">
                  <a:moveTo>
                    <a:pt x="0" y="0"/>
                  </a:moveTo>
                  <a:lnTo>
                    <a:pt x="0" y="104013"/>
                  </a:lnTo>
                  <a:lnTo>
                    <a:pt x="12192000" y="104013"/>
                  </a:lnTo>
                  <a:lnTo>
                    <a:pt x="12192000" y="0"/>
                  </a:lnTo>
                  <a:close/>
                </a:path>
              </a:pathLst>
            </a:custGeom>
            <a:solidFill>
              <a:srgbClr val="F2F2F2">
                <a:alpha val="52549"/>
              </a:srgbClr>
            </a:solidFill>
          </p:spPr>
        </p:sp>
        <p:sp>
          <p:nvSpPr>
            <p:cNvPr id="8" name="Freeform 8"/>
            <p:cNvSpPr/>
            <p:nvPr/>
          </p:nvSpPr>
          <p:spPr>
            <a:xfrm>
              <a:off x="63500" y="162179"/>
              <a:ext cx="12192000" cy="104013"/>
            </a:xfrm>
            <a:custGeom>
              <a:avLst/>
              <a:gdLst/>
              <a:ahLst/>
              <a:cxnLst/>
              <a:rect l="l" t="t" r="r" b="b"/>
              <a:pathLst>
                <a:path w="12192000" h="104013">
                  <a:moveTo>
                    <a:pt x="0" y="0"/>
                  </a:moveTo>
                  <a:lnTo>
                    <a:pt x="0" y="104013"/>
                  </a:lnTo>
                  <a:lnTo>
                    <a:pt x="12192000" y="104013"/>
                  </a:lnTo>
                  <a:lnTo>
                    <a:pt x="12192000" y="0"/>
                  </a:lnTo>
                  <a:close/>
                </a:path>
              </a:pathLst>
            </a:custGeom>
            <a:solidFill>
              <a:srgbClr val="F2F2F2">
                <a:alpha val="52549"/>
              </a:srgbClr>
            </a:solidFill>
          </p:spPr>
        </p:sp>
      </p:grpSp>
      <p:grpSp>
        <p:nvGrpSpPr>
          <p:cNvPr id="9" name="Group 9"/>
          <p:cNvGrpSpPr>
            <a:grpSpLocks noChangeAspect="1"/>
          </p:cNvGrpSpPr>
          <p:nvPr/>
        </p:nvGrpSpPr>
        <p:grpSpPr>
          <a:xfrm>
            <a:off x="390334" y="489280"/>
            <a:ext cx="1008059" cy="44453"/>
            <a:chOff x="0" y="0"/>
            <a:chExt cx="1008062" cy="44450"/>
          </a:xfrm>
        </p:grpSpPr>
        <p:sp>
          <p:nvSpPr>
            <p:cNvPr id="10" name="Freeform 10"/>
            <p:cNvSpPr/>
            <p:nvPr/>
          </p:nvSpPr>
          <p:spPr>
            <a:xfrm>
              <a:off x="0" y="0"/>
              <a:ext cx="1007999" cy="44450"/>
            </a:xfrm>
            <a:custGeom>
              <a:avLst/>
              <a:gdLst/>
              <a:ahLst/>
              <a:cxnLst/>
              <a:rect l="l" t="t" r="r" b="b"/>
              <a:pathLst>
                <a:path w="1007999" h="44450">
                  <a:moveTo>
                    <a:pt x="0" y="0"/>
                  </a:moveTo>
                  <a:lnTo>
                    <a:pt x="1007999" y="0"/>
                  </a:lnTo>
                  <a:lnTo>
                    <a:pt x="1007999" y="44450"/>
                  </a:lnTo>
                  <a:lnTo>
                    <a:pt x="0" y="44450"/>
                  </a:lnTo>
                  <a:close/>
                </a:path>
              </a:pathLst>
            </a:custGeom>
            <a:solidFill>
              <a:srgbClr val="00CA8E"/>
            </a:solidFill>
          </p:spPr>
        </p:sp>
      </p:grpSp>
      <p:sp>
        <p:nvSpPr>
          <p:cNvPr id="11" name="Freeform 11"/>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12" name="Freeform 12"/>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13" name="Freeform 13"/>
          <p:cNvSpPr/>
          <p:nvPr/>
        </p:nvSpPr>
        <p:spPr>
          <a:xfrm>
            <a:off x="6075283" y="0"/>
            <a:ext cx="5624036" cy="6590862"/>
          </a:xfrm>
          <a:custGeom>
            <a:avLst/>
            <a:gdLst/>
            <a:ahLst/>
            <a:cxnLst/>
            <a:rect l="l" t="t" r="r" b="b"/>
            <a:pathLst>
              <a:path w="5624036" h="6590862">
                <a:moveTo>
                  <a:pt x="0" y="0"/>
                </a:moveTo>
                <a:lnTo>
                  <a:pt x="5624036" y="0"/>
                </a:lnTo>
                <a:lnTo>
                  <a:pt x="5624036" y="6590862"/>
                </a:lnTo>
                <a:lnTo>
                  <a:pt x="0" y="6590862"/>
                </a:lnTo>
                <a:lnTo>
                  <a:pt x="0" y="0"/>
                </a:lnTo>
                <a:close/>
              </a:path>
            </a:pathLst>
          </a:custGeom>
          <a:blipFill>
            <a:blip r:embed="rId4"/>
            <a:stretch>
              <a:fillRect t="-4053"/>
            </a:stretch>
          </a:blipFill>
        </p:spPr>
      </p:sp>
      <p:sp>
        <p:nvSpPr>
          <p:cNvPr id="14" name="TextBox 14"/>
          <p:cNvSpPr txBox="1"/>
          <p:nvPr/>
        </p:nvSpPr>
        <p:spPr>
          <a:xfrm>
            <a:off x="369065" y="723633"/>
            <a:ext cx="5024028" cy="1100785"/>
          </a:xfrm>
          <a:prstGeom prst="rect">
            <a:avLst/>
          </a:prstGeom>
        </p:spPr>
        <p:txBody>
          <a:bodyPr lIns="0" tIns="0" rIns="0" bIns="0" rtlCol="0" anchor="t">
            <a:spAutoFit/>
          </a:bodyPr>
          <a:lstStyle/>
          <a:p>
            <a:pPr algn="l">
              <a:lnSpc>
                <a:spcPts val="4294"/>
              </a:lnSpc>
            </a:pPr>
            <a:r>
              <a:rPr lang="en-US" sz="3600" b="1">
                <a:solidFill>
                  <a:srgbClr val="00CA8E"/>
                </a:solidFill>
                <a:latin typeface="Raleway Heavy"/>
                <a:ea typeface="Raleway Heavy"/>
                <a:cs typeface="Raleway Heavy"/>
                <a:sym typeface="Raleway Heavy"/>
              </a:rPr>
              <a:t>CreatetheJobtoUse theVolume</a:t>
            </a:r>
          </a:p>
        </p:txBody>
      </p:sp>
      <p:sp>
        <p:nvSpPr>
          <p:cNvPr id="15" name="TextBox 15"/>
          <p:cNvSpPr txBox="1"/>
          <p:nvPr/>
        </p:nvSpPr>
        <p:spPr>
          <a:xfrm>
            <a:off x="369065" y="2601106"/>
            <a:ext cx="5356736" cy="783774"/>
          </a:xfrm>
          <a:prstGeom prst="rect">
            <a:avLst/>
          </a:prstGeom>
        </p:spPr>
        <p:txBody>
          <a:bodyPr lIns="0" tIns="0" rIns="0" bIns="0" rtlCol="0" anchor="t">
            <a:spAutoFit/>
          </a:bodyPr>
          <a:lstStyle/>
          <a:p>
            <a:pPr algn="l">
              <a:lnSpc>
                <a:spcPts val="2904"/>
              </a:lnSpc>
            </a:pPr>
            <a:r>
              <a:rPr lang="en-US" sz="2400">
                <a:solidFill>
                  <a:srgbClr val="3B3D45"/>
                </a:solidFill>
                <a:latin typeface="Calibri (MS)"/>
                <a:ea typeface="Calibri (MS)"/>
                <a:cs typeface="Calibri (MS)"/>
                <a:sym typeface="Calibri (MS)"/>
              </a:rPr>
              <a:t>And….finally. Create the job for the task(s) that will consume the new CSI volume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63503" y="5249523"/>
            <a:ext cx="12318997" cy="1671980"/>
            <a:chOff x="0" y="0"/>
            <a:chExt cx="12319000" cy="1671980"/>
          </a:xfrm>
        </p:grpSpPr>
        <p:sp>
          <p:nvSpPr>
            <p:cNvPr id="5" name="Freeform 5"/>
            <p:cNvSpPr/>
            <p:nvPr/>
          </p:nvSpPr>
          <p:spPr>
            <a:xfrm>
              <a:off x="63500" y="63500"/>
              <a:ext cx="12192000" cy="1544955"/>
            </a:xfrm>
            <a:custGeom>
              <a:avLst/>
              <a:gdLst/>
              <a:ahLst/>
              <a:cxnLst/>
              <a:rect l="l" t="t" r="r" b="b"/>
              <a:pathLst>
                <a:path w="12192000" h="1544955">
                  <a:moveTo>
                    <a:pt x="0" y="0"/>
                  </a:moveTo>
                  <a:lnTo>
                    <a:pt x="0" y="1544955"/>
                  </a:lnTo>
                  <a:lnTo>
                    <a:pt x="12192000" y="1544955"/>
                  </a:lnTo>
                  <a:lnTo>
                    <a:pt x="12192000" y="0"/>
                  </a:lnTo>
                  <a:close/>
                </a:path>
              </a:pathLst>
            </a:custGeom>
            <a:solidFill>
              <a:srgbClr val="00CA8E"/>
            </a:solidFill>
          </p:spPr>
        </p:sp>
        <p:sp>
          <p:nvSpPr>
            <p:cNvPr id="6" name="Freeform 6"/>
            <p:cNvSpPr/>
            <p:nvPr/>
          </p:nvSpPr>
          <p:spPr>
            <a:xfrm>
              <a:off x="63500" y="674370"/>
              <a:ext cx="12192000" cy="328676"/>
            </a:xfrm>
            <a:custGeom>
              <a:avLst/>
              <a:gdLst/>
              <a:ahLst/>
              <a:cxnLst/>
              <a:rect l="l" t="t" r="r" b="b"/>
              <a:pathLst>
                <a:path w="12192000" h="328676">
                  <a:moveTo>
                    <a:pt x="12192000" y="0"/>
                  </a:moveTo>
                  <a:lnTo>
                    <a:pt x="12192000" y="328676"/>
                  </a:lnTo>
                  <a:lnTo>
                    <a:pt x="0" y="328676"/>
                  </a:lnTo>
                  <a:lnTo>
                    <a:pt x="0" y="0"/>
                  </a:lnTo>
                  <a:close/>
                </a:path>
              </a:pathLst>
            </a:custGeom>
            <a:solidFill>
              <a:srgbClr val="F2F2F2"/>
            </a:solidFill>
          </p:spPr>
        </p:sp>
        <p:sp>
          <p:nvSpPr>
            <p:cNvPr id="7" name="Freeform 7"/>
            <p:cNvSpPr/>
            <p:nvPr/>
          </p:nvSpPr>
          <p:spPr>
            <a:xfrm>
              <a:off x="63500" y="345821"/>
              <a:ext cx="12192000" cy="328549"/>
            </a:xfrm>
            <a:custGeom>
              <a:avLst/>
              <a:gdLst/>
              <a:ahLst/>
              <a:cxnLst/>
              <a:rect l="l" t="t" r="r" b="b"/>
              <a:pathLst>
                <a:path w="12192000" h="328549">
                  <a:moveTo>
                    <a:pt x="12192000" y="0"/>
                  </a:moveTo>
                  <a:lnTo>
                    <a:pt x="12192000" y="328549"/>
                  </a:lnTo>
                  <a:lnTo>
                    <a:pt x="0" y="328549"/>
                  </a:lnTo>
                  <a:lnTo>
                    <a:pt x="0" y="0"/>
                  </a:lnTo>
                  <a:close/>
                </a:path>
              </a:pathLst>
            </a:custGeom>
            <a:solidFill>
              <a:srgbClr val="F2F2F2">
                <a:alpha val="52549"/>
              </a:srgbClr>
            </a:solidFill>
          </p:spPr>
        </p:sp>
        <p:sp>
          <p:nvSpPr>
            <p:cNvPr id="8" name="Freeform 8"/>
            <p:cNvSpPr/>
            <p:nvPr/>
          </p:nvSpPr>
          <p:spPr>
            <a:xfrm>
              <a:off x="63500" y="1002792"/>
              <a:ext cx="12192000" cy="328549"/>
            </a:xfrm>
            <a:custGeom>
              <a:avLst/>
              <a:gdLst/>
              <a:ahLst/>
              <a:cxnLst/>
              <a:rect l="l" t="t" r="r" b="b"/>
              <a:pathLst>
                <a:path w="12192000" h="328549">
                  <a:moveTo>
                    <a:pt x="12192000" y="0"/>
                  </a:moveTo>
                  <a:lnTo>
                    <a:pt x="12192000" y="328549"/>
                  </a:lnTo>
                  <a:lnTo>
                    <a:pt x="0" y="328549"/>
                  </a:lnTo>
                  <a:lnTo>
                    <a:pt x="0" y="0"/>
                  </a:lnTo>
                  <a:close/>
                </a:path>
              </a:pathLst>
            </a:custGeom>
            <a:solidFill>
              <a:srgbClr val="F2F2F2">
                <a:alpha val="52549"/>
              </a:srgbClr>
            </a:solidFill>
          </p:spPr>
        </p:sp>
      </p:grpSp>
      <p:grpSp>
        <p:nvGrpSpPr>
          <p:cNvPr id="9" name="Group 9"/>
          <p:cNvGrpSpPr>
            <a:grpSpLocks noChangeAspect="1"/>
          </p:cNvGrpSpPr>
          <p:nvPr/>
        </p:nvGrpSpPr>
        <p:grpSpPr>
          <a:xfrm>
            <a:off x="4967983" y="1875177"/>
            <a:ext cx="54073" cy="1975371"/>
            <a:chOff x="0" y="0"/>
            <a:chExt cx="54077" cy="1975371"/>
          </a:xfrm>
        </p:grpSpPr>
        <p:sp>
          <p:nvSpPr>
            <p:cNvPr id="10" name="Freeform 10"/>
            <p:cNvSpPr/>
            <p:nvPr/>
          </p:nvSpPr>
          <p:spPr>
            <a:xfrm>
              <a:off x="0" y="0"/>
              <a:ext cx="54102" cy="1975358"/>
            </a:xfrm>
            <a:custGeom>
              <a:avLst/>
              <a:gdLst/>
              <a:ahLst/>
              <a:cxnLst/>
              <a:rect l="l" t="t" r="r" b="b"/>
              <a:pathLst>
                <a:path w="54102" h="1975358">
                  <a:moveTo>
                    <a:pt x="0" y="1975358"/>
                  </a:moveTo>
                  <a:lnTo>
                    <a:pt x="0" y="0"/>
                  </a:lnTo>
                  <a:lnTo>
                    <a:pt x="54102" y="0"/>
                  </a:lnTo>
                  <a:lnTo>
                    <a:pt x="54102" y="1975358"/>
                  </a:lnTo>
                  <a:close/>
                </a:path>
              </a:pathLst>
            </a:custGeom>
            <a:solidFill>
              <a:srgbClr val="00CA8E"/>
            </a:solidFill>
          </p:spPr>
        </p:sp>
      </p:grpSp>
      <p:sp>
        <p:nvSpPr>
          <p:cNvPr id="11" name="Freeform 11"/>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12" name="Freeform 12"/>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13" name="Freeform 13"/>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sp>
        <p:nvSpPr>
          <p:cNvPr id="14" name="TextBox 14"/>
          <p:cNvSpPr txBox="1"/>
          <p:nvPr/>
        </p:nvSpPr>
        <p:spPr>
          <a:xfrm>
            <a:off x="5496687" y="2288858"/>
            <a:ext cx="6315932" cy="1033272"/>
          </a:xfrm>
          <a:prstGeom prst="rect">
            <a:avLst/>
          </a:prstGeom>
        </p:spPr>
        <p:txBody>
          <a:bodyPr lIns="0" tIns="0" rIns="0" bIns="0" rtlCol="0" anchor="t">
            <a:spAutoFit/>
          </a:bodyPr>
          <a:lstStyle/>
          <a:p>
            <a:pPr algn="l">
              <a:lnSpc>
                <a:spcPts val="8400"/>
              </a:lnSpc>
            </a:pPr>
            <a:r>
              <a:rPr lang="en-US" sz="6000" b="1">
                <a:solidFill>
                  <a:srgbClr val="3F3F3F"/>
                </a:solidFill>
                <a:latin typeface="Raleway Heavy"/>
                <a:ea typeface="Raleway Heavy"/>
                <a:cs typeface="Raleway Heavy"/>
                <a:sym typeface="Raleway Heavy"/>
              </a:rPr>
              <a:t>Nomad Volumes</a:t>
            </a:r>
          </a:p>
        </p:txBody>
      </p:sp>
      <p:sp>
        <p:nvSpPr>
          <p:cNvPr id="15" name="TextBox 15"/>
          <p:cNvSpPr txBox="1"/>
          <p:nvPr/>
        </p:nvSpPr>
        <p:spPr>
          <a:xfrm>
            <a:off x="672179" y="1943405"/>
            <a:ext cx="3645322" cy="1645615"/>
          </a:xfrm>
          <a:prstGeom prst="rect">
            <a:avLst/>
          </a:prstGeom>
        </p:spPr>
        <p:txBody>
          <a:bodyPr lIns="0" tIns="0" rIns="0" bIns="0" rtlCol="0" anchor="t">
            <a:spAutoFit/>
          </a:bodyPr>
          <a:lstStyle/>
          <a:p>
            <a:pPr algn="l">
              <a:lnSpc>
                <a:spcPts val="13439"/>
              </a:lnSpc>
            </a:pPr>
            <a:r>
              <a:rPr lang="en-US" sz="9600" b="1">
                <a:solidFill>
                  <a:srgbClr val="00CA8E"/>
                </a:solidFill>
                <a:latin typeface="Raleway Heavy"/>
                <a:ea typeface="Raleway Heavy"/>
                <a:cs typeface="Raleway Heavy"/>
                <a:sym typeface="Raleway Heavy"/>
              </a:rPr>
              <a:t>DEMO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582139" y="452590"/>
            <a:ext cx="1147762" cy="184147"/>
            <a:chOff x="0" y="0"/>
            <a:chExt cx="1147762" cy="184150"/>
          </a:xfrm>
        </p:grpSpPr>
        <p:sp>
          <p:nvSpPr>
            <p:cNvPr id="5" name="Freeform 5"/>
            <p:cNvSpPr/>
            <p:nvPr/>
          </p:nvSpPr>
          <p:spPr>
            <a:xfrm>
              <a:off x="69850" y="69850"/>
              <a:ext cx="1007999" cy="44450"/>
            </a:xfrm>
            <a:custGeom>
              <a:avLst/>
              <a:gdLst/>
              <a:ahLst/>
              <a:cxnLst/>
              <a:rect l="l" t="t" r="r" b="b"/>
              <a:pathLst>
                <a:path w="1007999" h="44450">
                  <a:moveTo>
                    <a:pt x="0" y="0"/>
                  </a:moveTo>
                  <a:lnTo>
                    <a:pt x="1007999" y="0"/>
                  </a:lnTo>
                  <a:lnTo>
                    <a:pt x="1007999" y="44450"/>
                  </a:lnTo>
                  <a:lnTo>
                    <a:pt x="0" y="44450"/>
                  </a:lnTo>
                  <a:close/>
                </a:path>
              </a:pathLst>
            </a:custGeom>
            <a:solidFill>
              <a:srgbClr val="00CA8E"/>
            </a:solidFill>
          </p:spPr>
        </p:sp>
        <p:sp>
          <p:nvSpPr>
            <p:cNvPr id="6" name="Freeform 6"/>
            <p:cNvSpPr/>
            <p:nvPr/>
          </p:nvSpPr>
          <p:spPr>
            <a:xfrm>
              <a:off x="63500" y="63500"/>
              <a:ext cx="1020826" cy="57150"/>
            </a:xfrm>
            <a:custGeom>
              <a:avLst/>
              <a:gdLst/>
              <a:ahLst/>
              <a:cxnLst/>
              <a:rect l="l" t="t" r="r" b="b"/>
              <a:pathLst>
                <a:path w="1020826" h="57150">
                  <a:moveTo>
                    <a:pt x="6350" y="0"/>
                  </a:moveTo>
                  <a:lnTo>
                    <a:pt x="1020826" y="0"/>
                  </a:lnTo>
                  <a:lnTo>
                    <a:pt x="1020826" y="57150"/>
                  </a:lnTo>
                  <a:lnTo>
                    <a:pt x="0" y="57150"/>
                  </a:lnTo>
                  <a:lnTo>
                    <a:pt x="0" y="0"/>
                  </a:lnTo>
                  <a:lnTo>
                    <a:pt x="6350" y="0"/>
                  </a:lnTo>
                  <a:moveTo>
                    <a:pt x="6350" y="12700"/>
                  </a:moveTo>
                  <a:lnTo>
                    <a:pt x="6350" y="6350"/>
                  </a:lnTo>
                  <a:lnTo>
                    <a:pt x="12700" y="6350"/>
                  </a:lnTo>
                  <a:lnTo>
                    <a:pt x="12700" y="50800"/>
                  </a:lnTo>
                  <a:lnTo>
                    <a:pt x="6350" y="50800"/>
                  </a:lnTo>
                  <a:lnTo>
                    <a:pt x="6350" y="44450"/>
                  </a:lnTo>
                  <a:lnTo>
                    <a:pt x="1014476" y="44450"/>
                  </a:lnTo>
                  <a:lnTo>
                    <a:pt x="1014476" y="50800"/>
                  </a:lnTo>
                  <a:lnTo>
                    <a:pt x="1008126" y="50800"/>
                  </a:lnTo>
                  <a:lnTo>
                    <a:pt x="1008126" y="6350"/>
                  </a:lnTo>
                  <a:lnTo>
                    <a:pt x="1014476" y="6350"/>
                  </a:lnTo>
                  <a:lnTo>
                    <a:pt x="1014476" y="12700"/>
                  </a:lnTo>
                  <a:lnTo>
                    <a:pt x="6350" y="12700"/>
                  </a:lnTo>
                  <a:close/>
                </a:path>
              </a:pathLst>
            </a:custGeom>
            <a:solidFill>
              <a:srgbClr val="00CA8E"/>
            </a:solidFill>
          </p:spPr>
        </p:sp>
      </p:grpSp>
      <p:sp>
        <p:nvSpPr>
          <p:cNvPr id="7" name="Freeform 7"/>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sp>
        <p:nvSpPr>
          <p:cNvPr id="8" name="Freeform 8"/>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9" name="Freeform 9"/>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10" name="Group 10"/>
          <p:cNvGrpSpPr>
            <a:grpSpLocks noChangeAspect="1"/>
          </p:cNvGrpSpPr>
          <p:nvPr/>
        </p:nvGrpSpPr>
        <p:grpSpPr>
          <a:xfrm>
            <a:off x="7782268" y="5999693"/>
            <a:ext cx="223666" cy="665569"/>
            <a:chOff x="0" y="0"/>
            <a:chExt cx="223672" cy="665569"/>
          </a:xfrm>
        </p:grpSpPr>
        <p:sp>
          <p:nvSpPr>
            <p:cNvPr id="11" name="Freeform 11"/>
            <p:cNvSpPr/>
            <p:nvPr/>
          </p:nvSpPr>
          <p:spPr>
            <a:xfrm>
              <a:off x="0" y="0"/>
              <a:ext cx="223647" cy="665607"/>
            </a:xfrm>
            <a:custGeom>
              <a:avLst/>
              <a:gdLst/>
              <a:ahLst/>
              <a:cxnLst/>
              <a:rect l="l" t="t" r="r" b="b"/>
              <a:pathLst>
                <a:path w="223647" h="665607">
                  <a:moveTo>
                    <a:pt x="223647" y="665607"/>
                  </a:moveTo>
                  <a:cubicBezTo>
                    <a:pt x="170434" y="665607"/>
                    <a:pt x="120015" y="659638"/>
                    <a:pt x="107188" y="647827"/>
                  </a:cubicBezTo>
                  <a:lnTo>
                    <a:pt x="102362" y="642366"/>
                  </a:lnTo>
                  <a:lnTo>
                    <a:pt x="111887" y="637540"/>
                  </a:lnTo>
                  <a:lnTo>
                    <a:pt x="102362" y="637540"/>
                  </a:lnTo>
                  <a:lnTo>
                    <a:pt x="102362" y="351409"/>
                  </a:lnTo>
                  <a:lnTo>
                    <a:pt x="111887" y="351409"/>
                  </a:lnTo>
                  <a:lnTo>
                    <a:pt x="102362" y="351409"/>
                  </a:lnTo>
                  <a:lnTo>
                    <a:pt x="103759" y="355219"/>
                  </a:lnTo>
                  <a:lnTo>
                    <a:pt x="103632" y="355092"/>
                  </a:lnTo>
                  <a:cubicBezTo>
                    <a:pt x="97536" y="349504"/>
                    <a:pt x="56642" y="342265"/>
                    <a:pt x="0" y="342265"/>
                  </a:cubicBezTo>
                  <a:lnTo>
                    <a:pt x="0" y="323215"/>
                  </a:lnTo>
                  <a:cubicBezTo>
                    <a:pt x="56642" y="323215"/>
                    <a:pt x="97536" y="315976"/>
                    <a:pt x="103632" y="310388"/>
                  </a:cubicBezTo>
                  <a:lnTo>
                    <a:pt x="102362" y="311531"/>
                  </a:lnTo>
                  <a:lnTo>
                    <a:pt x="111887" y="314071"/>
                  </a:lnTo>
                  <a:lnTo>
                    <a:pt x="102362" y="314071"/>
                  </a:lnTo>
                  <a:lnTo>
                    <a:pt x="102362" y="28194"/>
                  </a:lnTo>
                  <a:lnTo>
                    <a:pt x="111887" y="28194"/>
                  </a:lnTo>
                  <a:lnTo>
                    <a:pt x="102362" y="28194"/>
                  </a:lnTo>
                  <a:lnTo>
                    <a:pt x="105029" y="19939"/>
                  </a:lnTo>
                  <a:lnTo>
                    <a:pt x="107315" y="17907"/>
                  </a:lnTo>
                  <a:cubicBezTo>
                    <a:pt x="120015" y="5969"/>
                    <a:pt x="170434" y="0"/>
                    <a:pt x="223647" y="0"/>
                  </a:cubicBezTo>
                  <a:lnTo>
                    <a:pt x="223647" y="19050"/>
                  </a:lnTo>
                  <a:cubicBezTo>
                    <a:pt x="167005" y="19050"/>
                    <a:pt x="126111" y="26289"/>
                    <a:pt x="120015" y="31877"/>
                  </a:cubicBezTo>
                  <a:lnTo>
                    <a:pt x="121285" y="30734"/>
                  </a:lnTo>
                  <a:lnTo>
                    <a:pt x="121285" y="28194"/>
                  </a:lnTo>
                  <a:lnTo>
                    <a:pt x="121285" y="314198"/>
                  </a:lnTo>
                  <a:cubicBezTo>
                    <a:pt x="121285" y="319024"/>
                    <a:pt x="118618" y="322453"/>
                    <a:pt x="116459" y="324612"/>
                  </a:cubicBezTo>
                  <a:cubicBezTo>
                    <a:pt x="103632" y="336423"/>
                    <a:pt x="53213" y="342392"/>
                    <a:pt x="0" y="342392"/>
                  </a:cubicBezTo>
                  <a:lnTo>
                    <a:pt x="0" y="323342"/>
                  </a:lnTo>
                  <a:cubicBezTo>
                    <a:pt x="53213" y="323342"/>
                    <a:pt x="103632" y="329311"/>
                    <a:pt x="116459" y="341122"/>
                  </a:cubicBezTo>
                  <a:lnTo>
                    <a:pt x="121285" y="346583"/>
                  </a:lnTo>
                  <a:lnTo>
                    <a:pt x="121285" y="637413"/>
                  </a:lnTo>
                  <a:cubicBezTo>
                    <a:pt x="121285" y="634873"/>
                    <a:pt x="119888" y="633603"/>
                    <a:pt x="120015" y="633730"/>
                  </a:cubicBezTo>
                  <a:cubicBezTo>
                    <a:pt x="126111" y="639318"/>
                    <a:pt x="167005" y="646557"/>
                    <a:pt x="223647" y="646557"/>
                  </a:cubicBezTo>
                  <a:close/>
                </a:path>
              </a:pathLst>
            </a:custGeom>
            <a:solidFill>
              <a:srgbClr val="14B08B"/>
            </a:solidFill>
          </p:spPr>
        </p:sp>
      </p:grpSp>
      <p:sp>
        <p:nvSpPr>
          <p:cNvPr id="12" name="TextBox 12"/>
          <p:cNvSpPr txBox="1"/>
          <p:nvPr/>
        </p:nvSpPr>
        <p:spPr>
          <a:xfrm>
            <a:off x="627840" y="702535"/>
            <a:ext cx="3042714" cy="551717"/>
          </a:xfrm>
          <a:prstGeom prst="rect">
            <a:avLst/>
          </a:prstGeom>
        </p:spPr>
        <p:txBody>
          <a:bodyPr lIns="0" tIns="0" rIns="0" bIns="0" rtlCol="0" anchor="t">
            <a:spAutoFit/>
          </a:bodyPr>
          <a:lstStyle/>
          <a:p>
            <a:pPr algn="l">
              <a:lnSpc>
                <a:spcPts val="4479"/>
              </a:lnSpc>
            </a:pPr>
            <a:r>
              <a:rPr lang="en-US" sz="3199" b="1">
                <a:solidFill>
                  <a:srgbClr val="3F3F3F"/>
                </a:solidFill>
                <a:latin typeface="Raleway Heavy"/>
                <a:ea typeface="Raleway Heavy"/>
                <a:cs typeface="Raleway Heavy"/>
                <a:sym typeface="Raleway Heavy"/>
              </a:rPr>
              <a:t>Job Placement</a:t>
            </a:r>
          </a:p>
        </p:txBody>
      </p:sp>
      <p:sp>
        <p:nvSpPr>
          <p:cNvPr id="13" name="TextBox 13"/>
          <p:cNvSpPr txBox="1"/>
          <p:nvPr/>
        </p:nvSpPr>
        <p:spPr>
          <a:xfrm>
            <a:off x="743426" y="1619145"/>
            <a:ext cx="10137153" cy="336671"/>
          </a:xfrm>
          <a:prstGeom prst="rect">
            <a:avLst/>
          </a:prstGeom>
        </p:spPr>
        <p:txBody>
          <a:bodyPr lIns="0" tIns="0" rIns="0" bIns="0" rtlCol="0" anchor="t">
            <a:spAutoFit/>
          </a:bodyPr>
          <a:lstStyle/>
          <a:p>
            <a:pPr algn="l">
              <a:lnSpc>
                <a:spcPts val="2399"/>
              </a:lnSpc>
            </a:pPr>
            <a:r>
              <a:rPr lang="en-US" sz="1999">
                <a:solidFill>
                  <a:srgbClr val="3F3F3F"/>
                </a:solidFill>
                <a:latin typeface="Roboto"/>
                <a:ea typeface="Roboto"/>
                <a:cs typeface="Roboto"/>
                <a:sym typeface="Roboto"/>
              </a:rPr>
              <a:t>•When deploying applications, understanding where they will run is essential to ensure </a:t>
            </a:r>
          </a:p>
        </p:txBody>
      </p:sp>
      <p:sp>
        <p:nvSpPr>
          <p:cNvPr id="14" name="TextBox 14"/>
          <p:cNvSpPr txBox="1"/>
          <p:nvPr/>
        </p:nvSpPr>
        <p:spPr>
          <a:xfrm>
            <a:off x="1029176" y="1929146"/>
            <a:ext cx="6528302" cy="312534"/>
          </a:xfrm>
          <a:prstGeom prst="rect">
            <a:avLst/>
          </a:prstGeom>
        </p:spPr>
        <p:txBody>
          <a:bodyPr lIns="0" tIns="0" rIns="0" bIns="0" rtlCol="0" anchor="t">
            <a:spAutoFit/>
          </a:bodyPr>
          <a:lstStyle/>
          <a:p>
            <a:pPr algn="l">
              <a:lnSpc>
                <a:spcPts val="2399"/>
              </a:lnSpc>
            </a:pPr>
            <a:r>
              <a:rPr lang="en-US" sz="1999">
                <a:solidFill>
                  <a:srgbClr val="3F3F3F"/>
                </a:solidFill>
                <a:latin typeface="Roboto"/>
                <a:ea typeface="Roboto"/>
                <a:cs typeface="Roboto"/>
                <a:sym typeface="Roboto"/>
              </a:rPr>
              <a:t>the maximum uptime and high availability for consumers</a:t>
            </a:r>
          </a:p>
        </p:txBody>
      </p:sp>
      <p:sp>
        <p:nvSpPr>
          <p:cNvPr id="15" name="TextBox 15"/>
          <p:cNvSpPr txBox="1"/>
          <p:nvPr/>
        </p:nvSpPr>
        <p:spPr>
          <a:xfrm>
            <a:off x="743426" y="2533545"/>
            <a:ext cx="9990382" cy="336671"/>
          </a:xfrm>
          <a:prstGeom prst="rect">
            <a:avLst/>
          </a:prstGeom>
        </p:spPr>
        <p:txBody>
          <a:bodyPr lIns="0" tIns="0" rIns="0" bIns="0" rtlCol="0" anchor="t">
            <a:spAutoFit/>
          </a:bodyPr>
          <a:lstStyle/>
          <a:p>
            <a:pPr algn="l">
              <a:lnSpc>
                <a:spcPts val="2399"/>
              </a:lnSpc>
            </a:pPr>
            <a:r>
              <a:rPr lang="en-US" sz="1999">
                <a:solidFill>
                  <a:srgbClr val="3F3F3F"/>
                </a:solidFill>
                <a:latin typeface="Roboto"/>
                <a:ea typeface="Roboto"/>
                <a:cs typeface="Roboto"/>
                <a:sym typeface="Roboto"/>
              </a:rPr>
              <a:t>•By default, Nomad will use the </a:t>
            </a:r>
            <a:r>
              <a:rPr lang="en-US" sz="1999">
                <a:solidFill>
                  <a:srgbClr val="00CA8E"/>
                </a:solidFill>
                <a:latin typeface="Roboto"/>
                <a:ea typeface="Roboto"/>
                <a:cs typeface="Roboto"/>
                <a:sym typeface="Roboto"/>
              </a:rPr>
              <a:t>"</a:t>
            </a:r>
            <a:r>
              <a:rPr lang="en-US" sz="1999" b="1">
                <a:solidFill>
                  <a:srgbClr val="00CA8E"/>
                </a:solidFill>
                <a:latin typeface="Roboto Bold"/>
                <a:ea typeface="Roboto Bold"/>
                <a:cs typeface="Roboto Bold"/>
                <a:sym typeface="Roboto Bold"/>
              </a:rPr>
              <a:t>binpack</a:t>
            </a:r>
            <a:r>
              <a:rPr lang="en-US" sz="1999">
                <a:solidFill>
                  <a:srgbClr val="00CA8E"/>
                </a:solidFill>
                <a:latin typeface="Roboto"/>
                <a:ea typeface="Roboto"/>
                <a:cs typeface="Roboto"/>
                <a:sym typeface="Roboto"/>
              </a:rPr>
              <a:t>" </a:t>
            </a:r>
            <a:r>
              <a:rPr lang="en-US" sz="1999">
                <a:solidFill>
                  <a:srgbClr val="3F3F3F"/>
                </a:solidFill>
                <a:latin typeface="Roboto"/>
                <a:ea typeface="Roboto"/>
                <a:cs typeface="Roboto"/>
                <a:sym typeface="Roboto"/>
              </a:rPr>
              <a:t>algorithm for allocations on available client </a:t>
            </a:r>
          </a:p>
        </p:txBody>
      </p:sp>
      <p:sp>
        <p:nvSpPr>
          <p:cNvPr id="16" name="TextBox 16"/>
          <p:cNvSpPr txBox="1"/>
          <p:nvPr/>
        </p:nvSpPr>
        <p:spPr>
          <a:xfrm>
            <a:off x="1029176" y="2843546"/>
            <a:ext cx="707031" cy="312534"/>
          </a:xfrm>
          <a:prstGeom prst="rect">
            <a:avLst/>
          </a:prstGeom>
        </p:spPr>
        <p:txBody>
          <a:bodyPr lIns="0" tIns="0" rIns="0" bIns="0" rtlCol="0" anchor="t">
            <a:spAutoFit/>
          </a:bodyPr>
          <a:lstStyle/>
          <a:p>
            <a:pPr algn="l">
              <a:lnSpc>
                <a:spcPts val="2399"/>
              </a:lnSpc>
            </a:pPr>
            <a:r>
              <a:rPr lang="en-US" sz="1999">
                <a:solidFill>
                  <a:srgbClr val="3F3F3F"/>
                </a:solidFill>
                <a:latin typeface="Roboto"/>
                <a:ea typeface="Roboto"/>
                <a:cs typeface="Roboto"/>
                <a:sym typeface="Roboto"/>
              </a:rPr>
              <a:t>nodes</a:t>
            </a:r>
          </a:p>
        </p:txBody>
      </p:sp>
      <p:sp>
        <p:nvSpPr>
          <p:cNvPr id="17" name="TextBox 17"/>
          <p:cNvSpPr txBox="1"/>
          <p:nvPr/>
        </p:nvSpPr>
        <p:spPr>
          <a:xfrm>
            <a:off x="743426" y="3447945"/>
            <a:ext cx="9717900" cy="946271"/>
          </a:xfrm>
          <a:prstGeom prst="rect">
            <a:avLst/>
          </a:prstGeom>
        </p:spPr>
        <p:txBody>
          <a:bodyPr lIns="0" tIns="0" rIns="0" bIns="0" rtlCol="0" anchor="t">
            <a:spAutoFit/>
          </a:bodyPr>
          <a:lstStyle/>
          <a:p>
            <a:pPr algn="l">
              <a:lnSpc>
                <a:spcPts val="2399"/>
              </a:lnSpc>
            </a:pPr>
            <a:r>
              <a:rPr lang="en-US" sz="1999">
                <a:solidFill>
                  <a:srgbClr val="3F3F3F"/>
                </a:solidFill>
                <a:latin typeface="Roboto"/>
                <a:ea typeface="Roboto"/>
                <a:cs typeface="Roboto"/>
                <a:sym typeface="Roboto"/>
              </a:rPr>
              <a:t>•Bin packing can save costs by </a:t>
            </a:r>
            <a:r>
              <a:rPr lang="en-US" sz="1999">
                <a:solidFill>
                  <a:srgbClr val="00CA8E"/>
                </a:solidFill>
                <a:latin typeface="Roboto"/>
                <a:ea typeface="Roboto"/>
                <a:cs typeface="Roboto"/>
                <a:sym typeface="Roboto"/>
              </a:rPr>
              <a:t>maximizing the resources </a:t>
            </a:r>
            <a:r>
              <a:rPr lang="en-US" sz="1999">
                <a:solidFill>
                  <a:srgbClr val="3F3F3F"/>
                </a:solidFill>
                <a:latin typeface="Roboto"/>
                <a:ea typeface="Roboto"/>
                <a:cs typeface="Roboto"/>
                <a:sym typeface="Roboto"/>
              </a:rPr>
              <a:t>of Nomad clients •However, bin packing </a:t>
            </a:r>
            <a:r>
              <a:rPr lang="en-US" sz="1999">
                <a:solidFill>
                  <a:srgbClr val="00CA8E"/>
                </a:solidFill>
                <a:latin typeface="Roboto"/>
                <a:ea typeface="Roboto"/>
                <a:cs typeface="Roboto"/>
                <a:sym typeface="Roboto"/>
              </a:rPr>
              <a:t>can introduce risk </a:t>
            </a:r>
            <a:r>
              <a:rPr lang="en-US" sz="1999">
                <a:solidFill>
                  <a:srgbClr val="3F3F3F"/>
                </a:solidFill>
                <a:latin typeface="Roboto"/>
                <a:ea typeface="Roboto"/>
                <a:cs typeface="Roboto"/>
                <a:sym typeface="Roboto"/>
              </a:rPr>
              <a:t>to your application because it may not be </a:t>
            </a:r>
          </a:p>
        </p:txBody>
      </p:sp>
      <p:sp>
        <p:nvSpPr>
          <p:cNvPr id="18" name="TextBox 18"/>
          <p:cNvSpPr txBox="1"/>
          <p:nvPr/>
        </p:nvSpPr>
        <p:spPr>
          <a:xfrm>
            <a:off x="1029176" y="4367546"/>
            <a:ext cx="4345286" cy="312534"/>
          </a:xfrm>
          <a:prstGeom prst="rect">
            <a:avLst/>
          </a:prstGeom>
        </p:spPr>
        <p:txBody>
          <a:bodyPr lIns="0" tIns="0" rIns="0" bIns="0" rtlCol="0" anchor="t">
            <a:spAutoFit/>
          </a:bodyPr>
          <a:lstStyle/>
          <a:p>
            <a:pPr algn="l">
              <a:lnSpc>
                <a:spcPts val="2399"/>
              </a:lnSpc>
            </a:pPr>
            <a:r>
              <a:rPr lang="en-US" sz="1999">
                <a:solidFill>
                  <a:srgbClr val="3F3F3F"/>
                </a:solidFill>
                <a:latin typeface="Roboto"/>
                <a:ea typeface="Roboto"/>
                <a:cs typeface="Roboto"/>
                <a:sym typeface="Roboto"/>
              </a:rPr>
              <a:t>deployed across multiple client nodes</a:t>
            </a:r>
          </a:p>
        </p:txBody>
      </p:sp>
      <p:sp>
        <p:nvSpPr>
          <p:cNvPr id="19" name="TextBox 19"/>
          <p:cNvSpPr txBox="1"/>
          <p:nvPr/>
        </p:nvSpPr>
        <p:spPr>
          <a:xfrm>
            <a:off x="743426" y="4971945"/>
            <a:ext cx="10282857" cy="336671"/>
          </a:xfrm>
          <a:prstGeom prst="rect">
            <a:avLst/>
          </a:prstGeom>
        </p:spPr>
        <p:txBody>
          <a:bodyPr lIns="0" tIns="0" rIns="0" bIns="0" rtlCol="0" anchor="t">
            <a:spAutoFit/>
          </a:bodyPr>
          <a:lstStyle/>
          <a:p>
            <a:pPr algn="l">
              <a:lnSpc>
                <a:spcPts val="2399"/>
              </a:lnSpc>
            </a:pPr>
            <a:r>
              <a:rPr lang="en-US" sz="1999">
                <a:solidFill>
                  <a:srgbClr val="3F3F3F"/>
                </a:solidFill>
                <a:latin typeface="Roboto"/>
                <a:ea typeface="Roboto"/>
                <a:cs typeface="Roboto"/>
                <a:sym typeface="Roboto"/>
              </a:rPr>
              <a:t>•You can configure Nomad scheduling to use a </a:t>
            </a:r>
            <a:r>
              <a:rPr lang="en-US" sz="1999">
                <a:solidFill>
                  <a:srgbClr val="00CA8E"/>
                </a:solidFill>
                <a:latin typeface="Roboto"/>
                <a:ea typeface="Roboto"/>
                <a:cs typeface="Roboto"/>
                <a:sym typeface="Roboto"/>
              </a:rPr>
              <a:t>"</a:t>
            </a:r>
            <a:r>
              <a:rPr lang="en-US" sz="1999" b="1">
                <a:solidFill>
                  <a:srgbClr val="00CA8E"/>
                </a:solidFill>
                <a:latin typeface="Roboto Bold"/>
                <a:ea typeface="Roboto Bold"/>
                <a:cs typeface="Roboto Bold"/>
                <a:sym typeface="Roboto Bold"/>
              </a:rPr>
              <a:t>spread</a:t>
            </a:r>
            <a:r>
              <a:rPr lang="en-US" sz="1999">
                <a:solidFill>
                  <a:srgbClr val="00CA8E"/>
                </a:solidFill>
                <a:latin typeface="Roboto"/>
                <a:ea typeface="Roboto"/>
                <a:cs typeface="Roboto"/>
                <a:sym typeface="Roboto"/>
              </a:rPr>
              <a:t>" </a:t>
            </a:r>
            <a:r>
              <a:rPr lang="en-US" sz="1999">
                <a:solidFill>
                  <a:srgbClr val="3F3F3F"/>
                </a:solidFill>
                <a:latin typeface="Roboto"/>
                <a:ea typeface="Roboto"/>
                <a:cs typeface="Roboto"/>
                <a:sym typeface="Roboto"/>
              </a:rPr>
              <a:t>algorithm for the entire cluster, </a:t>
            </a:r>
          </a:p>
        </p:txBody>
      </p:sp>
      <p:sp>
        <p:nvSpPr>
          <p:cNvPr id="20" name="TextBox 20"/>
          <p:cNvSpPr txBox="1"/>
          <p:nvPr/>
        </p:nvSpPr>
        <p:spPr>
          <a:xfrm>
            <a:off x="1029176" y="5281946"/>
            <a:ext cx="6680949" cy="312534"/>
          </a:xfrm>
          <a:prstGeom prst="rect">
            <a:avLst/>
          </a:prstGeom>
        </p:spPr>
        <p:txBody>
          <a:bodyPr lIns="0" tIns="0" rIns="0" bIns="0" rtlCol="0" anchor="t">
            <a:spAutoFit/>
          </a:bodyPr>
          <a:lstStyle/>
          <a:p>
            <a:pPr algn="l">
              <a:lnSpc>
                <a:spcPts val="2399"/>
              </a:lnSpc>
            </a:pPr>
            <a:r>
              <a:rPr lang="en-US" sz="1999">
                <a:solidFill>
                  <a:srgbClr val="3F3F3F"/>
                </a:solidFill>
                <a:latin typeface="Roboto"/>
                <a:ea typeface="Roboto"/>
                <a:cs typeface="Roboto"/>
                <a:sym typeface="Roboto"/>
              </a:rPr>
              <a:t>or you can customize it per job within the job specification</a:t>
            </a:r>
          </a:p>
        </p:txBody>
      </p:sp>
      <p:sp>
        <p:nvSpPr>
          <p:cNvPr id="21" name="TextBox 21"/>
          <p:cNvSpPr txBox="1"/>
          <p:nvPr/>
        </p:nvSpPr>
        <p:spPr>
          <a:xfrm>
            <a:off x="8188519" y="5995873"/>
            <a:ext cx="418405" cy="703297"/>
          </a:xfrm>
          <a:prstGeom prst="rect">
            <a:avLst/>
          </a:prstGeom>
        </p:spPr>
        <p:txBody>
          <a:bodyPr lIns="0" tIns="0" rIns="0" bIns="0" rtlCol="0" anchor="t">
            <a:spAutoFit/>
          </a:bodyPr>
          <a:lstStyle/>
          <a:p>
            <a:pPr algn="just">
              <a:lnSpc>
                <a:spcPts val="2808"/>
              </a:lnSpc>
            </a:pPr>
            <a:r>
              <a:rPr lang="en-US" sz="1800">
                <a:solidFill>
                  <a:srgbClr val="3F3F3F"/>
                </a:solidFill>
                <a:latin typeface="Courier New OS"/>
                <a:ea typeface="Courier New OS"/>
                <a:cs typeface="Courier New OS"/>
                <a:sym typeface="Courier New OS"/>
              </a:rPr>
              <a:t>job job</a:t>
            </a:r>
          </a:p>
        </p:txBody>
      </p:sp>
      <p:sp>
        <p:nvSpPr>
          <p:cNvPr id="22" name="TextBox 22"/>
          <p:cNvSpPr txBox="1"/>
          <p:nvPr/>
        </p:nvSpPr>
        <p:spPr>
          <a:xfrm>
            <a:off x="9094975" y="5995873"/>
            <a:ext cx="836152" cy="346681"/>
          </a:xfrm>
          <a:prstGeom prst="rect">
            <a:avLst/>
          </a:prstGeom>
        </p:spPr>
        <p:txBody>
          <a:bodyPr lIns="0" tIns="0" rIns="0" bIns="0" rtlCol="0" anchor="t">
            <a:spAutoFit/>
          </a:bodyPr>
          <a:lstStyle/>
          <a:p>
            <a:pPr algn="l">
              <a:lnSpc>
                <a:spcPts val="2808"/>
              </a:lnSpc>
            </a:pPr>
            <a:r>
              <a:rPr lang="en-US" sz="1800">
                <a:solidFill>
                  <a:srgbClr val="3F3F3F"/>
                </a:solidFill>
                <a:latin typeface="Courier New OS"/>
                <a:ea typeface="Courier New OS"/>
                <a:cs typeface="Courier New OS"/>
                <a:sym typeface="Courier New OS"/>
              </a:rPr>
              <a:t>spread</a:t>
            </a:r>
          </a:p>
        </p:txBody>
      </p:sp>
      <p:sp>
        <p:nvSpPr>
          <p:cNvPr id="23" name="TextBox 23"/>
          <p:cNvSpPr txBox="1"/>
          <p:nvPr/>
        </p:nvSpPr>
        <p:spPr>
          <a:xfrm>
            <a:off x="9094975" y="6352489"/>
            <a:ext cx="696906" cy="346681"/>
          </a:xfrm>
          <a:prstGeom prst="rect">
            <a:avLst/>
          </a:prstGeom>
        </p:spPr>
        <p:txBody>
          <a:bodyPr lIns="0" tIns="0" rIns="0" bIns="0" rtlCol="0" anchor="t">
            <a:spAutoFit/>
          </a:bodyPr>
          <a:lstStyle/>
          <a:p>
            <a:pPr algn="l">
              <a:lnSpc>
                <a:spcPts val="2808"/>
              </a:lnSpc>
            </a:pPr>
            <a:r>
              <a:rPr lang="en-US" sz="1800">
                <a:solidFill>
                  <a:srgbClr val="3F3F3F"/>
                </a:solidFill>
                <a:latin typeface="Courier New OS"/>
                <a:ea typeface="Courier New OS"/>
                <a:cs typeface="Courier New OS"/>
                <a:sym typeface="Courier New OS"/>
              </a:rPr>
              <a:t>group</a:t>
            </a:r>
          </a:p>
        </p:txBody>
      </p:sp>
      <p:sp>
        <p:nvSpPr>
          <p:cNvPr id="24" name="TextBox 24"/>
          <p:cNvSpPr txBox="1"/>
          <p:nvPr/>
        </p:nvSpPr>
        <p:spPr>
          <a:xfrm>
            <a:off x="10274494" y="6381064"/>
            <a:ext cx="836152" cy="318106"/>
          </a:xfrm>
          <a:prstGeom prst="rect">
            <a:avLst/>
          </a:prstGeom>
        </p:spPr>
        <p:txBody>
          <a:bodyPr lIns="0" tIns="0" rIns="0" bIns="0" rtlCol="0" anchor="t">
            <a:spAutoFit/>
          </a:bodyPr>
          <a:lstStyle/>
          <a:p>
            <a:pPr algn="l">
              <a:lnSpc>
                <a:spcPts val="2520"/>
              </a:lnSpc>
            </a:pPr>
            <a:r>
              <a:rPr lang="en-US" sz="1800">
                <a:solidFill>
                  <a:srgbClr val="3F3F3F"/>
                </a:solidFill>
                <a:latin typeface="Courier New OS"/>
                <a:ea typeface="Courier New OS"/>
                <a:cs typeface="Courier New OS"/>
                <a:sym typeface="Courier New OS"/>
              </a:rPr>
              <a:t>spread</a:t>
            </a:r>
          </a:p>
        </p:txBody>
      </p:sp>
      <p:sp>
        <p:nvSpPr>
          <p:cNvPr id="25" name="TextBox 25"/>
          <p:cNvSpPr txBox="1"/>
          <p:nvPr/>
        </p:nvSpPr>
        <p:spPr>
          <a:xfrm>
            <a:off x="8734616" y="5901461"/>
            <a:ext cx="228276" cy="692458"/>
          </a:xfrm>
          <a:prstGeom prst="rect">
            <a:avLst/>
          </a:prstGeom>
        </p:spPr>
        <p:txBody>
          <a:bodyPr lIns="0" tIns="0" rIns="0" bIns="0" rtlCol="0" anchor="t">
            <a:spAutoFit/>
          </a:bodyPr>
          <a:lstStyle/>
          <a:p>
            <a:pPr algn="just">
              <a:lnSpc>
                <a:spcPts val="2808"/>
              </a:lnSpc>
            </a:pPr>
            <a:r>
              <a:rPr lang="en-US" sz="1800" spc="700">
                <a:solidFill>
                  <a:srgbClr val="00CA8E"/>
                </a:solidFill>
                <a:latin typeface="Montserrat"/>
                <a:ea typeface="Montserrat"/>
                <a:cs typeface="Montserrat"/>
                <a:sym typeface="Montserrat"/>
              </a:rPr>
              <a:t>à à</a:t>
            </a:r>
          </a:p>
        </p:txBody>
      </p:sp>
      <p:sp>
        <p:nvSpPr>
          <p:cNvPr id="26" name="TextBox 26"/>
          <p:cNvSpPr txBox="1"/>
          <p:nvPr/>
        </p:nvSpPr>
        <p:spPr>
          <a:xfrm>
            <a:off x="9914125" y="6286652"/>
            <a:ext cx="228276" cy="307267"/>
          </a:xfrm>
          <a:prstGeom prst="rect">
            <a:avLst/>
          </a:prstGeom>
        </p:spPr>
        <p:txBody>
          <a:bodyPr lIns="0" tIns="0" rIns="0" bIns="0" rtlCol="0" anchor="t">
            <a:spAutoFit/>
          </a:bodyPr>
          <a:lstStyle/>
          <a:p>
            <a:pPr algn="l">
              <a:lnSpc>
                <a:spcPts val="2520"/>
              </a:lnSpc>
            </a:pPr>
            <a:r>
              <a:rPr lang="en-US" sz="1800" spc="700">
                <a:solidFill>
                  <a:srgbClr val="00CA8E"/>
                </a:solidFill>
                <a:latin typeface="Montserrat"/>
                <a:ea typeface="Montserrat"/>
                <a:cs typeface="Montserrat"/>
                <a:sym typeface="Montserrat"/>
              </a:rPr>
              <a:t>à</a:t>
            </a:r>
          </a:p>
        </p:txBody>
      </p:sp>
      <p:sp>
        <p:nvSpPr>
          <p:cNvPr id="27" name="TextBox 27"/>
          <p:cNvSpPr txBox="1"/>
          <p:nvPr/>
        </p:nvSpPr>
        <p:spPr>
          <a:xfrm>
            <a:off x="6521396" y="6153969"/>
            <a:ext cx="1107843" cy="320335"/>
          </a:xfrm>
          <a:prstGeom prst="rect">
            <a:avLst/>
          </a:prstGeom>
        </p:spPr>
        <p:txBody>
          <a:bodyPr lIns="0" tIns="0" rIns="0" bIns="0" rtlCol="0" anchor="t">
            <a:spAutoFit/>
          </a:bodyPr>
          <a:lstStyle/>
          <a:p>
            <a:pPr algn="l">
              <a:lnSpc>
                <a:spcPts val="2520"/>
              </a:lnSpc>
            </a:pPr>
            <a:r>
              <a:rPr lang="en-US" sz="1800">
                <a:solidFill>
                  <a:srgbClr val="3F3F3F"/>
                </a:solidFill>
                <a:latin typeface="Roboto"/>
                <a:ea typeface="Roboto"/>
                <a:cs typeface="Roboto"/>
                <a:sym typeface="Roboto"/>
              </a:rPr>
              <a:t>Placement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582139" y="452590"/>
            <a:ext cx="1147762" cy="184147"/>
            <a:chOff x="0" y="0"/>
            <a:chExt cx="1147762" cy="184150"/>
          </a:xfrm>
        </p:grpSpPr>
        <p:sp>
          <p:nvSpPr>
            <p:cNvPr id="5" name="Freeform 5"/>
            <p:cNvSpPr/>
            <p:nvPr/>
          </p:nvSpPr>
          <p:spPr>
            <a:xfrm>
              <a:off x="69850" y="69850"/>
              <a:ext cx="1007999" cy="44450"/>
            </a:xfrm>
            <a:custGeom>
              <a:avLst/>
              <a:gdLst/>
              <a:ahLst/>
              <a:cxnLst/>
              <a:rect l="l" t="t" r="r" b="b"/>
              <a:pathLst>
                <a:path w="1007999" h="44450">
                  <a:moveTo>
                    <a:pt x="0" y="0"/>
                  </a:moveTo>
                  <a:lnTo>
                    <a:pt x="1007999" y="0"/>
                  </a:lnTo>
                  <a:lnTo>
                    <a:pt x="1007999" y="44450"/>
                  </a:lnTo>
                  <a:lnTo>
                    <a:pt x="0" y="44450"/>
                  </a:lnTo>
                  <a:close/>
                </a:path>
              </a:pathLst>
            </a:custGeom>
            <a:solidFill>
              <a:srgbClr val="00CA8E"/>
            </a:solidFill>
          </p:spPr>
        </p:sp>
        <p:sp>
          <p:nvSpPr>
            <p:cNvPr id="6" name="Freeform 6"/>
            <p:cNvSpPr/>
            <p:nvPr/>
          </p:nvSpPr>
          <p:spPr>
            <a:xfrm>
              <a:off x="63500" y="63500"/>
              <a:ext cx="1020826" cy="57150"/>
            </a:xfrm>
            <a:custGeom>
              <a:avLst/>
              <a:gdLst/>
              <a:ahLst/>
              <a:cxnLst/>
              <a:rect l="l" t="t" r="r" b="b"/>
              <a:pathLst>
                <a:path w="1020826" h="57150">
                  <a:moveTo>
                    <a:pt x="6350" y="0"/>
                  </a:moveTo>
                  <a:lnTo>
                    <a:pt x="1020826" y="0"/>
                  </a:lnTo>
                  <a:lnTo>
                    <a:pt x="1020826" y="57150"/>
                  </a:lnTo>
                  <a:lnTo>
                    <a:pt x="0" y="57150"/>
                  </a:lnTo>
                  <a:lnTo>
                    <a:pt x="0" y="0"/>
                  </a:lnTo>
                  <a:lnTo>
                    <a:pt x="6350" y="0"/>
                  </a:lnTo>
                  <a:moveTo>
                    <a:pt x="6350" y="12700"/>
                  </a:moveTo>
                  <a:lnTo>
                    <a:pt x="6350" y="6350"/>
                  </a:lnTo>
                  <a:lnTo>
                    <a:pt x="12700" y="6350"/>
                  </a:lnTo>
                  <a:lnTo>
                    <a:pt x="12700" y="50800"/>
                  </a:lnTo>
                  <a:lnTo>
                    <a:pt x="6350" y="50800"/>
                  </a:lnTo>
                  <a:lnTo>
                    <a:pt x="6350" y="44450"/>
                  </a:lnTo>
                  <a:lnTo>
                    <a:pt x="1014476" y="44450"/>
                  </a:lnTo>
                  <a:lnTo>
                    <a:pt x="1014476" y="50800"/>
                  </a:lnTo>
                  <a:lnTo>
                    <a:pt x="1008126" y="50800"/>
                  </a:lnTo>
                  <a:lnTo>
                    <a:pt x="1008126" y="6350"/>
                  </a:lnTo>
                  <a:lnTo>
                    <a:pt x="1014476" y="6350"/>
                  </a:lnTo>
                  <a:lnTo>
                    <a:pt x="1014476" y="12700"/>
                  </a:lnTo>
                  <a:lnTo>
                    <a:pt x="6350" y="12700"/>
                  </a:lnTo>
                  <a:close/>
                </a:path>
              </a:pathLst>
            </a:custGeom>
            <a:solidFill>
              <a:srgbClr val="00CA8E"/>
            </a:solidFill>
          </p:spPr>
        </p:sp>
      </p:grpSp>
      <p:sp>
        <p:nvSpPr>
          <p:cNvPr id="7" name="Freeform 7"/>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sp>
        <p:nvSpPr>
          <p:cNvPr id="8" name="Freeform 8"/>
          <p:cNvSpPr/>
          <p:nvPr/>
        </p:nvSpPr>
        <p:spPr>
          <a:xfrm>
            <a:off x="841248" y="2063496"/>
            <a:ext cx="1264920" cy="1261872"/>
          </a:xfrm>
          <a:custGeom>
            <a:avLst/>
            <a:gdLst/>
            <a:ahLst/>
            <a:cxnLst/>
            <a:rect l="l" t="t" r="r" b="b"/>
            <a:pathLst>
              <a:path w="1264920" h="1261872">
                <a:moveTo>
                  <a:pt x="0" y="0"/>
                </a:moveTo>
                <a:lnTo>
                  <a:pt x="1264920" y="0"/>
                </a:lnTo>
                <a:lnTo>
                  <a:pt x="1264920" y="1261872"/>
                </a:lnTo>
                <a:lnTo>
                  <a:pt x="0" y="1261872"/>
                </a:lnTo>
                <a:lnTo>
                  <a:pt x="0" y="0"/>
                </a:lnTo>
                <a:close/>
              </a:path>
            </a:pathLst>
          </a:custGeom>
          <a:blipFill>
            <a:blip r:embed="rId5"/>
            <a:stretch>
              <a:fillRect/>
            </a:stretch>
          </a:blipFill>
        </p:spPr>
      </p:sp>
      <p:grpSp>
        <p:nvGrpSpPr>
          <p:cNvPr id="9" name="Group 9"/>
          <p:cNvGrpSpPr>
            <a:grpSpLocks noChangeAspect="1"/>
          </p:cNvGrpSpPr>
          <p:nvPr/>
        </p:nvGrpSpPr>
        <p:grpSpPr>
          <a:xfrm>
            <a:off x="866299" y="2087566"/>
            <a:ext cx="1171575" cy="1171575"/>
            <a:chOff x="0" y="0"/>
            <a:chExt cx="1171575" cy="1171575"/>
          </a:xfrm>
        </p:grpSpPr>
        <p:sp>
          <p:nvSpPr>
            <p:cNvPr id="10" name="Freeform 10"/>
            <p:cNvSpPr/>
            <p:nvPr/>
          </p:nvSpPr>
          <p:spPr>
            <a:xfrm>
              <a:off x="0" y="0"/>
              <a:ext cx="1171575" cy="1171575"/>
            </a:xfrm>
            <a:custGeom>
              <a:avLst/>
              <a:gdLst/>
              <a:ahLst/>
              <a:cxnLst/>
              <a:rect l="l" t="t" r="r" b="b"/>
              <a:pathLst>
                <a:path w="1171575" h="1171575">
                  <a:moveTo>
                    <a:pt x="0" y="73152"/>
                  </a:moveTo>
                  <a:cubicBezTo>
                    <a:pt x="0" y="32766"/>
                    <a:pt x="32766" y="0"/>
                    <a:pt x="73152" y="0"/>
                  </a:cubicBezTo>
                  <a:lnTo>
                    <a:pt x="73152" y="14224"/>
                  </a:lnTo>
                  <a:lnTo>
                    <a:pt x="73152" y="0"/>
                  </a:lnTo>
                  <a:lnTo>
                    <a:pt x="1098423" y="0"/>
                  </a:lnTo>
                  <a:lnTo>
                    <a:pt x="1098423" y="14224"/>
                  </a:lnTo>
                  <a:lnTo>
                    <a:pt x="1098423" y="0"/>
                  </a:lnTo>
                  <a:cubicBezTo>
                    <a:pt x="1138809" y="0"/>
                    <a:pt x="1171575" y="32766"/>
                    <a:pt x="1171575" y="73152"/>
                  </a:cubicBezTo>
                  <a:lnTo>
                    <a:pt x="1157351" y="73152"/>
                  </a:lnTo>
                  <a:lnTo>
                    <a:pt x="1171575" y="73152"/>
                  </a:lnTo>
                  <a:lnTo>
                    <a:pt x="1171575" y="1098423"/>
                  </a:lnTo>
                  <a:lnTo>
                    <a:pt x="1157351" y="1098423"/>
                  </a:lnTo>
                  <a:lnTo>
                    <a:pt x="1171575" y="1098423"/>
                  </a:lnTo>
                  <a:cubicBezTo>
                    <a:pt x="1171575" y="1138809"/>
                    <a:pt x="1138809" y="1171575"/>
                    <a:pt x="1098423" y="1171575"/>
                  </a:cubicBezTo>
                  <a:lnTo>
                    <a:pt x="73152" y="1171575"/>
                  </a:lnTo>
                  <a:cubicBezTo>
                    <a:pt x="32766" y="1171575"/>
                    <a:pt x="0" y="1138809"/>
                    <a:pt x="0" y="1098423"/>
                  </a:cubicBezTo>
                  <a:lnTo>
                    <a:pt x="14224" y="1098423"/>
                  </a:lnTo>
                  <a:lnTo>
                    <a:pt x="0" y="1098423"/>
                  </a:lnTo>
                  <a:lnTo>
                    <a:pt x="0" y="73152"/>
                  </a:lnTo>
                  <a:lnTo>
                    <a:pt x="14224" y="73152"/>
                  </a:lnTo>
                  <a:lnTo>
                    <a:pt x="0" y="73152"/>
                  </a:lnTo>
                  <a:moveTo>
                    <a:pt x="28575" y="73152"/>
                  </a:moveTo>
                  <a:lnTo>
                    <a:pt x="28575" y="1098423"/>
                  </a:lnTo>
                  <a:cubicBezTo>
                    <a:pt x="28575" y="1123061"/>
                    <a:pt x="48514" y="1143000"/>
                    <a:pt x="73152" y="1143000"/>
                  </a:cubicBezTo>
                  <a:lnTo>
                    <a:pt x="1098423" y="1143000"/>
                  </a:lnTo>
                  <a:cubicBezTo>
                    <a:pt x="1123061" y="1143000"/>
                    <a:pt x="1143000" y="1123061"/>
                    <a:pt x="1143000" y="1098423"/>
                  </a:cubicBezTo>
                  <a:lnTo>
                    <a:pt x="1143000" y="73152"/>
                  </a:lnTo>
                  <a:cubicBezTo>
                    <a:pt x="1143000" y="48514"/>
                    <a:pt x="1123061" y="28575"/>
                    <a:pt x="1098423" y="28575"/>
                  </a:cubicBezTo>
                  <a:lnTo>
                    <a:pt x="73152" y="28575"/>
                  </a:lnTo>
                  <a:cubicBezTo>
                    <a:pt x="48514" y="28575"/>
                    <a:pt x="28575" y="48514"/>
                    <a:pt x="28575" y="73152"/>
                  </a:cubicBezTo>
                  <a:close/>
                </a:path>
              </a:pathLst>
            </a:custGeom>
            <a:solidFill>
              <a:srgbClr val="00CA8E"/>
            </a:solidFill>
          </p:spPr>
        </p:sp>
      </p:grpSp>
      <p:grpSp>
        <p:nvGrpSpPr>
          <p:cNvPr id="11" name="Group 11"/>
          <p:cNvGrpSpPr>
            <a:grpSpLocks noChangeAspect="1"/>
          </p:cNvGrpSpPr>
          <p:nvPr/>
        </p:nvGrpSpPr>
        <p:grpSpPr>
          <a:xfrm>
            <a:off x="2316175" y="2087566"/>
            <a:ext cx="1171575" cy="1171575"/>
            <a:chOff x="0" y="0"/>
            <a:chExt cx="1171575" cy="1171575"/>
          </a:xfrm>
        </p:grpSpPr>
        <p:sp>
          <p:nvSpPr>
            <p:cNvPr id="12" name="Freeform 12"/>
            <p:cNvSpPr/>
            <p:nvPr/>
          </p:nvSpPr>
          <p:spPr>
            <a:xfrm>
              <a:off x="0" y="0"/>
              <a:ext cx="1171575" cy="1171575"/>
            </a:xfrm>
            <a:custGeom>
              <a:avLst/>
              <a:gdLst/>
              <a:ahLst/>
              <a:cxnLst/>
              <a:rect l="l" t="t" r="r" b="b"/>
              <a:pathLst>
                <a:path w="1171575" h="1171575">
                  <a:moveTo>
                    <a:pt x="0" y="73152"/>
                  </a:moveTo>
                  <a:cubicBezTo>
                    <a:pt x="0" y="32766"/>
                    <a:pt x="32766" y="0"/>
                    <a:pt x="73152" y="0"/>
                  </a:cubicBezTo>
                  <a:lnTo>
                    <a:pt x="73152" y="14224"/>
                  </a:lnTo>
                  <a:lnTo>
                    <a:pt x="73152" y="0"/>
                  </a:lnTo>
                  <a:lnTo>
                    <a:pt x="1098423" y="0"/>
                  </a:lnTo>
                  <a:lnTo>
                    <a:pt x="1098423" y="14224"/>
                  </a:lnTo>
                  <a:lnTo>
                    <a:pt x="1098423" y="0"/>
                  </a:lnTo>
                  <a:cubicBezTo>
                    <a:pt x="1138809" y="0"/>
                    <a:pt x="1171575" y="32766"/>
                    <a:pt x="1171575" y="73152"/>
                  </a:cubicBezTo>
                  <a:lnTo>
                    <a:pt x="1157224" y="73152"/>
                  </a:lnTo>
                  <a:lnTo>
                    <a:pt x="1171448" y="73152"/>
                  </a:lnTo>
                  <a:lnTo>
                    <a:pt x="1171448" y="1098423"/>
                  </a:lnTo>
                  <a:lnTo>
                    <a:pt x="1157224" y="1098423"/>
                  </a:lnTo>
                  <a:lnTo>
                    <a:pt x="1171448" y="1098423"/>
                  </a:lnTo>
                  <a:cubicBezTo>
                    <a:pt x="1171448" y="1138809"/>
                    <a:pt x="1138682" y="1171575"/>
                    <a:pt x="1098296" y="1171575"/>
                  </a:cubicBezTo>
                  <a:lnTo>
                    <a:pt x="73152" y="1171575"/>
                  </a:lnTo>
                  <a:cubicBezTo>
                    <a:pt x="32766" y="1171575"/>
                    <a:pt x="0" y="1138809"/>
                    <a:pt x="0" y="1098423"/>
                  </a:cubicBezTo>
                  <a:lnTo>
                    <a:pt x="14351" y="1098423"/>
                  </a:lnTo>
                  <a:lnTo>
                    <a:pt x="0" y="1098423"/>
                  </a:lnTo>
                  <a:lnTo>
                    <a:pt x="0" y="73152"/>
                  </a:lnTo>
                  <a:lnTo>
                    <a:pt x="14351" y="73152"/>
                  </a:lnTo>
                  <a:lnTo>
                    <a:pt x="0" y="73152"/>
                  </a:lnTo>
                  <a:moveTo>
                    <a:pt x="28575" y="73152"/>
                  </a:moveTo>
                  <a:lnTo>
                    <a:pt x="28575" y="1098423"/>
                  </a:lnTo>
                  <a:cubicBezTo>
                    <a:pt x="28575" y="1123061"/>
                    <a:pt x="48514" y="1143000"/>
                    <a:pt x="73152" y="1143000"/>
                  </a:cubicBezTo>
                  <a:lnTo>
                    <a:pt x="1098423" y="1143000"/>
                  </a:lnTo>
                  <a:cubicBezTo>
                    <a:pt x="1123061" y="1143000"/>
                    <a:pt x="1143000" y="1123061"/>
                    <a:pt x="1143000" y="1098423"/>
                  </a:cubicBezTo>
                  <a:lnTo>
                    <a:pt x="1143000" y="73152"/>
                  </a:lnTo>
                  <a:cubicBezTo>
                    <a:pt x="1143000" y="48514"/>
                    <a:pt x="1123061" y="28575"/>
                    <a:pt x="1098423" y="28575"/>
                  </a:cubicBezTo>
                  <a:lnTo>
                    <a:pt x="73152" y="28575"/>
                  </a:lnTo>
                  <a:cubicBezTo>
                    <a:pt x="48514" y="28575"/>
                    <a:pt x="28575" y="48514"/>
                    <a:pt x="28575" y="73152"/>
                  </a:cubicBezTo>
                  <a:close/>
                </a:path>
              </a:pathLst>
            </a:custGeom>
            <a:solidFill>
              <a:srgbClr val="00CA8E"/>
            </a:solidFill>
          </p:spPr>
        </p:sp>
      </p:grpSp>
      <p:grpSp>
        <p:nvGrpSpPr>
          <p:cNvPr id="13" name="Group 13"/>
          <p:cNvGrpSpPr>
            <a:grpSpLocks noChangeAspect="1"/>
          </p:cNvGrpSpPr>
          <p:nvPr/>
        </p:nvGrpSpPr>
        <p:grpSpPr>
          <a:xfrm>
            <a:off x="3770462" y="2087566"/>
            <a:ext cx="1171575" cy="1171575"/>
            <a:chOff x="0" y="0"/>
            <a:chExt cx="1171575" cy="1171575"/>
          </a:xfrm>
        </p:grpSpPr>
        <p:sp>
          <p:nvSpPr>
            <p:cNvPr id="14" name="Freeform 14"/>
            <p:cNvSpPr/>
            <p:nvPr/>
          </p:nvSpPr>
          <p:spPr>
            <a:xfrm>
              <a:off x="0" y="0"/>
              <a:ext cx="1171575" cy="1171575"/>
            </a:xfrm>
            <a:custGeom>
              <a:avLst/>
              <a:gdLst/>
              <a:ahLst/>
              <a:cxnLst/>
              <a:rect l="l" t="t" r="r" b="b"/>
              <a:pathLst>
                <a:path w="1171575" h="1171575">
                  <a:moveTo>
                    <a:pt x="0" y="73152"/>
                  </a:moveTo>
                  <a:cubicBezTo>
                    <a:pt x="0" y="32766"/>
                    <a:pt x="32766" y="0"/>
                    <a:pt x="73152" y="0"/>
                  </a:cubicBezTo>
                  <a:lnTo>
                    <a:pt x="73152" y="14224"/>
                  </a:lnTo>
                  <a:lnTo>
                    <a:pt x="73152" y="0"/>
                  </a:lnTo>
                  <a:lnTo>
                    <a:pt x="1098423" y="0"/>
                  </a:lnTo>
                  <a:lnTo>
                    <a:pt x="1098423" y="14224"/>
                  </a:lnTo>
                  <a:lnTo>
                    <a:pt x="1098423" y="0"/>
                  </a:lnTo>
                  <a:cubicBezTo>
                    <a:pt x="1138809" y="0"/>
                    <a:pt x="1171575" y="32766"/>
                    <a:pt x="1171575" y="73152"/>
                  </a:cubicBezTo>
                  <a:lnTo>
                    <a:pt x="1157351" y="73152"/>
                  </a:lnTo>
                  <a:lnTo>
                    <a:pt x="1171575" y="73152"/>
                  </a:lnTo>
                  <a:lnTo>
                    <a:pt x="1171575" y="1098423"/>
                  </a:lnTo>
                  <a:lnTo>
                    <a:pt x="1157351" y="1098423"/>
                  </a:lnTo>
                  <a:lnTo>
                    <a:pt x="1171575" y="1098423"/>
                  </a:lnTo>
                  <a:cubicBezTo>
                    <a:pt x="1171575" y="1138809"/>
                    <a:pt x="1138809" y="1171575"/>
                    <a:pt x="1098423" y="1171575"/>
                  </a:cubicBezTo>
                  <a:lnTo>
                    <a:pt x="73152" y="1171575"/>
                  </a:lnTo>
                  <a:cubicBezTo>
                    <a:pt x="32766" y="1171575"/>
                    <a:pt x="0" y="1138809"/>
                    <a:pt x="0" y="1098423"/>
                  </a:cubicBezTo>
                  <a:lnTo>
                    <a:pt x="14351" y="1098423"/>
                  </a:lnTo>
                  <a:lnTo>
                    <a:pt x="0" y="1098423"/>
                  </a:lnTo>
                  <a:lnTo>
                    <a:pt x="0" y="73152"/>
                  </a:lnTo>
                  <a:lnTo>
                    <a:pt x="14351" y="73152"/>
                  </a:lnTo>
                  <a:lnTo>
                    <a:pt x="0" y="73152"/>
                  </a:lnTo>
                  <a:moveTo>
                    <a:pt x="28575" y="73152"/>
                  </a:moveTo>
                  <a:lnTo>
                    <a:pt x="28575" y="1098423"/>
                  </a:lnTo>
                  <a:cubicBezTo>
                    <a:pt x="28575" y="1123061"/>
                    <a:pt x="48514" y="1143000"/>
                    <a:pt x="73152" y="1143000"/>
                  </a:cubicBezTo>
                  <a:lnTo>
                    <a:pt x="1098423" y="1143000"/>
                  </a:lnTo>
                  <a:cubicBezTo>
                    <a:pt x="1123061" y="1143000"/>
                    <a:pt x="1143000" y="1123061"/>
                    <a:pt x="1143000" y="1098423"/>
                  </a:cubicBezTo>
                  <a:lnTo>
                    <a:pt x="1143000" y="73152"/>
                  </a:lnTo>
                  <a:cubicBezTo>
                    <a:pt x="1143000" y="48514"/>
                    <a:pt x="1123061" y="28575"/>
                    <a:pt x="1098423" y="28575"/>
                  </a:cubicBezTo>
                  <a:lnTo>
                    <a:pt x="73152" y="28575"/>
                  </a:lnTo>
                  <a:cubicBezTo>
                    <a:pt x="48514" y="28575"/>
                    <a:pt x="28575" y="48514"/>
                    <a:pt x="28575" y="73152"/>
                  </a:cubicBezTo>
                  <a:close/>
                </a:path>
              </a:pathLst>
            </a:custGeom>
            <a:solidFill>
              <a:srgbClr val="00CA8E"/>
            </a:solidFill>
          </p:spPr>
        </p:sp>
      </p:grpSp>
      <p:grpSp>
        <p:nvGrpSpPr>
          <p:cNvPr id="15" name="Group 15"/>
          <p:cNvGrpSpPr>
            <a:grpSpLocks noChangeAspect="1"/>
          </p:cNvGrpSpPr>
          <p:nvPr/>
        </p:nvGrpSpPr>
        <p:grpSpPr>
          <a:xfrm>
            <a:off x="6759102" y="2087566"/>
            <a:ext cx="1171575" cy="1171575"/>
            <a:chOff x="0" y="0"/>
            <a:chExt cx="1171575" cy="1171575"/>
          </a:xfrm>
        </p:grpSpPr>
        <p:sp>
          <p:nvSpPr>
            <p:cNvPr id="16" name="Freeform 16"/>
            <p:cNvSpPr/>
            <p:nvPr/>
          </p:nvSpPr>
          <p:spPr>
            <a:xfrm>
              <a:off x="0" y="0"/>
              <a:ext cx="1171575" cy="1171575"/>
            </a:xfrm>
            <a:custGeom>
              <a:avLst/>
              <a:gdLst/>
              <a:ahLst/>
              <a:cxnLst/>
              <a:rect l="l" t="t" r="r" b="b"/>
              <a:pathLst>
                <a:path w="1171575" h="1171575">
                  <a:moveTo>
                    <a:pt x="0" y="73152"/>
                  </a:moveTo>
                  <a:cubicBezTo>
                    <a:pt x="0" y="32766"/>
                    <a:pt x="32766" y="0"/>
                    <a:pt x="73152" y="0"/>
                  </a:cubicBezTo>
                  <a:lnTo>
                    <a:pt x="73152" y="14224"/>
                  </a:lnTo>
                  <a:lnTo>
                    <a:pt x="73152" y="0"/>
                  </a:lnTo>
                  <a:lnTo>
                    <a:pt x="1098423" y="0"/>
                  </a:lnTo>
                  <a:lnTo>
                    <a:pt x="1098423" y="14224"/>
                  </a:lnTo>
                  <a:lnTo>
                    <a:pt x="1098423" y="0"/>
                  </a:lnTo>
                  <a:cubicBezTo>
                    <a:pt x="1138809" y="0"/>
                    <a:pt x="1171575" y="32766"/>
                    <a:pt x="1171575" y="73152"/>
                  </a:cubicBezTo>
                  <a:lnTo>
                    <a:pt x="1157224" y="73152"/>
                  </a:lnTo>
                  <a:lnTo>
                    <a:pt x="1171448" y="73152"/>
                  </a:lnTo>
                  <a:lnTo>
                    <a:pt x="1171448" y="1098423"/>
                  </a:lnTo>
                  <a:lnTo>
                    <a:pt x="1157224" y="1098423"/>
                  </a:lnTo>
                  <a:lnTo>
                    <a:pt x="1171448" y="1098423"/>
                  </a:lnTo>
                  <a:cubicBezTo>
                    <a:pt x="1171448" y="1138809"/>
                    <a:pt x="1138682" y="1171575"/>
                    <a:pt x="1098296" y="1171575"/>
                  </a:cubicBezTo>
                  <a:lnTo>
                    <a:pt x="73152" y="1171575"/>
                  </a:lnTo>
                  <a:cubicBezTo>
                    <a:pt x="32766" y="1171575"/>
                    <a:pt x="0" y="1138809"/>
                    <a:pt x="0" y="1098423"/>
                  </a:cubicBezTo>
                  <a:lnTo>
                    <a:pt x="14224" y="1098423"/>
                  </a:lnTo>
                  <a:lnTo>
                    <a:pt x="0" y="1098423"/>
                  </a:lnTo>
                  <a:lnTo>
                    <a:pt x="0" y="73152"/>
                  </a:lnTo>
                  <a:lnTo>
                    <a:pt x="14224" y="73152"/>
                  </a:lnTo>
                  <a:lnTo>
                    <a:pt x="0" y="73152"/>
                  </a:lnTo>
                  <a:moveTo>
                    <a:pt x="28575" y="73152"/>
                  </a:moveTo>
                  <a:lnTo>
                    <a:pt x="28575" y="1098423"/>
                  </a:lnTo>
                  <a:cubicBezTo>
                    <a:pt x="28575" y="1123061"/>
                    <a:pt x="48514" y="1143000"/>
                    <a:pt x="73152" y="1143000"/>
                  </a:cubicBezTo>
                  <a:lnTo>
                    <a:pt x="1098423" y="1143000"/>
                  </a:lnTo>
                  <a:cubicBezTo>
                    <a:pt x="1123061" y="1143000"/>
                    <a:pt x="1143000" y="1123061"/>
                    <a:pt x="1143000" y="1098423"/>
                  </a:cubicBezTo>
                  <a:lnTo>
                    <a:pt x="1143000" y="73152"/>
                  </a:lnTo>
                  <a:cubicBezTo>
                    <a:pt x="1143000" y="48514"/>
                    <a:pt x="1123061" y="28575"/>
                    <a:pt x="1098423" y="28575"/>
                  </a:cubicBezTo>
                  <a:lnTo>
                    <a:pt x="73152" y="28575"/>
                  </a:lnTo>
                  <a:cubicBezTo>
                    <a:pt x="48514" y="28575"/>
                    <a:pt x="28575" y="48514"/>
                    <a:pt x="28575" y="73152"/>
                  </a:cubicBezTo>
                  <a:close/>
                </a:path>
              </a:pathLst>
            </a:custGeom>
            <a:solidFill>
              <a:srgbClr val="00CA8E"/>
            </a:solidFill>
          </p:spPr>
        </p:sp>
      </p:grpSp>
      <p:grpSp>
        <p:nvGrpSpPr>
          <p:cNvPr id="17" name="Group 17"/>
          <p:cNvGrpSpPr>
            <a:grpSpLocks noChangeAspect="1"/>
          </p:cNvGrpSpPr>
          <p:nvPr/>
        </p:nvGrpSpPr>
        <p:grpSpPr>
          <a:xfrm>
            <a:off x="8213255" y="2087566"/>
            <a:ext cx="1171575" cy="1171575"/>
            <a:chOff x="0" y="0"/>
            <a:chExt cx="1171575" cy="1171575"/>
          </a:xfrm>
        </p:grpSpPr>
        <p:sp>
          <p:nvSpPr>
            <p:cNvPr id="18" name="Freeform 18"/>
            <p:cNvSpPr/>
            <p:nvPr/>
          </p:nvSpPr>
          <p:spPr>
            <a:xfrm>
              <a:off x="0" y="0"/>
              <a:ext cx="1171575" cy="1171575"/>
            </a:xfrm>
            <a:custGeom>
              <a:avLst/>
              <a:gdLst/>
              <a:ahLst/>
              <a:cxnLst/>
              <a:rect l="l" t="t" r="r" b="b"/>
              <a:pathLst>
                <a:path w="1171575" h="1171575">
                  <a:moveTo>
                    <a:pt x="0" y="73152"/>
                  </a:moveTo>
                  <a:cubicBezTo>
                    <a:pt x="0" y="32766"/>
                    <a:pt x="32766" y="0"/>
                    <a:pt x="73152" y="0"/>
                  </a:cubicBezTo>
                  <a:lnTo>
                    <a:pt x="73152" y="14224"/>
                  </a:lnTo>
                  <a:lnTo>
                    <a:pt x="73152" y="0"/>
                  </a:lnTo>
                  <a:lnTo>
                    <a:pt x="1098423" y="0"/>
                  </a:lnTo>
                  <a:lnTo>
                    <a:pt x="1098423" y="14224"/>
                  </a:lnTo>
                  <a:lnTo>
                    <a:pt x="1098423" y="0"/>
                  </a:lnTo>
                  <a:cubicBezTo>
                    <a:pt x="1138809" y="0"/>
                    <a:pt x="1171575" y="32766"/>
                    <a:pt x="1171575" y="73152"/>
                  </a:cubicBezTo>
                  <a:lnTo>
                    <a:pt x="1157224" y="73152"/>
                  </a:lnTo>
                  <a:lnTo>
                    <a:pt x="1171448" y="73152"/>
                  </a:lnTo>
                  <a:lnTo>
                    <a:pt x="1171448" y="1098423"/>
                  </a:lnTo>
                  <a:lnTo>
                    <a:pt x="1157224" y="1098423"/>
                  </a:lnTo>
                  <a:lnTo>
                    <a:pt x="1171448" y="1098423"/>
                  </a:lnTo>
                  <a:cubicBezTo>
                    <a:pt x="1171448" y="1138809"/>
                    <a:pt x="1138682" y="1171575"/>
                    <a:pt x="1098296" y="1171575"/>
                  </a:cubicBezTo>
                  <a:lnTo>
                    <a:pt x="73152" y="1171575"/>
                  </a:lnTo>
                  <a:cubicBezTo>
                    <a:pt x="32766" y="1171575"/>
                    <a:pt x="0" y="1138809"/>
                    <a:pt x="0" y="1098423"/>
                  </a:cubicBezTo>
                  <a:lnTo>
                    <a:pt x="14224" y="1098423"/>
                  </a:lnTo>
                  <a:lnTo>
                    <a:pt x="0" y="1098423"/>
                  </a:lnTo>
                  <a:lnTo>
                    <a:pt x="0" y="73152"/>
                  </a:lnTo>
                  <a:lnTo>
                    <a:pt x="14224" y="73152"/>
                  </a:lnTo>
                  <a:lnTo>
                    <a:pt x="0" y="73152"/>
                  </a:lnTo>
                  <a:moveTo>
                    <a:pt x="28575" y="73152"/>
                  </a:moveTo>
                  <a:lnTo>
                    <a:pt x="28575" y="1098423"/>
                  </a:lnTo>
                  <a:cubicBezTo>
                    <a:pt x="28575" y="1123061"/>
                    <a:pt x="48514" y="1143000"/>
                    <a:pt x="73152" y="1143000"/>
                  </a:cubicBezTo>
                  <a:lnTo>
                    <a:pt x="1098423" y="1143000"/>
                  </a:lnTo>
                  <a:cubicBezTo>
                    <a:pt x="1123061" y="1143000"/>
                    <a:pt x="1143000" y="1123061"/>
                    <a:pt x="1143000" y="1098423"/>
                  </a:cubicBezTo>
                  <a:lnTo>
                    <a:pt x="1143000" y="73152"/>
                  </a:lnTo>
                  <a:cubicBezTo>
                    <a:pt x="1143000" y="48514"/>
                    <a:pt x="1123061" y="28575"/>
                    <a:pt x="1098423" y="28575"/>
                  </a:cubicBezTo>
                  <a:lnTo>
                    <a:pt x="73152" y="28575"/>
                  </a:lnTo>
                  <a:cubicBezTo>
                    <a:pt x="48514" y="28575"/>
                    <a:pt x="28575" y="48514"/>
                    <a:pt x="28575" y="73152"/>
                  </a:cubicBezTo>
                  <a:close/>
                </a:path>
              </a:pathLst>
            </a:custGeom>
            <a:solidFill>
              <a:srgbClr val="00CA8E"/>
            </a:solidFill>
          </p:spPr>
        </p:sp>
      </p:grpSp>
      <p:sp>
        <p:nvSpPr>
          <p:cNvPr id="19" name="Freeform 19"/>
          <p:cNvSpPr/>
          <p:nvPr/>
        </p:nvSpPr>
        <p:spPr>
          <a:xfrm>
            <a:off x="2292096" y="2063496"/>
            <a:ext cx="1261872" cy="1261872"/>
          </a:xfrm>
          <a:custGeom>
            <a:avLst/>
            <a:gdLst/>
            <a:ahLst/>
            <a:cxnLst/>
            <a:rect l="l" t="t" r="r" b="b"/>
            <a:pathLst>
              <a:path w="1261872" h="1261872">
                <a:moveTo>
                  <a:pt x="0" y="0"/>
                </a:moveTo>
                <a:lnTo>
                  <a:pt x="1261872" y="0"/>
                </a:lnTo>
                <a:lnTo>
                  <a:pt x="1261872" y="1261872"/>
                </a:lnTo>
                <a:lnTo>
                  <a:pt x="0" y="1261872"/>
                </a:lnTo>
                <a:lnTo>
                  <a:pt x="0" y="0"/>
                </a:lnTo>
                <a:close/>
              </a:path>
            </a:pathLst>
          </a:custGeom>
          <a:blipFill>
            <a:blip r:embed="rId6"/>
            <a:stretch>
              <a:fillRect/>
            </a:stretch>
          </a:blipFill>
        </p:spPr>
      </p:sp>
      <p:sp>
        <p:nvSpPr>
          <p:cNvPr id="20" name="Freeform 20"/>
          <p:cNvSpPr/>
          <p:nvPr/>
        </p:nvSpPr>
        <p:spPr>
          <a:xfrm>
            <a:off x="3745992" y="2063496"/>
            <a:ext cx="1264920" cy="1261872"/>
          </a:xfrm>
          <a:custGeom>
            <a:avLst/>
            <a:gdLst/>
            <a:ahLst/>
            <a:cxnLst/>
            <a:rect l="l" t="t" r="r" b="b"/>
            <a:pathLst>
              <a:path w="1264920" h="1261872">
                <a:moveTo>
                  <a:pt x="0" y="0"/>
                </a:moveTo>
                <a:lnTo>
                  <a:pt x="1264920" y="0"/>
                </a:lnTo>
                <a:lnTo>
                  <a:pt x="1264920" y="1261872"/>
                </a:lnTo>
                <a:lnTo>
                  <a:pt x="0" y="1261872"/>
                </a:lnTo>
                <a:lnTo>
                  <a:pt x="0" y="0"/>
                </a:lnTo>
                <a:close/>
              </a:path>
            </a:pathLst>
          </a:custGeom>
          <a:blipFill>
            <a:blip r:embed="rId7"/>
            <a:stretch>
              <a:fillRect/>
            </a:stretch>
          </a:blipFill>
        </p:spPr>
      </p:sp>
      <p:sp>
        <p:nvSpPr>
          <p:cNvPr id="21" name="Freeform 21"/>
          <p:cNvSpPr/>
          <p:nvPr/>
        </p:nvSpPr>
        <p:spPr>
          <a:xfrm>
            <a:off x="6733032" y="2063496"/>
            <a:ext cx="1264920" cy="1261872"/>
          </a:xfrm>
          <a:custGeom>
            <a:avLst/>
            <a:gdLst/>
            <a:ahLst/>
            <a:cxnLst/>
            <a:rect l="l" t="t" r="r" b="b"/>
            <a:pathLst>
              <a:path w="1264920" h="1261872">
                <a:moveTo>
                  <a:pt x="0" y="0"/>
                </a:moveTo>
                <a:lnTo>
                  <a:pt x="1264920" y="0"/>
                </a:lnTo>
                <a:lnTo>
                  <a:pt x="1264920" y="1261872"/>
                </a:lnTo>
                <a:lnTo>
                  <a:pt x="0" y="1261872"/>
                </a:lnTo>
                <a:lnTo>
                  <a:pt x="0" y="0"/>
                </a:lnTo>
                <a:close/>
              </a:path>
            </a:pathLst>
          </a:custGeom>
          <a:blipFill>
            <a:blip r:embed="rId8"/>
            <a:stretch>
              <a:fillRect/>
            </a:stretch>
          </a:blipFill>
        </p:spPr>
      </p:sp>
      <p:sp>
        <p:nvSpPr>
          <p:cNvPr id="22" name="Freeform 22"/>
          <p:cNvSpPr/>
          <p:nvPr/>
        </p:nvSpPr>
        <p:spPr>
          <a:xfrm>
            <a:off x="8186928" y="2063496"/>
            <a:ext cx="1264920" cy="1261872"/>
          </a:xfrm>
          <a:custGeom>
            <a:avLst/>
            <a:gdLst/>
            <a:ahLst/>
            <a:cxnLst/>
            <a:rect l="l" t="t" r="r" b="b"/>
            <a:pathLst>
              <a:path w="1264920" h="1261872">
                <a:moveTo>
                  <a:pt x="0" y="0"/>
                </a:moveTo>
                <a:lnTo>
                  <a:pt x="1264920" y="0"/>
                </a:lnTo>
                <a:lnTo>
                  <a:pt x="1264920" y="1261872"/>
                </a:lnTo>
                <a:lnTo>
                  <a:pt x="0" y="1261872"/>
                </a:lnTo>
                <a:lnTo>
                  <a:pt x="0" y="0"/>
                </a:lnTo>
                <a:close/>
              </a:path>
            </a:pathLst>
          </a:custGeom>
          <a:blipFill>
            <a:blip r:embed="rId9"/>
            <a:stretch>
              <a:fillRect/>
            </a:stretch>
          </a:blipFill>
        </p:spPr>
      </p:sp>
      <p:sp>
        <p:nvSpPr>
          <p:cNvPr id="23" name="Freeform 23"/>
          <p:cNvSpPr/>
          <p:nvPr/>
        </p:nvSpPr>
        <p:spPr>
          <a:xfrm>
            <a:off x="9640824" y="2063496"/>
            <a:ext cx="1264920" cy="1261872"/>
          </a:xfrm>
          <a:custGeom>
            <a:avLst/>
            <a:gdLst/>
            <a:ahLst/>
            <a:cxnLst/>
            <a:rect l="l" t="t" r="r" b="b"/>
            <a:pathLst>
              <a:path w="1264920" h="1261872">
                <a:moveTo>
                  <a:pt x="0" y="0"/>
                </a:moveTo>
                <a:lnTo>
                  <a:pt x="1264920" y="0"/>
                </a:lnTo>
                <a:lnTo>
                  <a:pt x="1264920" y="1261872"/>
                </a:lnTo>
                <a:lnTo>
                  <a:pt x="0" y="1261872"/>
                </a:lnTo>
                <a:lnTo>
                  <a:pt x="0" y="0"/>
                </a:lnTo>
                <a:close/>
              </a:path>
            </a:pathLst>
          </a:custGeom>
          <a:blipFill>
            <a:blip r:embed="rId10"/>
            <a:stretch>
              <a:fillRect/>
            </a:stretch>
          </a:blipFill>
        </p:spPr>
      </p:sp>
      <p:grpSp>
        <p:nvGrpSpPr>
          <p:cNvPr id="24" name="Group 24"/>
          <p:cNvGrpSpPr>
            <a:grpSpLocks noChangeAspect="1"/>
          </p:cNvGrpSpPr>
          <p:nvPr/>
        </p:nvGrpSpPr>
        <p:grpSpPr>
          <a:xfrm>
            <a:off x="993543" y="2197646"/>
            <a:ext cx="955205" cy="971007"/>
            <a:chOff x="0" y="0"/>
            <a:chExt cx="955205" cy="971004"/>
          </a:xfrm>
        </p:grpSpPr>
        <p:sp>
          <p:nvSpPr>
            <p:cNvPr id="25" name="Freeform 25"/>
            <p:cNvSpPr/>
            <p:nvPr/>
          </p:nvSpPr>
          <p:spPr>
            <a:xfrm>
              <a:off x="356997" y="63500"/>
              <a:ext cx="529971" cy="222250"/>
            </a:xfrm>
            <a:custGeom>
              <a:avLst/>
              <a:gdLst/>
              <a:ahLst/>
              <a:cxnLst/>
              <a:rect l="l" t="t" r="r" b="b"/>
              <a:pathLst>
                <a:path w="529971" h="222250">
                  <a:moveTo>
                    <a:pt x="0" y="0"/>
                  </a:moveTo>
                  <a:lnTo>
                    <a:pt x="529971" y="0"/>
                  </a:lnTo>
                  <a:lnTo>
                    <a:pt x="529971" y="222250"/>
                  </a:lnTo>
                  <a:lnTo>
                    <a:pt x="0" y="222250"/>
                  </a:lnTo>
                  <a:close/>
                </a:path>
              </a:pathLst>
            </a:custGeom>
            <a:solidFill>
              <a:srgbClr val="14B08B"/>
            </a:solidFill>
          </p:spPr>
        </p:sp>
        <p:sp>
          <p:nvSpPr>
            <p:cNvPr id="26" name="Freeform 26"/>
            <p:cNvSpPr/>
            <p:nvPr/>
          </p:nvSpPr>
          <p:spPr>
            <a:xfrm>
              <a:off x="63500" y="63500"/>
              <a:ext cx="241300" cy="222250"/>
            </a:xfrm>
            <a:custGeom>
              <a:avLst/>
              <a:gdLst/>
              <a:ahLst/>
              <a:cxnLst/>
              <a:rect l="l" t="t" r="r" b="b"/>
              <a:pathLst>
                <a:path w="241300" h="222250">
                  <a:moveTo>
                    <a:pt x="0" y="0"/>
                  </a:moveTo>
                  <a:lnTo>
                    <a:pt x="241300" y="0"/>
                  </a:lnTo>
                  <a:lnTo>
                    <a:pt x="241300" y="222250"/>
                  </a:lnTo>
                  <a:lnTo>
                    <a:pt x="0" y="222250"/>
                  </a:lnTo>
                  <a:close/>
                </a:path>
              </a:pathLst>
            </a:custGeom>
            <a:solidFill>
              <a:srgbClr val="00CA8E"/>
            </a:solidFill>
          </p:spPr>
        </p:sp>
        <p:sp>
          <p:nvSpPr>
            <p:cNvPr id="27" name="Freeform 27"/>
            <p:cNvSpPr/>
            <p:nvPr/>
          </p:nvSpPr>
          <p:spPr>
            <a:xfrm>
              <a:off x="63500" y="372237"/>
              <a:ext cx="241300" cy="222250"/>
            </a:xfrm>
            <a:custGeom>
              <a:avLst/>
              <a:gdLst/>
              <a:ahLst/>
              <a:cxnLst/>
              <a:rect l="l" t="t" r="r" b="b"/>
              <a:pathLst>
                <a:path w="241300" h="222250">
                  <a:moveTo>
                    <a:pt x="0" y="0"/>
                  </a:moveTo>
                  <a:lnTo>
                    <a:pt x="241300" y="0"/>
                  </a:lnTo>
                  <a:lnTo>
                    <a:pt x="241300" y="222250"/>
                  </a:lnTo>
                  <a:lnTo>
                    <a:pt x="0" y="222250"/>
                  </a:lnTo>
                  <a:close/>
                </a:path>
              </a:pathLst>
            </a:custGeom>
            <a:solidFill>
              <a:srgbClr val="0D755C"/>
            </a:solidFill>
          </p:spPr>
        </p:sp>
        <p:sp>
          <p:nvSpPr>
            <p:cNvPr id="28" name="Freeform 28"/>
            <p:cNvSpPr/>
            <p:nvPr/>
          </p:nvSpPr>
          <p:spPr>
            <a:xfrm>
              <a:off x="356997" y="372237"/>
              <a:ext cx="241300" cy="222250"/>
            </a:xfrm>
            <a:custGeom>
              <a:avLst/>
              <a:gdLst/>
              <a:ahLst/>
              <a:cxnLst/>
              <a:rect l="l" t="t" r="r" b="b"/>
              <a:pathLst>
                <a:path w="241300" h="222250">
                  <a:moveTo>
                    <a:pt x="0" y="0"/>
                  </a:moveTo>
                  <a:lnTo>
                    <a:pt x="241300" y="0"/>
                  </a:lnTo>
                  <a:lnTo>
                    <a:pt x="241300" y="222250"/>
                  </a:lnTo>
                  <a:lnTo>
                    <a:pt x="0" y="222250"/>
                  </a:lnTo>
                  <a:close/>
                </a:path>
              </a:pathLst>
            </a:custGeom>
            <a:solidFill>
              <a:srgbClr val="92D050"/>
            </a:solidFill>
          </p:spPr>
        </p:sp>
        <p:sp>
          <p:nvSpPr>
            <p:cNvPr id="29" name="Freeform 29"/>
            <p:cNvSpPr/>
            <p:nvPr/>
          </p:nvSpPr>
          <p:spPr>
            <a:xfrm>
              <a:off x="650367" y="372237"/>
              <a:ext cx="241300" cy="222250"/>
            </a:xfrm>
            <a:custGeom>
              <a:avLst/>
              <a:gdLst/>
              <a:ahLst/>
              <a:cxnLst/>
              <a:rect l="l" t="t" r="r" b="b"/>
              <a:pathLst>
                <a:path w="241300" h="222250">
                  <a:moveTo>
                    <a:pt x="0" y="0"/>
                  </a:moveTo>
                  <a:lnTo>
                    <a:pt x="241300" y="0"/>
                  </a:lnTo>
                  <a:lnTo>
                    <a:pt x="241300" y="222250"/>
                  </a:lnTo>
                  <a:lnTo>
                    <a:pt x="0" y="222250"/>
                  </a:lnTo>
                  <a:close/>
                </a:path>
              </a:pathLst>
            </a:custGeom>
            <a:solidFill>
              <a:srgbClr val="00CA8E"/>
            </a:solidFill>
          </p:spPr>
        </p:sp>
        <p:sp>
          <p:nvSpPr>
            <p:cNvPr id="30" name="Freeform 30"/>
            <p:cNvSpPr/>
            <p:nvPr/>
          </p:nvSpPr>
          <p:spPr>
            <a:xfrm>
              <a:off x="650367" y="685292"/>
              <a:ext cx="241300" cy="222250"/>
            </a:xfrm>
            <a:custGeom>
              <a:avLst/>
              <a:gdLst/>
              <a:ahLst/>
              <a:cxnLst/>
              <a:rect l="l" t="t" r="r" b="b"/>
              <a:pathLst>
                <a:path w="241300" h="222250">
                  <a:moveTo>
                    <a:pt x="0" y="0"/>
                  </a:moveTo>
                  <a:lnTo>
                    <a:pt x="241300" y="0"/>
                  </a:lnTo>
                  <a:lnTo>
                    <a:pt x="241300" y="222250"/>
                  </a:lnTo>
                  <a:lnTo>
                    <a:pt x="0" y="222250"/>
                  </a:lnTo>
                  <a:close/>
                </a:path>
              </a:pathLst>
            </a:custGeom>
            <a:solidFill>
              <a:srgbClr val="0D755C"/>
            </a:solidFill>
          </p:spPr>
        </p:sp>
        <p:sp>
          <p:nvSpPr>
            <p:cNvPr id="31" name="Freeform 31"/>
            <p:cNvSpPr/>
            <p:nvPr/>
          </p:nvSpPr>
          <p:spPr>
            <a:xfrm>
              <a:off x="63500" y="685292"/>
              <a:ext cx="529971" cy="222250"/>
            </a:xfrm>
            <a:custGeom>
              <a:avLst/>
              <a:gdLst/>
              <a:ahLst/>
              <a:cxnLst/>
              <a:rect l="l" t="t" r="r" b="b"/>
              <a:pathLst>
                <a:path w="529971" h="222250">
                  <a:moveTo>
                    <a:pt x="0" y="0"/>
                  </a:moveTo>
                  <a:lnTo>
                    <a:pt x="529971" y="0"/>
                  </a:lnTo>
                  <a:lnTo>
                    <a:pt x="529971" y="222250"/>
                  </a:lnTo>
                  <a:lnTo>
                    <a:pt x="0" y="222250"/>
                  </a:lnTo>
                  <a:close/>
                </a:path>
              </a:pathLst>
            </a:custGeom>
            <a:solidFill>
              <a:srgbClr val="14B08B"/>
            </a:solidFill>
          </p:spPr>
        </p:sp>
      </p:grpSp>
      <p:grpSp>
        <p:nvGrpSpPr>
          <p:cNvPr id="32" name="Group 32"/>
          <p:cNvGrpSpPr>
            <a:grpSpLocks noChangeAspect="1"/>
          </p:cNvGrpSpPr>
          <p:nvPr/>
        </p:nvGrpSpPr>
        <p:grpSpPr>
          <a:xfrm>
            <a:off x="2429989" y="2506351"/>
            <a:ext cx="955205" cy="662302"/>
            <a:chOff x="0" y="0"/>
            <a:chExt cx="955205" cy="662305"/>
          </a:xfrm>
        </p:grpSpPr>
        <p:sp>
          <p:nvSpPr>
            <p:cNvPr id="33" name="Freeform 33"/>
            <p:cNvSpPr/>
            <p:nvPr/>
          </p:nvSpPr>
          <p:spPr>
            <a:xfrm>
              <a:off x="63500" y="63500"/>
              <a:ext cx="241300" cy="222250"/>
            </a:xfrm>
            <a:custGeom>
              <a:avLst/>
              <a:gdLst/>
              <a:ahLst/>
              <a:cxnLst/>
              <a:rect l="l" t="t" r="r" b="b"/>
              <a:pathLst>
                <a:path w="241300" h="222250">
                  <a:moveTo>
                    <a:pt x="0" y="0"/>
                  </a:moveTo>
                  <a:lnTo>
                    <a:pt x="241300" y="0"/>
                  </a:lnTo>
                  <a:lnTo>
                    <a:pt x="241300" y="222250"/>
                  </a:lnTo>
                  <a:lnTo>
                    <a:pt x="0" y="222250"/>
                  </a:lnTo>
                  <a:close/>
                </a:path>
              </a:pathLst>
            </a:custGeom>
            <a:solidFill>
              <a:srgbClr val="14B08B"/>
            </a:solidFill>
          </p:spPr>
        </p:sp>
        <p:sp>
          <p:nvSpPr>
            <p:cNvPr id="34" name="Freeform 34"/>
            <p:cNvSpPr/>
            <p:nvPr/>
          </p:nvSpPr>
          <p:spPr>
            <a:xfrm>
              <a:off x="356997" y="63500"/>
              <a:ext cx="241300" cy="222250"/>
            </a:xfrm>
            <a:custGeom>
              <a:avLst/>
              <a:gdLst/>
              <a:ahLst/>
              <a:cxnLst/>
              <a:rect l="l" t="t" r="r" b="b"/>
              <a:pathLst>
                <a:path w="241300" h="222250">
                  <a:moveTo>
                    <a:pt x="0" y="0"/>
                  </a:moveTo>
                  <a:lnTo>
                    <a:pt x="241300" y="0"/>
                  </a:lnTo>
                  <a:lnTo>
                    <a:pt x="241300" y="222250"/>
                  </a:lnTo>
                  <a:lnTo>
                    <a:pt x="0" y="222250"/>
                  </a:lnTo>
                  <a:close/>
                </a:path>
              </a:pathLst>
            </a:custGeom>
            <a:solidFill>
              <a:srgbClr val="92D050"/>
            </a:solidFill>
          </p:spPr>
        </p:sp>
        <p:sp>
          <p:nvSpPr>
            <p:cNvPr id="35" name="Freeform 35"/>
            <p:cNvSpPr/>
            <p:nvPr/>
          </p:nvSpPr>
          <p:spPr>
            <a:xfrm>
              <a:off x="650367" y="376555"/>
              <a:ext cx="241300" cy="222250"/>
            </a:xfrm>
            <a:custGeom>
              <a:avLst/>
              <a:gdLst/>
              <a:ahLst/>
              <a:cxnLst/>
              <a:rect l="l" t="t" r="r" b="b"/>
              <a:pathLst>
                <a:path w="241300" h="222250">
                  <a:moveTo>
                    <a:pt x="0" y="0"/>
                  </a:moveTo>
                  <a:lnTo>
                    <a:pt x="241300" y="0"/>
                  </a:lnTo>
                  <a:lnTo>
                    <a:pt x="241300" y="222250"/>
                  </a:lnTo>
                  <a:lnTo>
                    <a:pt x="0" y="222250"/>
                  </a:lnTo>
                  <a:close/>
                </a:path>
              </a:pathLst>
            </a:custGeom>
            <a:solidFill>
              <a:srgbClr val="09A70D"/>
            </a:solidFill>
          </p:spPr>
        </p:sp>
        <p:sp>
          <p:nvSpPr>
            <p:cNvPr id="36" name="Freeform 36"/>
            <p:cNvSpPr/>
            <p:nvPr/>
          </p:nvSpPr>
          <p:spPr>
            <a:xfrm>
              <a:off x="63500" y="376555"/>
              <a:ext cx="529971" cy="222250"/>
            </a:xfrm>
            <a:custGeom>
              <a:avLst/>
              <a:gdLst/>
              <a:ahLst/>
              <a:cxnLst/>
              <a:rect l="l" t="t" r="r" b="b"/>
              <a:pathLst>
                <a:path w="529971" h="222250">
                  <a:moveTo>
                    <a:pt x="0" y="0"/>
                  </a:moveTo>
                  <a:lnTo>
                    <a:pt x="529971" y="0"/>
                  </a:lnTo>
                  <a:lnTo>
                    <a:pt x="529971" y="222250"/>
                  </a:lnTo>
                  <a:lnTo>
                    <a:pt x="0" y="222250"/>
                  </a:lnTo>
                  <a:close/>
                </a:path>
              </a:pathLst>
            </a:custGeom>
            <a:solidFill>
              <a:srgbClr val="0D755C"/>
            </a:solidFill>
          </p:spPr>
        </p:sp>
      </p:grpSp>
      <p:grpSp>
        <p:nvGrpSpPr>
          <p:cNvPr id="37" name="Group 37"/>
          <p:cNvGrpSpPr>
            <a:grpSpLocks noChangeAspect="1"/>
          </p:cNvGrpSpPr>
          <p:nvPr/>
        </p:nvGrpSpPr>
        <p:grpSpPr>
          <a:xfrm>
            <a:off x="6892690" y="2506351"/>
            <a:ext cx="955205" cy="662302"/>
            <a:chOff x="0" y="0"/>
            <a:chExt cx="955205" cy="662305"/>
          </a:xfrm>
        </p:grpSpPr>
        <p:sp>
          <p:nvSpPr>
            <p:cNvPr id="38" name="Freeform 38"/>
            <p:cNvSpPr/>
            <p:nvPr/>
          </p:nvSpPr>
          <p:spPr>
            <a:xfrm>
              <a:off x="63500" y="63500"/>
              <a:ext cx="241300" cy="222250"/>
            </a:xfrm>
            <a:custGeom>
              <a:avLst/>
              <a:gdLst/>
              <a:ahLst/>
              <a:cxnLst/>
              <a:rect l="l" t="t" r="r" b="b"/>
              <a:pathLst>
                <a:path w="241300" h="222250">
                  <a:moveTo>
                    <a:pt x="0" y="0"/>
                  </a:moveTo>
                  <a:lnTo>
                    <a:pt x="241300" y="0"/>
                  </a:lnTo>
                  <a:lnTo>
                    <a:pt x="241300" y="222250"/>
                  </a:lnTo>
                  <a:lnTo>
                    <a:pt x="0" y="222250"/>
                  </a:lnTo>
                  <a:close/>
                </a:path>
              </a:pathLst>
            </a:custGeom>
            <a:solidFill>
              <a:srgbClr val="0D755C"/>
            </a:solidFill>
          </p:spPr>
        </p:sp>
        <p:sp>
          <p:nvSpPr>
            <p:cNvPr id="39" name="Freeform 39"/>
            <p:cNvSpPr/>
            <p:nvPr/>
          </p:nvSpPr>
          <p:spPr>
            <a:xfrm>
              <a:off x="356997" y="63500"/>
              <a:ext cx="241300" cy="222250"/>
            </a:xfrm>
            <a:custGeom>
              <a:avLst/>
              <a:gdLst/>
              <a:ahLst/>
              <a:cxnLst/>
              <a:rect l="l" t="t" r="r" b="b"/>
              <a:pathLst>
                <a:path w="241300" h="222250">
                  <a:moveTo>
                    <a:pt x="0" y="0"/>
                  </a:moveTo>
                  <a:lnTo>
                    <a:pt x="241300" y="0"/>
                  </a:lnTo>
                  <a:lnTo>
                    <a:pt x="241300" y="222250"/>
                  </a:lnTo>
                  <a:lnTo>
                    <a:pt x="0" y="222250"/>
                  </a:lnTo>
                  <a:close/>
                </a:path>
              </a:pathLst>
            </a:custGeom>
            <a:solidFill>
              <a:srgbClr val="92D050"/>
            </a:solidFill>
          </p:spPr>
        </p:sp>
        <p:sp>
          <p:nvSpPr>
            <p:cNvPr id="40" name="Freeform 40"/>
            <p:cNvSpPr/>
            <p:nvPr/>
          </p:nvSpPr>
          <p:spPr>
            <a:xfrm>
              <a:off x="650367" y="376555"/>
              <a:ext cx="241300" cy="222250"/>
            </a:xfrm>
            <a:custGeom>
              <a:avLst/>
              <a:gdLst/>
              <a:ahLst/>
              <a:cxnLst/>
              <a:rect l="l" t="t" r="r" b="b"/>
              <a:pathLst>
                <a:path w="241300" h="222250">
                  <a:moveTo>
                    <a:pt x="0" y="0"/>
                  </a:moveTo>
                  <a:lnTo>
                    <a:pt x="241300" y="0"/>
                  </a:lnTo>
                  <a:lnTo>
                    <a:pt x="241300" y="222250"/>
                  </a:lnTo>
                  <a:lnTo>
                    <a:pt x="0" y="222250"/>
                  </a:lnTo>
                  <a:close/>
                </a:path>
              </a:pathLst>
            </a:custGeom>
            <a:solidFill>
              <a:srgbClr val="0D755C"/>
            </a:solidFill>
          </p:spPr>
        </p:sp>
        <p:sp>
          <p:nvSpPr>
            <p:cNvPr id="41" name="Freeform 41"/>
            <p:cNvSpPr/>
            <p:nvPr/>
          </p:nvSpPr>
          <p:spPr>
            <a:xfrm>
              <a:off x="63500" y="376555"/>
              <a:ext cx="529971" cy="222250"/>
            </a:xfrm>
            <a:custGeom>
              <a:avLst/>
              <a:gdLst/>
              <a:ahLst/>
              <a:cxnLst/>
              <a:rect l="l" t="t" r="r" b="b"/>
              <a:pathLst>
                <a:path w="529971" h="222250">
                  <a:moveTo>
                    <a:pt x="0" y="0"/>
                  </a:moveTo>
                  <a:lnTo>
                    <a:pt x="529971" y="0"/>
                  </a:lnTo>
                  <a:lnTo>
                    <a:pt x="529971" y="222250"/>
                  </a:lnTo>
                  <a:lnTo>
                    <a:pt x="0" y="222250"/>
                  </a:lnTo>
                  <a:close/>
                </a:path>
              </a:pathLst>
            </a:custGeom>
            <a:solidFill>
              <a:srgbClr val="14B08B"/>
            </a:solidFill>
          </p:spPr>
        </p:sp>
      </p:grpSp>
      <p:grpSp>
        <p:nvGrpSpPr>
          <p:cNvPr id="42" name="Group 42"/>
          <p:cNvGrpSpPr>
            <a:grpSpLocks noChangeAspect="1"/>
          </p:cNvGrpSpPr>
          <p:nvPr/>
        </p:nvGrpSpPr>
        <p:grpSpPr>
          <a:xfrm>
            <a:off x="8340490" y="2506351"/>
            <a:ext cx="955205" cy="662302"/>
            <a:chOff x="0" y="0"/>
            <a:chExt cx="955205" cy="662305"/>
          </a:xfrm>
        </p:grpSpPr>
        <p:sp>
          <p:nvSpPr>
            <p:cNvPr id="43" name="Freeform 43"/>
            <p:cNvSpPr/>
            <p:nvPr/>
          </p:nvSpPr>
          <p:spPr>
            <a:xfrm>
              <a:off x="63500" y="63500"/>
              <a:ext cx="241300" cy="222250"/>
            </a:xfrm>
            <a:custGeom>
              <a:avLst/>
              <a:gdLst/>
              <a:ahLst/>
              <a:cxnLst/>
              <a:rect l="l" t="t" r="r" b="b"/>
              <a:pathLst>
                <a:path w="241300" h="222250">
                  <a:moveTo>
                    <a:pt x="0" y="0"/>
                  </a:moveTo>
                  <a:lnTo>
                    <a:pt x="241300" y="0"/>
                  </a:lnTo>
                  <a:lnTo>
                    <a:pt x="241300" y="222250"/>
                  </a:lnTo>
                  <a:lnTo>
                    <a:pt x="0" y="222250"/>
                  </a:lnTo>
                  <a:close/>
                </a:path>
              </a:pathLst>
            </a:custGeom>
            <a:solidFill>
              <a:srgbClr val="14B08B"/>
            </a:solidFill>
          </p:spPr>
        </p:sp>
        <p:sp>
          <p:nvSpPr>
            <p:cNvPr id="44" name="Freeform 44"/>
            <p:cNvSpPr/>
            <p:nvPr/>
          </p:nvSpPr>
          <p:spPr>
            <a:xfrm>
              <a:off x="650367" y="376555"/>
              <a:ext cx="241300" cy="222250"/>
            </a:xfrm>
            <a:custGeom>
              <a:avLst/>
              <a:gdLst/>
              <a:ahLst/>
              <a:cxnLst/>
              <a:rect l="l" t="t" r="r" b="b"/>
              <a:pathLst>
                <a:path w="241300" h="222250">
                  <a:moveTo>
                    <a:pt x="0" y="0"/>
                  </a:moveTo>
                  <a:lnTo>
                    <a:pt x="241300" y="0"/>
                  </a:lnTo>
                  <a:lnTo>
                    <a:pt x="241300" y="222250"/>
                  </a:lnTo>
                  <a:lnTo>
                    <a:pt x="0" y="222250"/>
                  </a:lnTo>
                  <a:close/>
                </a:path>
              </a:pathLst>
            </a:custGeom>
            <a:solidFill>
              <a:srgbClr val="14B08B"/>
            </a:solidFill>
          </p:spPr>
        </p:sp>
        <p:sp>
          <p:nvSpPr>
            <p:cNvPr id="45" name="Freeform 45"/>
            <p:cNvSpPr/>
            <p:nvPr/>
          </p:nvSpPr>
          <p:spPr>
            <a:xfrm>
              <a:off x="63500" y="376555"/>
              <a:ext cx="529971" cy="222250"/>
            </a:xfrm>
            <a:custGeom>
              <a:avLst/>
              <a:gdLst/>
              <a:ahLst/>
              <a:cxnLst/>
              <a:rect l="l" t="t" r="r" b="b"/>
              <a:pathLst>
                <a:path w="529971" h="222250">
                  <a:moveTo>
                    <a:pt x="0" y="0"/>
                  </a:moveTo>
                  <a:lnTo>
                    <a:pt x="529971" y="0"/>
                  </a:lnTo>
                  <a:lnTo>
                    <a:pt x="529971" y="222250"/>
                  </a:lnTo>
                  <a:lnTo>
                    <a:pt x="0" y="222250"/>
                  </a:lnTo>
                  <a:close/>
                </a:path>
              </a:pathLst>
            </a:custGeom>
            <a:solidFill>
              <a:srgbClr val="0D755C"/>
            </a:solidFill>
          </p:spPr>
        </p:sp>
      </p:grpSp>
      <p:grpSp>
        <p:nvGrpSpPr>
          <p:cNvPr id="46" name="Group 46"/>
          <p:cNvGrpSpPr>
            <a:grpSpLocks noChangeAspect="1"/>
          </p:cNvGrpSpPr>
          <p:nvPr/>
        </p:nvGrpSpPr>
        <p:grpSpPr>
          <a:xfrm>
            <a:off x="9603905" y="2024062"/>
            <a:ext cx="1298572" cy="1298572"/>
            <a:chOff x="0" y="0"/>
            <a:chExt cx="1298575" cy="1298575"/>
          </a:xfrm>
        </p:grpSpPr>
        <p:sp>
          <p:nvSpPr>
            <p:cNvPr id="47" name="Freeform 47"/>
            <p:cNvSpPr/>
            <p:nvPr/>
          </p:nvSpPr>
          <p:spPr>
            <a:xfrm>
              <a:off x="63500" y="63500"/>
              <a:ext cx="1171575" cy="1171575"/>
            </a:xfrm>
            <a:custGeom>
              <a:avLst/>
              <a:gdLst/>
              <a:ahLst/>
              <a:cxnLst/>
              <a:rect l="l" t="t" r="r" b="b"/>
              <a:pathLst>
                <a:path w="1171575" h="1171575">
                  <a:moveTo>
                    <a:pt x="0" y="73152"/>
                  </a:moveTo>
                  <a:cubicBezTo>
                    <a:pt x="0" y="32766"/>
                    <a:pt x="32766" y="0"/>
                    <a:pt x="73152" y="0"/>
                  </a:cubicBezTo>
                  <a:lnTo>
                    <a:pt x="73152" y="14224"/>
                  </a:lnTo>
                  <a:lnTo>
                    <a:pt x="73152" y="0"/>
                  </a:lnTo>
                  <a:lnTo>
                    <a:pt x="1098423" y="0"/>
                  </a:lnTo>
                  <a:lnTo>
                    <a:pt x="1098423" y="14224"/>
                  </a:lnTo>
                  <a:lnTo>
                    <a:pt x="1098423" y="0"/>
                  </a:lnTo>
                  <a:cubicBezTo>
                    <a:pt x="1138809" y="0"/>
                    <a:pt x="1171575" y="32766"/>
                    <a:pt x="1171575" y="73152"/>
                  </a:cubicBezTo>
                  <a:lnTo>
                    <a:pt x="1157224" y="73152"/>
                  </a:lnTo>
                  <a:lnTo>
                    <a:pt x="1171448" y="73152"/>
                  </a:lnTo>
                  <a:lnTo>
                    <a:pt x="1171448" y="1098423"/>
                  </a:lnTo>
                  <a:lnTo>
                    <a:pt x="1157224" y="1098423"/>
                  </a:lnTo>
                  <a:lnTo>
                    <a:pt x="1171448" y="1098423"/>
                  </a:lnTo>
                  <a:cubicBezTo>
                    <a:pt x="1171448" y="1138809"/>
                    <a:pt x="1138682" y="1171575"/>
                    <a:pt x="1098296" y="1171575"/>
                  </a:cubicBezTo>
                  <a:lnTo>
                    <a:pt x="73152" y="1171575"/>
                  </a:lnTo>
                  <a:cubicBezTo>
                    <a:pt x="32766" y="1171575"/>
                    <a:pt x="0" y="1138809"/>
                    <a:pt x="0" y="1098423"/>
                  </a:cubicBezTo>
                  <a:lnTo>
                    <a:pt x="14224" y="1098423"/>
                  </a:lnTo>
                  <a:lnTo>
                    <a:pt x="0" y="1098423"/>
                  </a:lnTo>
                  <a:lnTo>
                    <a:pt x="0" y="73152"/>
                  </a:lnTo>
                  <a:lnTo>
                    <a:pt x="14224" y="73152"/>
                  </a:lnTo>
                  <a:lnTo>
                    <a:pt x="0" y="73152"/>
                  </a:lnTo>
                  <a:moveTo>
                    <a:pt x="28575" y="73152"/>
                  </a:moveTo>
                  <a:lnTo>
                    <a:pt x="28575" y="1098423"/>
                  </a:lnTo>
                  <a:cubicBezTo>
                    <a:pt x="28575" y="1123061"/>
                    <a:pt x="48514" y="1143000"/>
                    <a:pt x="73152" y="1143000"/>
                  </a:cubicBezTo>
                  <a:lnTo>
                    <a:pt x="1098423" y="1143000"/>
                  </a:lnTo>
                  <a:cubicBezTo>
                    <a:pt x="1123061" y="1143000"/>
                    <a:pt x="1143000" y="1123061"/>
                    <a:pt x="1143000" y="1098423"/>
                  </a:cubicBezTo>
                  <a:lnTo>
                    <a:pt x="1143000" y="73152"/>
                  </a:lnTo>
                  <a:cubicBezTo>
                    <a:pt x="1143000" y="48514"/>
                    <a:pt x="1123061" y="28575"/>
                    <a:pt x="1098423" y="28575"/>
                  </a:cubicBezTo>
                  <a:lnTo>
                    <a:pt x="73152" y="28575"/>
                  </a:lnTo>
                  <a:cubicBezTo>
                    <a:pt x="48514" y="28575"/>
                    <a:pt x="28575" y="48514"/>
                    <a:pt x="28575" y="73152"/>
                  </a:cubicBezTo>
                  <a:close/>
                </a:path>
              </a:pathLst>
            </a:custGeom>
            <a:solidFill>
              <a:srgbClr val="00CA8E"/>
            </a:solidFill>
          </p:spPr>
        </p:sp>
        <p:sp>
          <p:nvSpPr>
            <p:cNvPr id="48" name="Freeform 48"/>
            <p:cNvSpPr/>
            <p:nvPr/>
          </p:nvSpPr>
          <p:spPr>
            <a:xfrm>
              <a:off x="247904" y="545846"/>
              <a:ext cx="241300" cy="222250"/>
            </a:xfrm>
            <a:custGeom>
              <a:avLst/>
              <a:gdLst/>
              <a:ahLst/>
              <a:cxnLst/>
              <a:rect l="l" t="t" r="r" b="b"/>
              <a:pathLst>
                <a:path w="241300" h="222250">
                  <a:moveTo>
                    <a:pt x="0" y="0"/>
                  </a:moveTo>
                  <a:lnTo>
                    <a:pt x="241300" y="0"/>
                  </a:lnTo>
                  <a:lnTo>
                    <a:pt x="241300" y="222250"/>
                  </a:lnTo>
                  <a:lnTo>
                    <a:pt x="0" y="222250"/>
                  </a:lnTo>
                  <a:close/>
                </a:path>
              </a:pathLst>
            </a:custGeom>
            <a:solidFill>
              <a:srgbClr val="0D755C"/>
            </a:solidFill>
          </p:spPr>
        </p:sp>
        <p:sp>
          <p:nvSpPr>
            <p:cNvPr id="49" name="Freeform 49"/>
            <p:cNvSpPr/>
            <p:nvPr/>
          </p:nvSpPr>
          <p:spPr>
            <a:xfrm>
              <a:off x="541274" y="545846"/>
              <a:ext cx="241300" cy="222250"/>
            </a:xfrm>
            <a:custGeom>
              <a:avLst/>
              <a:gdLst/>
              <a:ahLst/>
              <a:cxnLst/>
              <a:rect l="l" t="t" r="r" b="b"/>
              <a:pathLst>
                <a:path w="241300" h="222250">
                  <a:moveTo>
                    <a:pt x="0" y="0"/>
                  </a:moveTo>
                  <a:lnTo>
                    <a:pt x="241300" y="0"/>
                  </a:lnTo>
                  <a:lnTo>
                    <a:pt x="241300" y="222250"/>
                  </a:lnTo>
                  <a:lnTo>
                    <a:pt x="0" y="222250"/>
                  </a:lnTo>
                  <a:close/>
                </a:path>
              </a:pathLst>
            </a:custGeom>
            <a:solidFill>
              <a:srgbClr val="00CA8E"/>
            </a:solidFill>
          </p:spPr>
        </p:sp>
        <p:sp>
          <p:nvSpPr>
            <p:cNvPr id="50" name="Freeform 50"/>
            <p:cNvSpPr/>
            <p:nvPr/>
          </p:nvSpPr>
          <p:spPr>
            <a:xfrm>
              <a:off x="247904" y="858774"/>
              <a:ext cx="241300" cy="222250"/>
            </a:xfrm>
            <a:custGeom>
              <a:avLst/>
              <a:gdLst/>
              <a:ahLst/>
              <a:cxnLst/>
              <a:rect l="l" t="t" r="r" b="b"/>
              <a:pathLst>
                <a:path w="241300" h="222250">
                  <a:moveTo>
                    <a:pt x="0" y="0"/>
                  </a:moveTo>
                  <a:lnTo>
                    <a:pt x="241300" y="0"/>
                  </a:lnTo>
                  <a:lnTo>
                    <a:pt x="241300" y="222250"/>
                  </a:lnTo>
                  <a:lnTo>
                    <a:pt x="0" y="222250"/>
                  </a:lnTo>
                  <a:close/>
                </a:path>
              </a:pathLst>
            </a:custGeom>
            <a:solidFill>
              <a:srgbClr val="16B08B"/>
            </a:solidFill>
          </p:spPr>
        </p:sp>
        <p:sp>
          <p:nvSpPr>
            <p:cNvPr id="51" name="Freeform 51"/>
            <p:cNvSpPr/>
            <p:nvPr/>
          </p:nvSpPr>
          <p:spPr>
            <a:xfrm>
              <a:off x="542544" y="858774"/>
              <a:ext cx="529971" cy="222250"/>
            </a:xfrm>
            <a:custGeom>
              <a:avLst/>
              <a:gdLst/>
              <a:ahLst/>
              <a:cxnLst/>
              <a:rect l="l" t="t" r="r" b="b"/>
              <a:pathLst>
                <a:path w="529971" h="222250">
                  <a:moveTo>
                    <a:pt x="0" y="0"/>
                  </a:moveTo>
                  <a:lnTo>
                    <a:pt x="529971" y="0"/>
                  </a:lnTo>
                  <a:lnTo>
                    <a:pt x="529971" y="222250"/>
                  </a:lnTo>
                  <a:lnTo>
                    <a:pt x="0" y="222250"/>
                  </a:lnTo>
                  <a:close/>
                </a:path>
              </a:pathLst>
            </a:custGeom>
            <a:solidFill>
              <a:srgbClr val="0D755C"/>
            </a:solidFill>
          </p:spPr>
        </p:sp>
      </p:grpSp>
      <p:sp>
        <p:nvSpPr>
          <p:cNvPr id="52" name="TextBox 52"/>
          <p:cNvSpPr txBox="1"/>
          <p:nvPr/>
        </p:nvSpPr>
        <p:spPr>
          <a:xfrm>
            <a:off x="627840" y="702535"/>
            <a:ext cx="2386232" cy="551717"/>
          </a:xfrm>
          <a:prstGeom prst="rect">
            <a:avLst/>
          </a:prstGeom>
        </p:spPr>
        <p:txBody>
          <a:bodyPr lIns="0" tIns="0" rIns="0" bIns="0" rtlCol="0" anchor="t">
            <a:spAutoFit/>
          </a:bodyPr>
          <a:lstStyle/>
          <a:p>
            <a:pPr algn="l">
              <a:lnSpc>
                <a:spcPts val="4479"/>
              </a:lnSpc>
            </a:pPr>
            <a:r>
              <a:rPr lang="en-US" sz="3199" b="1">
                <a:solidFill>
                  <a:srgbClr val="3F3F3F"/>
                </a:solidFill>
                <a:latin typeface="Raleway Heavy"/>
                <a:ea typeface="Raleway Heavy"/>
                <a:cs typeface="Raleway Heavy"/>
                <a:sym typeface="Raleway Heavy"/>
              </a:rPr>
              <a:t>Bin Packing</a:t>
            </a:r>
          </a:p>
        </p:txBody>
      </p:sp>
      <p:sp>
        <p:nvSpPr>
          <p:cNvPr id="53" name="TextBox 53"/>
          <p:cNvSpPr txBox="1"/>
          <p:nvPr/>
        </p:nvSpPr>
        <p:spPr>
          <a:xfrm>
            <a:off x="846868" y="3646694"/>
            <a:ext cx="2446963" cy="350634"/>
          </a:xfrm>
          <a:prstGeom prst="rect">
            <a:avLst/>
          </a:prstGeom>
        </p:spPr>
        <p:txBody>
          <a:bodyPr lIns="0" tIns="0" rIns="0" bIns="0" rtlCol="0" anchor="t">
            <a:spAutoFit/>
          </a:bodyPr>
          <a:lstStyle/>
          <a:p>
            <a:pPr algn="l">
              <a:lnSpc>
                <a:spcPts val="2799"/>
              </a:lnSpc>
            </a:pPr>
            <a:r>
              <a:rPr lang="en-US" sz="1999" b="1">
                <a:solidFill>
                  <a:srgbClr val="3F3F3F"/>
                </a:solidFill>
                <a:latin typeface="Roboto Bold"/>
                <a:ea typeface="Roboto Bold"/>
                <a:cs typeface="Roboto Bold"/>
                <a:sym typeface="Roboto Bold"/>
              </a:rPr>
              <a:t>Bin Packing (default)</a:t>
            </a:r>
          </a:p>
        </p:txBody>
      </p:sp>
      <p:sp>
        <p:nvSpPr>
          <p:cNvPr id="54" name="TextBox 54"/>
          <p:cNvSpPr txBox="1"/>
          <p:nvPr/>
        </p:nvSpPr>
        <p:spPr>
          <a:xfrm>
            <a:off x="6820262" y="3646694"/>
            <a:ext cx="3015625" cy="350634"/>
          </a:xfrm>
          <a:prstGeom prst="rect">
            <a:avLst/>
          </a:prstGeom>
        </p:spPr>
        <p:txBody>
          <a:bodyPr lIns="0" tIns="0" rIns="0" bIns="0" rtlCol="0" anchor="t">
            <a:spAutoFit/>
          </a:bodyPr>
          <a:lstStyle/>
          <a:p>
            <a:pPr algn="l">
              <a:lnSpc>
                <a:spcPts val="2799"/>
              </a:lnSpc>
            </a:pPr>
            <a:r>
              <a:rPr lang="en-US" sz="1999" b="1">
                <a:solidFill>
                  <a:srgbClr val="3F3F3F"/>
                </a:solidFill>
                <a:latin typeface="Roboto Bold"/>
                <a:ea typeface="Roboto Bold"/>
                <a:cs typeface="Roboto Bold"/>
                <a:sym typeface="Roboto Bold"/>
              </a:rPr>
              <a:t>Spread-Based Scheduling</a:t>
            </a:r>
          </a:p>
        </p:txBody>
      </p:sp>
      <p:sp>
        <p:nvSpPr>
          <p:cNvPr id="55" name="TextBox 55"/>
          <p:cNvSpPr txBox="1"/>
          <p:nvPr/>
        </p:nvSpPr>
        <p:spPr>
          <a:xfrm>
            <a:off x="846868" y="4373137"/>
            <a:ext cx="81610" cy="307686"/>
          </a:xfrm>
          <a:prstGeom prst="rect">
            <a:avLst/>
          </a:prstGeom>
        </p:spPr>
        <p:txBody>
          <a:bodyPr lIns="0" tIns="0" rIns="0" bIns="0" rtlCol="0" anchor="t">
            <a:spAutoFit/>
          </a:bodyPr>
          <a:lstStyle/>
          <a:p>
            <a:pPr algn="l">
              <a:lnSpc>
                <a:spcPts val="2520"/>
              </a:lnSpc>
            </a:pPr>
            <a:r>
              <a:rPr lang="en-US" sz="1800" spc="-14">
                <a:solidFill>
                  <a:srgbClr val="3F3F3F"/>
                </a:solidFill>
                <a:latin typeface="IBM Plex Sans Condensed"/>
                <a:ea typeface="IBM Plex Sans Condensed"/>
                <a:cs typeface="IBM Plex Sans Condensed"/>
                <a:sym typeface="IBM Plex Sans Condensed"/>
              </a:rPr>
              <a:t>•</a:t>
            </a:r>
          </a:p>
        </p:txBody>
      </p:sp>
      <p:sp>
        <p:nvSpPr>
          <p:cNvPr id="56" name="TextBox 56"/>
          <p:cNvSpPr txBox="1"/>
          <p:nvPr/>
        </p:nvSpPr>
        <p:spPr>
          <a:xfrm>
            <a:off x="846868" y="5017027"/>
            <a:ext cx="81610" cy="947004"/>
          </a:xfrm>
          <a:prstGeom prst="rect">
            <a:avLst/>
          </a:prstGeom>
        </p:spPr>
        <p:txBody>
          <a:bodyPr lIns="0" tIns="0" rIns="0" bIns="0" rtlCol="0" anchor="t">
            <a:spAutoFit/>
          </a:bodyPr>
          <a:lstStyle/>
          <a:p>
            <a:pPr algn="just">
              <a:lnSpc>
                <a:spcPts val="3983"/>
              </a:lnSpc>
            </a:pPr>
            <a:r>
              <a:rPr lang="en-US" sz="1800" spc="-14">
                <a:solidFill>
                  <a:srgbClr val="3F3F3F"/>
                </a:solidFill>
                <a:latin typeface="IBM Plex Sans Condensed"/>
                <a:ea typeface="IBM Plex Sans Condensed"/>
                <a:cs typeface="IBM Plex Sans Condensed"/>
                <a:sym typeface="IBM Plex Sans Condensed"/>
              </a:rPr>
              <a:t>• •</a:t>
            </a:r>
          </a:p>
        </p:txBody>
      </p:sp>
      <p:sp>
        <p:nvSpPr>
          <p:cNvPr id="57" name="TextBox 57"/>
          <p:cNvSpPr txBox="1"/>
          <p:nvPr/>
        </p:nvSpPr>
        <p:spPr>
          <a:xfrm>
            <a:off x="6820262" y="4373137"/>
            <a:ext cx="81610" cy="307686"/>
          </a:xfrm>
          <a:prstGeom prst="rect">
            <a:avLst/>
          </a:prstGeom>
        </p:spPr>
        <p:txBody>
          <a:bodyPr lIns="0" tIns="0" rIns="0" bIns="0" rtlCol="0" anchor="t">
            <a:spAutoFit/>
          </a:bodyPr>
          <a:lstStyle/>
          <a:p>
            <a:pPr algn="l">
              <a:lnSpc>
                <a:spcPts val="2520"/>
              </a:lnSpc>
            </a:pPr>
            <a:r>
              <a:rPr lang="en-US" sz="1800" spc="-14">
                <a:solidFill>
                  <a:srgbClr val="3F3F3F"/>
                </a:solidFill>
                <a:latin typeface="IBM Plex Sans Condensed"/>
                <a:ea typeface="IBM Plex Sans Condensed"/>
                <a:cs typeface="IBM Plex Sans Condensed"/>
                <a:sym typeface="IBM Plex Sans Condensed"/>
              </a:rPr>
              <a:t>•</a:t>
            </a:r>
          </a:p>
        </p:txBody>
      </p:sp>
      <p:sp>
        <p:nvSpPr>
          <p:cNvPr id="58" name="TextBox 58"/>
          <p:cNvSpPr txBox="1"/>
          <p:nvPr/>
        </p:nvSpPr>
        <p:spPr>
          <a:xfrm>
            <a:off x="6820262" y="5150377"/>
            <a:ext cx="81610" cy="307686"/>
          </a:xfrm>
          <a:prstGeom prst="rect">
            <a:avLst/>
          </a:prstGeom>
        </p:spPr>
        <p:txBody>
          <a:bodyPr lIns="0" tIns="0" rIns="0" bIns="0" rtlCol="0" anchor="t">
            <a:spAutoFit/>
          </a:bodyPr>
          <a:lstStyle/>
          <a:p>
            <a:pPr algn="l">
              <a:lnSpc>
                <a:spcPts val="2520"/>
              </a:lnSpc>
            </a:pPr>
            <a:r>
              <a:rPr lang="en-US" sz="1800" spc="-14">
                <a:solidFill>
                  <a:srgbClr val="3F3F3F"/>
                </a:solidFill>
                <a:latin typeface="IBM Plex Sans Condensed"/>
                <a:ea typeface="IBM Plex Sans Condensed"/>
                <a:cs typeface="IBM Plex Sans Condensed"/>
                <a:sym typeface="IBM Plex Sans Condensed"/>
              </a:rPr>
              <a:t>•</a:t>
            </a:r>
          </a:p>
        </p:txBody>
      </p:sp>
      <p:sp>
        <p:nvSpPr>
          <p:cNvPr id="59" name="TextBox 59"/>
          <p:cNvSpPr txBox="1"/>
          <p:nvPr/>
        </p:nvSpPr>
        <p:spPr>
          <a:xfrm>
            <a:off x="6820262" y="5936761"/>
            <a:ext cx="81610" cy="307686"/>
          </a:xfrm>
          <a:prstGeom prst="rect">
            <a:avLst/>
          </a:prstGeom>
        </p:spPr>
        <p:txBody>
          <a:bodyPr lIns="0" tIns="0" rIns="0" bIns="0" rtlCol="0" anchor="t">
            <a:spAutoFit/>
          </a:bodyPr>
          <a:lstStyle/>
          <a:p>
            <a:pPr algn="l">
              <a:lnSpc>
                <a:spcPts val="2520"/>
              </a:lnSpc>
            </a:pPr>
            <a:r>
              <a:rPr lang="en-US" sz="1800" spc="-14">
                <a:solidFill>
                  <a:srgbClr val="3F3F3F"/>
                </a:solidFill>
                <a:latin typeface="IBM Plex Sans Condensed"/>
                <a:ea typeface="IBM Plex Sans Condensed"/>
                <a:cs typeface="IBM Plex Sans Condensed"/>
                <a:sym typeface="IBM Plex Sans Condensed"/>
              </a:rPr>
              <a:t>•</a:t>
            </a:r>
          </a:p>
        </p:txBody>
      </p:sp>
      <p:sp>
        <p:nvSpPr>
          <p:cNvPr id="60" name="TextBox 60"/>
          <p:cNvSpPr txBox="1"/>
          <p:nvPr/>
        </p:nvSpPr>
        <p:spPr>
          <a:xfrm>
            <a:off x="1132618" y="4372032"/>
            <a:ext cx="4404617" cy="1574968"/>
          </a:xfrm>
          <a:prstGeom prst="rect">
            <a:avLst/>
          </a:prstGeom>
        </p:spPr>
        <p:txBody>
          <a:bodyPr lIns="0" tIns="0" rIns="0" bIns="0" rtlCol="0" anchor="t">
            <a:spAutoFit/>
          </a:bodyPr>
          <a:lstStyle/>
          <a:p>
            <a:pPr algn="l">
              <a:lnSpc>
                <a:spcPts val="2208"/>
              </a:lnSpc>
            </a:pPr>
            <a:r>
              <a:rPr lang="en-US" sz="1800">
                <a:solidFill>
                  <a:srgbClr val="3F3F3F"/>
                </a:solidFill>
                <a:latin typeface="Roboto"/>
                <a:ea typeface="Roboto"/>
                <a:cs typeface="Roboto"/>
                <a:sym typeface="Roboto"/>
              </a:rPr>
              <a:t>Utilize all of a node's resources before deploying applications on a different node</a:t>
            </a:r>
          </a:p>
          <a:p>
            <a:pPr algn="l">
              <a:lnSpc>
                <a:spcPts val="4500"/>
              </a:lnSpc>
            </a:pPr>
            <a:r>
              <a:rPr lang="en-US" sz="1800">
                <a:solidFill>
                  <a:srgbClr val="3F3F3F"/>
                </a:solidFill>
                <a:latin typeface="Roboto"/>
                <a:ea typeface="Roboto"/>
                <a:cs typeface="Roboto"/>
                <a:sym typeface="Roboto"/>
              </a:rPr>
              <a:t>Maximizes resource utilization and density</a:t>
            </a:r>
          </a:p>
          <a:p>
            <a:pPr algn="l">
              <a:lnSpc>
                <a:spcPts val="3468"/>
              </a:lnSpc>
            </a:pPr>
            <a:r>
              <a:rPr lang="en-US" sz="1800">
                <a:solidFill>
                  <a:srgbClr val="3F3F3F"/>
                </a:solidFill>
                <a:latin typeface="Roboto"/>
                <a:ea typeface="Roboto"/>
                <a:cs typeface="Roboto"/>
                <a:sym typeface="Roboto"/>
              </a:rPr>
              <a:t>Minimize infrastructure cost</a:t>
            </a:r>
          </a:p>
        </p:txBody>
      </p:sp>
      <p:sp>
        <p:nvSpPr>
          <p:cNvPr id="61" name="TextBox 61"/>
          <p:cNvSpPr txBox="1"/>
          <p:nvPr/>
        </p:nvSpPr>
        <p:spPr>
          <a:xfrm>
            <a:off x="7106012" y="4372032"/>
            <a:ext cx="4942989" cy="1855384"/>
          </a:xfrm>
          <a:prstGeom prst="rect">
            <a:avLst/>
          </a:prstGeom>
        </p:spPr>
        <p:txBody>
          <a:bodyPr lIns="0" tIns="0" rIns="0" bIns="0" rtlCol="0" anchor="t">
            <a:spAutoFit/>
          </a:bodyPr>
          <a:lstStyle/>
          <a:p>
            <a:pPr algn="l">
              <a:lnSpc>
                <a:spcPts val="2208"/>
              </a:lnSpc>
            </a:pPr>
            <a:r>
              <a:rPr lang="en-US" sz="1800">
                <a:solidFill>
                  <a:srgbClr val="3F3F3F"/>
                </a:solidFill>
                <a:latin typeface="Roboto"/>
                <a:ea typeface="Roboto"/>
                <a:cs typeface="Roboto"/>
                <a:sym typeface="Roboto"/>
              </a:rPr>
              <a:t>Evenly deploy applications by prioritizing based on nodes that are least utilized</a:t>
            </a:r>
          </a:p>
          <a:p>
            <a:pPr algn="l">
              <a:lnSpc>
                <a:spcPts val="4500"/>
              </a:lnSpc>
            </a:pPr>
            <a:r>
              <a:rPr lang="en-US" sz="1800">
                <a:solidFill>
                  <a:srgbClr val="3F3F3F"/>
                </a:solidFill>
                <a:latin typeface="Roboto"/>
                <a:ea typeface="Roboto"/>
                <a:cs typeface="Roboto"/>
                <a:sym typeface="Roboto"/>
              </a:rPr>
              <a:t>Distribute risk and ensures faster response and </a:t>
            </a:r>
          </a:p>
          <a:p>
            <a:pPr algn="l">
              <a:lnSpc>
                <a:spcPts val="900"/>
              </a:lnSpc>
            </a:pPr>
            <a:r>
              <a:rPr lang="en-US" sz="1800">
                <a:solidFill>
                  <a:srgbClr val="3F3F3F"/>
                </a:solidFill>
                <a:latin typeface="Roboto"/>
                <a:ea typeface="Roboto"/>
                <a:cs typeface="Roboto"/>
                <a:sym typeface="Roboto"/>
              </a:rPr>
              <a:t>recovery in case of a node outage</a:t>
            </a:r>
          </a:p>
          <a:p>
            <a:pPr algn="l">
              <a:lnSpc>
                <a:spcPts val="4500"/>
              </a:lnSpc>
            </a:pPr>
            <a:r>
              <a:rPr lang="en-US" sz="1800">
                <a:solidFill>
                  <a:srgbClr val="3F3F3F"/>
                </a:solidFill>
                <a:latin typeface="Roboto"/>
                <a:ea typeface="Roboto"/>
                <a:cs typeface="Roboto"/>
                <a:sym typeface="Roboto"/>
              </a:rPr>
              <a:t>Optimized for performance</a:t>
            </a:r>
          </a:p>
        </p:txBody>
      </p:sp>
      <p:sp>
        <p:nvSpPr>
          <p:cNvPr id="62" name="TextBox 62"/>
          <p:cNvSpPr txBox="1"/>
          <p:nvPr/>
        </p:nvSpPr>
        <p:spPr>
          <a:xfrm>
            <a:off x="974246" y="1840535"/>
            <a:ext cx="980618" cy="195234"/>
          </a:xfrm>
          <a:prstGeom prst="rect">
            <a:avLst/>
          </a:prstGeom>
        </p:spPr>
        <p:txBody>
          <a:bodyPr lIns="0" tIns="0" rIns="0" bIns="0" rtlCol="0" anchor="t">
            <a:spAutoFit/>
          </a:bodyPr>
          <a:lstStyle/>
          <a:p>
            <a:pPr algn="l">
              <a:lnSpc>
                <a:spcPts val="1539"/>
              </a:lnSpc>
            </a:pPr>
            <a:r>
              <a:rPr lang="en-US" sz="1099">
                <a:solidFill>
                  <a:srgbClr val="3F3F3F"/>
                </a:solidFill>
                <a:latin typeface="Roboto"/>
                <a:ea typeface="Roboto"/>
                <a:cs typeface="Roboto"/>
                <a:sym typeface="Roboto"/>
              </a:rPr>
              <a:t>NOMAD CLIENT</a:t>
            </a:r>
          </a:p>
        </p:txBody>
      </p:sp>
      <p:sp>
        <p:nvSpPr>
          <p:cNvPr id="63" name="TextBox 63"/>
          <p:cNvSpPr txBox="1"/>
          <p:nvPr/>
        </p:nvSpPr>
        <p:spPr>
          <a:xfrm>
            <a:off x="2417759" y="1840535"/>
            <a:ext cx="980618" cy="195234"/>
          </a:xfrm>
          <a:prstGeom prst="rect">
            <a:avLst/>
          </a:prstGeom>
        </p:spPr>
        <p:txBody>
          <a:bodyPr lIns="0" tIns="0" rIns="0" bIns="0" rtlCol="0" anchor="t">
            <a:spAutoFit/>
          </a:bodyPr>
          <a:lstStyle/>
          <a:p>
            <a:pPr algn="l">
              <a:lnSpc>
                <a:spcPts val="1539"/>
              </a:lnSpc>
            </a:pPr>
            <a:r>
              <a:rPr lang="en-US" sz="1099">
                <a:solidFill>
                  <a:srgbClr val="3F3F3F"/>
                </a:solidFill>
                <a:latin typeface="Roboto"/>
                <a:ea typeface="Roboto"/>
                <a:cs typeface="Roboto"/>
                <a:sym typeface="Roboto"/>
              </a:rPr>
              <a:t>NOMAD CLIENT</a:t>
            </a:r>
          </a:p>
        </p:txBody>
      </p:sp>
      <p:sp>
        <p:nvSpPr>
          <p:cNvPr id="64" name="TextBox 64"/>
          <p:cNvSpPr txBox="1"/>
          <p:nvPr/>
        </p:nvSpPr>
        <p:spPr>
          <a:xfrm>
            <a:off x="3872055" y="1831391"/>
            <a:ext cx="980618" cy="195234"/>
          </a:xfrm>
          <a:prstGeom prst="rect">
            <a:avLst/>
          </a:prstGeom>
        </p:spPr>
        <p:txBody>
          <a:bodyPr lIns="0" tIns="0" rIns="0" bIns="0" rtlCol="0" anchor="t">
            <a:spAutoFit/>
          </a:bodyPr>
          <a:lstStyle/>
          <a:p>
            <a:pPr algn="l">
              <a:lnSpc>
                <a:spcPts val="1539"/>
              </a:lnSpc>
            </a:pPr>
            <a:r>
              <a:rPr lang="en-US" sz="1099">
                <a:solidFill>
                  <a:srgbClr val="3F3F3F"/>
                </a:solidFill>
                <a:latin typeface="Roboto"/>
                <a:ea typeface="Roboto"/>
                <a:cs typeface="Roboto"/>
                <a:sym typeface="Roboto"/>
              </a:rPr>
              <a:t>NOMAD CLIENT</a:t>
            </a:r>
          </a:p>
        </p:txBody>
      </p:sp>
      <p:sp>
        <p:nvSpPr>
          <p:cNvPr id="65" name="TextBox 65"/>
          <p:cNvSpPr txBox="1"/>
          <p:nvPr/>
        </p:nvSpPr>
        <p:spPr>
          <a:xfrm>
            <a:off x="6875316" y="1840535"/>
            <a:ext cx="980618" cy="195234"/>
          </a:xfrm>
          <a:prstGeom prst="rect">
            <a:avLst/>
          </a:prstGeom>
        </p:spPr>
        <p:txBody>
          <a:bodyPr lIns="0" tIns="0" rIns="0" bIns="0" rtlCol="0" anchor="t">
            <a:spAutoFit/>
          </a:bodyPr>
          <a:lstStyle/>
          <a:p>
            <a:pPr algn="l">
              <a:lnSpc>
                <a:spcPts val="1539"/>
              </a:lnSpc>
            </a:pPr>
            <a:r>
              <a:rPr lang="en-US" sz="1099">
                <a:solidFill>
                  <a:srgbClr val="3F3F3F"/>
                </a:solidFill>
                <a:latin typeface="Roboto"/>
                <a:ea typeface="Roboto"/>
                <a:cs typeface="Roboto"/>
                <a:sym typeface="Roboto"/>
              </a:rPr>
              <a:t>NOMAD CLIENT</a:t>
            </a:r>
          </a:p>
        </p:txBody>
      </p:sp>
      <p:sp>
        <p:nvSpPr>
          <p:cNvPr id="66" name="TextBox 66"/>
          <p:cNvSpPr txBox="1"/>
          <p:nvPr/>
        </p:nvSpPr>
        <p:spPr>
          <a:xfrm>
            <a:off x="8318840" y="1840535"/>
            <a:ext cx="980618" cy="195234"/>
          </a:xfrm>
          <a:prstGeom prst="rect">
            <a:avLst/>
          </a:prstGeom>
        </p:spPr>
        <p:txBody>
          <a:bodyPr lIns="0" tIns="0" rIns="0" bIns="0" rtlCol="0" anchor="t">
            <a:spAutoFit/>
          </a:bodyPr>
          <a:lstStyle/>
          <a:p>
            <a:pPr algn="l">
              <a:lnSpc>
                <a:spcPts val="1539"/>
              </a:lnSpc>
            </a:pPr>
            <a:r>
              <a:rPr lang="en-US" sz="1099">
                <a:solidFill>
                  <a:srgbClr val="3F3F3F"/>
                </a:solidFill>
                <a:latin typeface="Roboto"/>
                <a:ea typeface="Roboto"/>
                <a:cs typeface="Roboto"/>
                <a:sym typeface="Roboto"/>
              </a:rPr>
              <a:t>NOMAD CLIENT</a:t>
            </a:r>
          </a:p>
        </p:txBody>
      </p:sp>
      <p:sp>
        <p:nvSpPr>
          <p:cNvPr id="67" name="TextBox 67"/>
          <p:cNvSpPr txBox="1"/>
          <p:nvPr/>
        </p:nvSpPr>
        <p:spPr>
          <a:xfrm>
            <a:off x="9773126" y="1831391"/>
            <a:ext cx="980618" cy="195234"/>
          </a:xfrm>
          <a:prstGeom prst="rect">
            <a:avLst/>
          </a:prstGeom>
        </p:spPr>
        <p:txBody>
          <a:bodyPr lIns="0" tIns="0" rIns="0" bIns="0" rtlCol="0" anchor="t">
            <a:spAutoFit/>
          </a:bodyPr>
          <a:lstStyle/>
          <a:p>
            <a:pPr algn="l">
              <a:lnSpc>
                <a:spcPts val="1539"/>
              </a:lnSpc>
            </a:pPr>
            <a:r>
              <a:rPr lang="en-US" sz="1099">
                <a:solidFill>
                  <a:srgbClr val="3F3F3F"/>
                </a:solidFill>
                <a:latin typeface="Roboto"/>
                <a:ea typeface="Roboto"/>
                <a:cs typeface="Roboto"/>
                <a:sym typeface="Roboto"/>
              </a:rPr>
              <a:t>NOMAD CLIENT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63503" y="5706789"/>
            <a:ext cx="12318997" cy="1214495"/>
            <a:chOff x="0" y="0"/>
            <a:chExt cx="12319000" cy="1214488"/>
          </a:xfrm>
        </p:grpSpPr>
        <p:sp>
          <p:nvSpPr>
            <p:cNvPr id="5" name="Freeform 5"/>
            <p:cNvSpPr/>
            <p:nvPr/>
          </p:nvSpPr>
          <p:spPr>
            <a:xfrm>
              <a:off x="63500" y="63500"/>
              <a:ext cx="12192000" cy="1087501"/>
            </a:xfrm>
            <a:custGeom>
              <a:avLst/>
              <a:gdLst/>
              <a:ahLst/>
              <a:cxnLst/>
              <a:rect l="l" t="t" r="r" b="b"/>
              <a:pathLst>
                <a:path w="12192000" h="1087501">
                  <a:moveTo>
                    <a:pt x="0" y="0"/>
                  </a:moveTo>
                  <a:lnTo>
                    <a:pt x="0" y="1087501"/>
                  </a:lnTo>
                  <a:lnTo>
                    <a:pt x="12192000" y="1087501"/>
                  </a:lnTo>
                  <a:lnTo>
                    <a:pt x="12192000" y="0"/>
                  </a:lnTo>
                  <a:close/>
                </a:path>
              </a:pathLst>
            </a:custGeom>
            <a:solidFill>
              <a:srgbClr val="00CA8E"/>
            </a:solidFill>
          </p:spPr>
        </p:sp>
        <p:sp>
          <p:nvSpPr>
            <p:cNvPr id="6" name="Freeform 6"/>
            <p:cNvSpPr/>
            <p:nvPr/>
          </p:nvSpPr>
          <p:spPr>
            <a:xfrm>
              <a:off x="63500" y="498094"/>
              <a:ext cx="12192000" cy="231140"/>
            </a:xfrm>
            <a:custGeom>
              <a:avLst/>
              <a:gdLst/>
              <a:ahLst/>
              <a:cxnLst/>
              <a:rect l="l" t="t" r="r" b="b"/>
              <a:pathLst>
                <a:path w="12192000" h="231140">
                  <a:moveTo>
                    <a:pt x="0" y="0"/>
                  </a:moveTo>
                  <a:lnTo>
                    <a:pt x="0" y="231140"/>
                  </a:lnTo>
                  <a:lnTo>
                    <a:pt x="12192000" y="231140"/>
                  </a:lnTo>
                  <a:lnTo>
                    <a:pt x="12192000" y="0"/>
                  </a:lnTo>
                  <a:close/>
                </a:path>
              </a:pathLst>
            </a:custGeom>
            <a:solidFill>
              <a:srgbClr val="F2F2F2"/>
            </a:solidFill>
          </p:spPr>
        </p:sp>
        <p:sp>
          <p:nvSpPr>
            <p:cNvPr id="7" name="Freeform 7"/>
            <p:cNvSpPr/>
            <p:nvPr/>
          </p:nvSpPr>
          <p:spPr>
            <a:xfrm>
              <a:off x="63500" y="729234"/>
              <a:ext cx="12192000" cy="231267"/>
            </a:xfrm>
            <a:custGeom>
              <a:avLst/>
              <a:gdLst/>
              <a:ahLst/>
              <a:cxnLst/>
              <a:rect l="l" t="t" r="r" b="b"/>
              <a:pathLst>
                <a:path w="12192000" h="231267">
                  <a:moveTo>
                    <a:pt x="0" y="0"/>
                  </a:moveTo>
                  <a:lnTo>
                    <a:pt x="0" y="231267"/>
                  </a:lnTo>
                  <a:lnTo>
                    <a:pt x="12192000" y="231267"/>
                  </a:lnTo>
                  <a:lnTo>
                    <a:pt x="12192000" y="0"/>
                  </a:lnTo>
                  <a:close/>
                </a:path>
              </a:pathLst>
            </a:custGeom>
            <a:solidFill>
              <a:srgbClr val="F2F2F2">
                <a:alpha val="52549"/>
              </a:srgbClr>
            </a:solidFill>
          </p:spPr>
        </p:sp>
        <p:sp>
          <p:nvSpPr>
            <p:cNvPr id="8" name="Freeform 8"/>
            <p:cNvSpPr/>
            <p:nvPr/>
          </p:nvSpPr>
          <p:spPr>
            <a:xfrm>
              <a:off x="63500" y="273431"/>
              <a:ext cx="12192000" cy="231267"/>
            </a:xfrm>
            <a:custGeom>
              <a:avLst/>
              <a:gdLst/>
              <a:ahLst/>
              <a:cxnLst/>
              <a:rect l="l" t="t" r="r" b="b"/>
              <a:pathLst>
                <a:path w="12192000" h="231267">
                  <a:moveTo>
                    <a:pt x="0" y="0"/>
                  </a:moveTo>
                  <a:lnTo>
                    <a:pt x="0" y="231267"/>
                  </a:lnTo>
                  <a:lnTo>
                    <a:pt x="12192000" y="231267"/>
                  </a:lnTo>
                  <a:lnTo>
                    <a:pt x="12192000" y="0"/>
                  </a:lnTo>
                  <a:close/>
                </a:path>
              </a:pathLst>
            </a:custGeom>
            <a:solidFill>
              <a:srgbClr val="F2F2F2">
                <a:alpha val="52549"/>
              </a:srgbClr>
            </a:solidFill>
          </p:spPr>
        </p:sp>
      </p:grpSp>
      <p:grpSp>
        <p:nvGrpSpPr>
          <p:cNvPr id="9" name="Group 9"/>
          <p:cNvGrpSpPr>
            <a:grpSpLocks noChangeAspect="1"/>
          </p:cNvGrpSpPr>
          <p:nvPr/>
        </p:nvGrpSpPr>
        <p:grpSpPr>
          <a:xfrm>
            <a:off x="390334" y="489280"/>
            <a:ext cx="1008059" cy="44453"/>
            <a:chOff x="0" y="0"/>
            <a:chExt cx="1008062" cy="44450"/>
          </a:xfrm>
        </p:grpSpPr>
        <p:sp>
          <p:nvSpPr>
            <p:cNvPr id="10" name="Freeform 10"/>
            <p:cNvSpPr/>
            <p:nvPr/>
          </p:nvSpPr>
          <p:spPr>
            <a:xfrm>
              <a:off x="0" y="0"/>
              <a:ext cx="1007999" cy="44450"/>
            </a:xfrm>
            <a:custGeom>
              <a:avLst/>
              <a:gdLst/>
              <a:ahLst/>
              <a:cxnLst/>
              <a:rect l="l" t="t" r="r" b="b"/>
              <a:pathLst>
                <a:path w="1007999" h="44450">
                  <a:moveTo>
                    <a:pt x="0" y="0"/>
                  </a:moveTo>
                  <a:lnTo>
                    <a:pt x="1007999" y="0"/>
                  </a:lnTo>
                  <a:lnTo>
                    <a:pt x="1007999" y="44450"/>
                  </a:lnTo>
                  <a:lnTo>
                    <a:pt x="0" y="44450"/>
                  </a:lnTo>
                  <a:close/>
                </a:path>
              </a:pathLst>
            </a:custGeom>
            <a:solidFill>
              <a:srgbClr val="00CA8E"/>
            </a:solidFill>
          </p:spPr>
        </p:sp>
      </p:grpSp>
      <p:sp>
        <p:nvSpPr>
          <p:cNvPr id="11" name="Freeform 11"/>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12" name="Freeform 12"/>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13" name="Freeform 13"/>
          <p:cNvSpPr/>
          <p:nvPr/>
        </p:nvSpPr>
        <p:spPr>
          <a:xfrm>
            <a:off x="4505287" y="1224839"/>
            <a:ext cx="7686713" cy="4564932"/>
          </a:xfrm>
          <a:custGeom>
            <a:avLst/>
            <a:gdLst/>
            <a:ahLst/>
            <a:cxnLst/>
            <a:rect l="l" t="t" r="r" b="b"/>
            <a:pathLst>
              <a:path w="7686713" h="4564932">
                <a:moveTo>
                  <a:pt x="0" y="0"/>
                </a:moveTo>
                <a:lnTo>
                  <a:pt x="7686713" y="0"/>
                </a:lnTo>
                <a:lnTo>
                  <a:pt x="7686713" y="4564932"/>
                </a:lnTo>
                <a:lnTo>
                  <a:pt x="0" y="4564932"/>
                </a:lnTo>
                <a:lnTo>
                  <a:pt x="0" y="0"/>
                </a:lnTo>
                <a:close/>
              </a:path>
            </a:pathLst>
          </a:custGeom>
          <a:blipFill>
            <a:blip r:embed="rId4"/>
            <a:stretch>
              <a:fillRect r="-1114"/>
            </a:stretch>
          </a:blipFill>
        </p:spPr>
      </p:sp>
      <p:sp>
        <p:nvSpPr>
          <p:cNvPr id="14" name="Freeform 14"/>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5"/>
            <a:stretch>
              <a:fillRect l="-29103" t="-12862" r="-29998" b="-69323"/>
            </a:stretch>
          </a:blipFill>
        </p:spPr>
      </p:sp>
      <p:sp>
        <p:nvSpPr>
          <p:cNvPr id="15" name="TextBox 15"/>
          <p:cNvSpPr txBox="1"/>
          <p:nvPr/>
        </p:nvSpPr>
        <p:spPr>
          <a:xfrm>
            <a:off x="369065" y="647433"/>
            <a:ext cx="5902395" cy="631393"/>
          </a:xfrm>
          <a:prstGeom prst="rect">
            <a:avLst/>
          </a:prstGeom>
        </p:spPr>
        <p:txBody>
          <a:bodyPr lIns="0" tIns="0" rIns="0" bIns="0" rtlCol="0" anchor="t">
            <a:spAutoFit/>
          </a:bodyPr>
          <a:lstStyle/>
          <a:p>
            <a:pPr algn="l">
              <a:lnSpc>
                <a:spcPts val="5040"/>
              </a:lnSpc>
            </a:pPr>
            <a:r>
              <a:rPr lang="en-US" sz="3600" b="1">
                <a:solidFill>
                  <a:srgbClr val="00CA8E"/>
                </a:solidFill>
                <a:latin typeface="Raleway Heavy"/>
                <a:ea typeface="Raleway Heavy"/>
                <a:cs typeface="Raleway Heavy"/>
                <a:sym typeface="Raleway Heavy"/>
              </a:rPr>
              <a:t>Customizable</a:t>
            </a:r>
            <a:r>
              <a:rPr lang="en-US" sz="3600" b="1">
                <a:solidFill>
                  <a:srgbClr val="000000"/>
                </a:solidFill>
                <a:latin typeface="Raleway Heavy"/>
                <a:ea typeface="Raleway Heavy"/>
                <a:cs typeface="Raleway Heavy"/>
                <a:sym typeface="Raleway Heavy"/>
              </a:rPr>
              <a:t> </a:t>
            </a:r>
            <a:r>
              <a:rPr lang="en-US" sz="3600" b="1">
                <a:solidFill>
                  <a:srgbClr val="00CA8E"/>
                </a:solidFill>
                <a:latin typeface="Raleway Heavy"/>
                <a:ea typeface="Raleway Heavy"/>
                <a:cs typeface="Raleway Heavy"/>
                <a:sym typeface="Raleway Heavy"/>
              </a:rPr>
              <a:t>Scheduling</a:t>
            </a:r>
          </a:p>
        </p:txBody>
      </p:sp>
      <p:sp>
        <p:nvSpPr>
          <p:cNvPr id="16" name="TextBox 16"/>
          <p:cNvSpPr txBox="1"/>
          <p:nvPr/>
        </p:nvSpPr>
        <p:spPr>
          <a:xfrm>
            <a:off x="369065" y="2030797"/>
            <a:ext cx="90678" cy="537667"/>
          </a:xfrm>
          <a:prstGeom prst="rect">
            <a:avLst/>
          </a:prstGeom>
        </p:spPr>
        <p:txBody>
          <a:bodyPr lIns="0" tIns="0" rIns="0" bIns="0" rtlCol="0" anchor="t">
            <a:spAutoFit/>
          </a:bodyPr>
          <a:lstStyle/>
          <a:p>
            <a:pPr algn="l">
              <a:lnSpc>
                <a:spcPts val="4999"/>
              </a:lnSpc>
            </a:pPr>
            <a:r>
              <a:rPr lang="en-US" sz="1999" spc="-15">
                <a:solidFill>
                  <a:srgbClr val="3F3F3F"/>
                </a:solidFill>
                <a:latin typeface="IBM Plex Sans Condensed"/>
                <a:ea typeface="IBM Plex Sans Condensed"/>
                <a:cs typeface="IBM Plex Sans Condensed"/>
                <a:sym typeface="IBM Plex Sans Condensed"/>
              </a:rPr>
              <a:t>•</a:t>
            </a:r>
          </a:p>
        </p:txBody>
      </p:sp>
      <p:sp>
        <p:nvSpPr>
          <p:cNvPr id="17" name="TextBox 17"/>
          <p:cNvSpPr txBox="1"/>
          <p:nvPr/>
        </p:nvSpPr>
        <p:spPr>
          <a:xfrm>
            <a:off x="369065" y="2716597"/>
            <a:ext cx="90678" cy="537667"/>
          </a:xfrm>
          <a:prstGeom prst="rect">
            <a:avLst/>
          </a:prstGeom>
        </p:spPr>
        <p:txBody>
          <a:bodyPr lIns="0" tIns="0" rIns="0" bIns="0" rtlCol="0" anchor="t">
            <a:spAutoFit/>
          </a:bodyPr>
          <a:lstStyle/>
          <a:p>
            <a:pPr algn="l">
              <a:lnSpc>
                <a:spcPts val="4999"/>
              </a:lnSpc>
            </a:pPr>
            <a:r>
              <a:rPr lang="en-US" sz="1999" spc="-15">
                <a:solidFill>
                  <a:srgbClr val="3F3F3F"/>
                </a:solidFill>
                <a:latin typeface="IBM Plex Sans Condensed"/>
                <a:ea typeface="IBM Plex Sans Condensed"/>
                <a:cs typeface="IBM Plex Sans Condensed"/>
                <a:sym typeface="IBM Plex Sans Condensed"/>
              </a:rPr>
              <a:t>•</a:t>
            </a:r>
          </a:p>
        </p:txBody>
      </p:sp>
      <p:sp>
        <p:nvSpPr>
          <p:cNvPr id="18" name="TextBox 18"/>
          <p:cNvSpPr txBox="1"/>
          <p:nvPr/>
        </p:nvSpPr>
        <p:spPr>
          <a:xfrm>
            <a:off x="369065" y="3916747"/>
            <a:ext cx="90678" cy="328117"/>
          </a:xfrm>
          <a:prstGeom prst="rect">
            <a:avLst/>
          </a:prstGeom>
        </p:spPr>
        <p:txBody>
          <a:bodyPr lIns="0" tIns="0" rIns="0" bIns="0" rtlCol="0" anchor="t">
            <a:spAutoFit/>
          </a:bodyPr>
          <a:lstStyle/>
          <a:p>
            <a:pPr algn="l">
              <a:lnSpc>
                <a:spcPts val="2799"/>
              </a:lnSpc>
            </a:pPr>
            <a:r>
              <a:rPr lang="en-US" sz="1999" spc="-15">
                <a:solidFill>
                  <a:srgbClr val="3F3F3F"/>
                </a:solidFill>
                <a:latin typeface="IBM Plex Sans Condensed"/>
                <a:ea typeface="IBM Plex Sans Condensed"/>
                <a:cs typeface="IBM Plex Sans Condensed"/>
                <a:sym typeface="IBM Plex Sans Condensed"/>
              </a:rPr>
              <a:t>•</a:t>
            </a:r>
          </a:p>
        </p:txBody>
      </p:sp>
      <p:sp>
        <p:nvSpPr>
          <p:cNvPr id="19" name="TextBox 19"/>
          <p:cNvSpPr txBox="1"/>
          <p:nvPr/>
        </p:nvSpPr>
        <p:spPr>
          <a:xfrm>
            <a:off x="711965" y="1989344"/>
            <a:ext cx="3372936" cy="560184"/>
          </a:xfrm>
          <a:prstGeom prst="rect">
            <a:avLst/>
          </a:prstGeom>
        </p:spPr>
        <p:txBody>
          <a:bodyPr lIns="0" tIns="0" rIns="0" bIns="0" rtlCol="0" anchor="t">
            <a:spAutoFit/>
          </a:bodyPr>
          <a:lstStyle/>
          <a:p>
            <a:pPr algn="l">
              <a:lnSpc>
                <a:spcPts val="4999"/>
              </a:lnSpc>
            </a:pPr>
            <a:r>
              <a:rPr lang="en-US" sz="1999">
                <a:solidFill>
                  <a:srgbClr val="3F3F3F"/>
                </a:solidFill>
                <a:latin typeface="Roboto"/>
                <a:ea typeface="Roboto"/>
                <a:cs typeface="Roboto"/>
                <a:sym typeface="Roboto"/>
              </a:rPr>
              <a:t>Choose “binpack” or “spread”</a:t>
            </a:r>
          </a:p>
        </p:txBody>
      </p:sp>
      <p:sp>
        <p:nvSpPr>
          <p:cNvPr id="20" name="TextBox 20"/>
          <p:cNvSpPr txBox="1"/>
          <p:nvPr/>
        </p:nvSpPr>
        <p:spPr>
          <a:xfrm>
            <a:off x="711965" y="2675144"/>
            <a:ext cx="3622900" cy="864984"/>
          </a:xfrm>
          <a:prstGeom prst="rect">
            <a:avLst/>
          </a:prstGeom>
        </p:spPr>
        <p:txBody>
          <a:bodyPr lIns="0" tIns="0" rIns="0" bIns="0" rtlCol="0" anchor="t">
            <a:spAutoFit/>
          </a:bodyPr>
          <a:lstStyle/>
          <a:p>
            <a:pPr algn="l">
              <a:lnSpc>
                <a:spcPts val="4999"/>
              </a:lnSpc>
            </a:pPr>
            <a:r>
              <a:rPr lang="en-US" sz="1999">
                <a:solidFill>
                  <a:srgbClr val="3F3F3F"/>
                </a:solidFill>
                <a:latin typeface="Roboto"/>
                <a:ea typeface="Roboto"/>
                <a:cs typeface="Roboto"/>
                <a:sym typeface="Roboto"/>
              </a:rPr>
              <a:t>Customizable as one simple </a:t>
            </a:r>
          </a:p>
          <a:p>
            <a:pPr algn="l">
              <a:lnSpc>
                <a:spcPts val="999"/>
              </a:lnSpc>
            </a:pPr>
            <a:r>
              <a:rPr lang="en-US" sz="1999">
                <a:solidFill>
                  <a:srgbClr val="3F3F3F"/>
                </a:solidFill>
                <a:latin typeface="Roboto"/>
                <a:ea typeface="Roboto"/>
                <a:cs typeface="Roboto"/>
                <a:sym typeface="Roboto"/>
              </a:rPr>
              <a:t>string in Nomad’s configuration</a:t>
            </a:r>
          </a:p>
        </p:txBody>
      </p:sp>
      <p:sp>
        <p:nvSpPr>
          <p:cNvPr id="21" name="TextBox 21"/>
          <p:cNvSpPr txBox="1"/>
          <p:nvPr/>
        </p:nvSpPr>
        <p:spPr>
          <a:xfrm>
            <a:off x="711965" y="3665744"/>
            <a:ext cx="3697748" cy="1169784"/>
          </a:xfrm>
          <a:prstGeom prst="rect">
            <a:avLst/>
          </a:prstGeom>
        </p:spPr>
        <p:txBody>
          <a:bodyPr lIns="0" tIns="0" rIns="0" bIns="0" rtlCol="0" anchor="t">
            <a:spAutoFit/>
          </a:bodyPr>
          <a:lstStyle/>
          <a:p>
            <a:pPr algn="just">
              <a:lnSpc>
                <a:spcPts val="4999"/>
              </a:lnSpc>
            </a:pPr>
            <a:r>
              <a:rPr lang="en-US" sz="1999">
                <a:solidFill>
                  <a:srgbClr val="3F3F3F"/>
                </a:solidFill>
                <a:latin typeface="Roboto"/>
                <a:ea typeface="Roboto"/>
                <a:cs typeface="Roboto"/>
                <a:sym typeface="Roboto"/>
              </a:rPr>
              <a:t>Scheduling algorithm applies to </a:t>
            </a:r>
          </a:p>
          <a:p>
            <a:pPr algn="just">
              <a:lnSpc>
                <a:spcPts val="999"/>
              </a:lnSpc>
            </a:pPr>
            <a:r>
              <a:rPr lang="en-US" sz="1999">
                <a:solidFill>
                  <a:srgbClr val="3F3F3F"/>
                </a:solidFill>
                <a:latin typeface="Roboto"/>
                <a:ea typeface="Roboto"/>
                <a:cs typeface="Roboto"/>
                <a:sym typeface="Roboto"/>
              </a:rPr>
              <a:t>all applications deployed on the </a:t>
            </a:r>
          </a:p>
          <a:p>
            <a:pPr algn="just">
              <a:lnSpc>
                <a:spcPts val="3799"/>
              </a:lnSpc>
            </a:pPr>
            <a:r>
              <a:rPr lang="en-US" sz="1999" spc="1">
                <a:solidFill>
                  <a:srgbClr val="3F3F3F"/>
                </a:solidFill>
                <a:latin typeface="Roboto"/>
                <a:ea typeface="Roboto"/>
                <a:cs typeface="Roboto"/>
                <a:sym typeface="Roboto"/>
              </a:rPr>
              <a:t>cluster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63503" y="5706789"/>
            <a:ext cx="12318997" cy="1214495"/>
            <a:chOff x="0" y="0"/>
            <a:chExt cx="12319000" cy="1214488"/>
          </a:xfrm>
        </p:grpSpPr>
        <p:sp>
          <p:nvSpPr>
            <p:cNvPr id="5" name="Freeform 5"/>
            <p:cNvSpPr/>
            <p:nvPr/>
          </p:nvSpPr>
          <p:spPr>
            <a:xfrm>
              <a:off x="63500" y="63500"/>
              <a:ext cx="12192000" cy="1087501"/>
            </a:xfrm>
            <a:custGeom>
              <a:avLst/>
              <a:gdLst/>
              <a:ahLst/>
              <a:cxnLst/>
              <a:rect l="l" t="t" r="r" b="b"/>
              <a:pathLst>
                <a:path w="12192000" h="1087501">
                  <a:moveTo>
                    <a:pt x="0" y="0"/>
                  </a:moveTo>
                  <a:lnTo>
                    <a:pt x="0" y="1087501"/>
                  </a:lnTo>
                  <a:lnTo>
                    <a:pt x="12192000" y="1087501"/>
                  </a:lnTo>
                  <a:lnTo>
                    <a:pt x="12192000" y="0"/>
                  </a:lnTo>
                  <a:close/>
                </a:path>
              </a:pathLst>
            </a:custGeom>
            <a:solidFill>
              <a:srgbClr val="00CA8E"/>
            </a:solidFill>
          </p:spPr>
        </p:sp>
        <p:sp>
          <p:nvSpPr>
            <p:cNvPr id="6" name="Freeform 6"/>
            <p:cNvSpPr/>
            <p:nvPr/>
          </p:nvSpPr>
          <p:spPr>
            <a:xfrm>
              <a:off x="63500" y="498094"/>
              <a:ext cx="12192000" cy="231140"/>
            </a:xfrm>
            <a:custGeom>
              <a:avLst/>
              <a:gdLst/>
              <a:ahLst/>
              <a:cxnLst/>
              <a:rect l="l" t="t" r="r" b="b"/>
              <a:pathLst>
                <a:path w="12192000" h="231140">
                  <a:moveTo>
                    <a:pt x="0" y="0"/>
                  </a:moveTo>
                  <a:lnTo>
                    <a:pt x="0" y="231140"/>
                  </a:lnTo>
                  <a:lnTo>
                    <a:pt x="12192000" y="231140"/>
                  </a:lnTo>
                  <a:lnTo>
                    <a:pt x="12192000" y="0"/>
                  </a:lnTo>
                  <a:close/>
                </a:path>
              </a:pathLst>
            </a:custGeom>
            <a:solidFill>
              <a:srgbClr val="F2F2F2"/>
            </a:solidFill>
          </p:spPr>
        </p:sp>
        <p:sp>
          <p:nvSpPr>
            <p:cNvPr id="7" name="Freeform 7"/>
            <p:cNvSpPr/>
            <p:nvPr/>
          </p:nvSpPr>
          <p:spPr>
            <a:xfrm>
              <a:off x="63500" y="729234"/>
              <a:ext cx="12192000" cy="231267"/>
            </a:xfrm>
            <a:custGeom>
              <a:avLst/>
              <a:gdLst/>
              <a:ahLst/>
              <a:cxnLst/>
              <a:rect l="l" t="t" r="r" b="b"/>
              <a:pathLst>
                <a:path w="12192000" h="231267">
                  <a:moveTo>
                    <a:pt x="0" y="0"/>
                  </a:moveTo>
                  <a:lnTo>
                    <a:pt x="0" y="231267"/>
                  </a:lnTo>
                  <a:lnTo>
                    <a:pt x="12192000" y="231267"/>
                  </a:lnTo>
                  <a:lnTo>
                    <a:pt x="12192000" y="0"/>
                  </a:lnTo>
                  <a:close/>
                </a:path>
              </a:pathLst>
            </a:custGeom>
            <a:solidFill>
              <a:srgbClr val="F2F2F2">
                <a:alpha val="52549"/>
              </a:srgbClr>
            </a:solidFill>
          </p:spPr>
        </p:sp>
        <p:sp>
          <p:nvSpPr>
            <p:cNvPr id="8" name="Freeform 8"/>
            <p:cNvSpPr/>
            <p:nvPr/>
          </p:nvSpPr>
          <p:spPr>
            <a:xfrm>
              <a:off x="63500" y="273431"/>
              <a:ext cx="12192000" cy="231267"/>
            </a:xfrm>
            <a:custGeom>
              <a:avLst/>
              <a:gdLst/>
              <a:ahLst/>
              <a:cxnLst/>
              <a:rect l="l" t="t" r="r" b="b"/>
              <a:pathLst>
                <a:path w="12192000" h="231267">
                  <a:moveTo>
                    <a:pt x="0" y="0"/>
                  </a:moveTo>
                  <a:lnTo>
                    <a:pt x="0" y="231267"/>
                  </a:lnTo>
                  <a:lnTo>
                    <a:pt x="12192000" y="231267"/>
                  </a:lnTo>
                  <a:lnTo>
                    <a:pt x="12192000" y="0"/>
                  </a:lnTo>
                  <a:close/>
                </a:path>
              </a:pathLst>
            </a:custGeom>
            <a:solidFill>
              <a:srgbClr val="F2F2F2">
                <a:alpha val="52549"/>
              </a:srgbClr>
            </a:solidFill>
          </p:spPr>
        </p:sp>
      </p:grpSp>
      <p:grpSp>
        <p:nvGrpSpPr>
          <p:cNvPr id="9" name="Group 9"/>
          <p:cNvGrpSpPr>
            <a:grpSpLocks noChangeAspect="1"/>
          </p:cNvGrpSpPr>
          <p:nvPr/>
        </p:nvGrpSpPr>
        <p:grpSpPr>
          <a:xfrm>
            <a:off x="390334" y="489280"/>
            <a:ext cx="1008059" cy="44453"/>
            <a:chOff x="0" y="0"/>
            <a:chExt cx="1008062" cy="44450"/>
          </a:xfrm>
        </p:grpSpPr>
        <p:sp>
          <p:nvSpPr>
            <p:cNvPr id="10" name="Freeform 10"/>
            <p:cNvSpPr/>
            <p:nvPr/>
          </p:nvSpPr>
          <p:spPr>
            <a:xfrm>
              <a:off x="0" y="0"/>
              <a:ext cx="1007999" cy="44450"/>
            </a:xfrm>
            <a:custGeom>
              <a:avLst/>
              <a:gdLst/>
              <a:ahLst/>
              <a:cxnLst/>
              <a:rect l="l" t="t" r="r" b="b"/>
              <a:pathLst>
                <a:path w="1007999" h="44450">
                  <a:moveTo>
                    <a:pt x="0" y="0"/>
                  </a:moveTo>
                  <a:lnTo>
                    <a:pt x="1007999" y="0"/>
                  </a:lnTo>
                  <a:lnTo>
                    <a:pt x="1007999" y="44450"/>
                  </a:lnTo>
                  <a:lnTo>
                    <a:pt x="0" y="44450"/>
                  </a:lnTo>
                  <a:close/>
                </a:path>
              </a:pathLst>
            </a:custGeom>
            <a:solidFill>
              <a:srgbClr val="00CA8E"/>
            </a:solidFill>
          </p:spPr>
        </p:sp>
      </p:grpSp>
      <p:sp>
        <p:nvSpPr>
          <p:cNvPr id="11" name="Freeform 11"/>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12" name="Freeform 12"/>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13" name="Freeform 13"/>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sp>
        <p:nvSpPr>
          <p:cNvPr id="14" name="Freeform 14"/>
          <p:cNvSpPr/>
          <p:nvPr/>
        </p:nvSpPr>
        <p:spPr>
          <a:xfrm>
            <a:off x="5621712" y="1394974"/>
            <a:ext cx="5516185" cy="4633084"/>
          </a:xfrm>
          <a:custGeom>
            <a:avLst/>
            <a:gdLst/>
            <a:ahLst/>
            <a:cxnLst/>
            <a:rect l="l" t="t" r="r" b="b"/>
            <a:pathLst>
              <a:path w="5516185" h="4633084">
                <a:moveTo>
                  <a:pt x="0" y="0"/>
                </a:moveTo>
                <a:lnTo>
                  <a:pt x="5516185" y="0"/>
                </a:lnTo>
                <a:lnTo>
                  <a:pt x="5516185" y="4633084"/>
                </a:lnTo>
                <a:lnTo>
                  <a:pt x="0" y="4633084"/>
                </a:lnTo>
                <a:lnTo>
                  <a:pt x="0" y="0"/>
                </a:lnTo>
                <a:close/>
              </a:path>
            </a:pathLst>
          </a:custGeom>
          <a:blipFill>
            <a:blip r:embed="rId5"/>
            <a:stretch>
              <a:fillRect/>
            </a:stretch>
          </a:blipFill>
        </p:spPr>
      </p:sp>
      <p:sp>
        <p:nvSpPr>
          <p:cNvPr id="15" name="TextBox 15"/>
          <p:cNvSpPr txBox="1"/>
          <p:nvPr/>
        </p:nvSpPr>
        <p:spPr>
          <a:xfrm>
            <a:off x="369065" y="647433"/>
            <a:ext cx="3421399" cy="631393"/>
          </a:xfrm>
          <a:prstGeom prst="rect">
            <a:avLst/>
          </a:prstGeom>
        </p:spPr>
        <p:txBody>
          <a:bodyPr lIns="0" tIns="0" rIns="0" bIns="0" rtlCol="0" anchor="t">
            <a:spAutoFit/>
          </a:bodyPr>
          <a:lstStyle/>
          <a:p>
            <a:pPr algn="l">
              <a:lnSpc>
                <a:spcPts val="5040"/>
              </a:lnSpc>
            </a:pPr>
            <a:r>
              <a:rPr lang="en-US" sz="3600" b="1">
                <a:solidFill>
                  <a:srgbClr val="00CA8E"/>
                </a:solidFill>
                <a:latin typeface="Raleway Heavy"/>
                <a:ea typeface="Raleway Heavy"/>
                <a:cs typeface="Raleway Heavy"/>
                <a:sym typeface="Raleway Heavy"/>
              </a:rPr>
              <a:t>Job</a:t>
            </a:r>
            <a:r>
              <a:rPr lang="en-US" sz="3600" b="1">
                <a:solidFill>
                  <a:srgbClr val="000000"/>
                </a:solidFill>
                <a:latin typeface="Raleway Heavy"/>
                <a:ea typeface="Raleway Heavy"/>
                <a:cs typeface="Raleway Heavy"/>
                <a:sym typeface="Raleway Heavy"/>
              </a:rPr>
              <a:t> </a:t>
            </a:r>
            <a:r>
              <a:rPr lang="en-US" sz="3600" b="1">
                <a:solidFill>
                  <a:srgbClr val="00CA8E"/>
                </a:solidFill>
                <a:latin typeface="Raleway Heavy"/>
                <a:ea typeface="Raleway Heavy"/>
                <a:cs typeface="Raleway Heavy"/>
                <a:sym typeface="Raleway Heavy"/>
              </a:rPr>
              <a:t>Placement</a:t>
            </a:r>
          </a:p>
        </p:txBody>
      </p:sp>
      <p:sp>
        <p:nvSpPr>
          <p:cNvPr id="16" name="TextBox 16"/>
          <p:cNvSpPr txBox="1"/>
          <p:nvPr/>
        </p:nvSpPr>
        <p:spPr>
          <a:xfrm>
            <a:off x="369065" y="1834963"/>
            <a:ext cx="90678" cy="328117"/>
          </a:xfrm>
          <a:prstGeom prst="rect">
            <a:avLst/>
          </a:prstGeom>
        </p:spPr>
        <p:txBody>
          <a:bodyPr lIns="0" tIns="0" rIns="0" bIns="0" rtlCol="0" anchor="t">
            <a:spAutoFit/>
          </a:bodyPr>
          <a:lstStyle/>
          <a:p>
            <a:pPr algn="l">
              <a:lnSpc>
                <a:spcPts val="2799"/>
              </a:lnSpc>
            </a:pPr>
            <a:r>
              <a:rPr lang="en-US" sz="1999" spc="-15">
                <a:solidFill>
                  <a:srgbClr val="3B3D45"/>
                </a:solidFill>
                <a:latin typeface="IBM Plex Sans Condensed"/>
                <a:ea typeface="IBM Plex Sans Condensed"/>
                <a:cs typeface="IBM Plex Sans Condensed"/>
                <a:sym typeface="IBM Plex Sans Condensed"/>
              </a:rPr>
              <a:t>•</a:t>
            </a:r>
          </a:p>
        </p:txBody>
      </p:sp>
      <p:sp>
        <p:nvSpPr>
          <p:cNvPr id="17" name="TextBox 17"/>
          <p:cNvSpPr txBox="1"/>
          <p:nvPr/>
        </p:nvSpPr>
        <p:spPr>
          <a:xfrm>
            <a:off x="369065" y="3435163"/>
            <a:ext cx="90678" cy="328117"/>
          </a:xfrm>
          <a:prstGeom prst="rect">
            <a:avLst/>
          </a:prstGeom>
        </p:spPr>
        <p:txBody>
          <a:bodyPr lIns="0" tIns="0" rIns="0" bIns="0" rtlCol="0" anchor="t">
            <a:spAutoFit/>
          </a:bodyPr>
          <a:lstStyle/>
          <a:p>
            <a:pPr algn="l">
              <a:lnSpc>
                <a:spcPts val="2799"/>
              </a:lnSpc>
            </a:pPr>
            <a:r>
              <a:rPr lang="en-US" sz="1999" spc="-15">
                <a:solidFill>
                  <a:srgbClr val="3B3D45"/>
                </a:solidFill>
                <a:latin typeface="IBM Plex Sans Condensed"/>
                <a:ea typeface="IBM Plex Sans Condensed"/>
                <a:cs typeface="IBM Plex Sans Condensed"/>
                <a:sym typeface="IBM Plex Sans Condensed"/>
              </a:rPr>
              <a:t>•</a:t>
            </a:r>
          </a:p>
        </p:txBody>
      </p:sp>
      <p:sp>
        <p:nvSpPr>
          <p:cNvPr id="18" name="TextBox 18"/>
          <p:cNvSpPr txBox="1"/>
          <p:nvPr/>
        </p:nvSpPr>
        <p:spPr>
          <a:xfrm>
            <a:off x="369065" y="4425763"/>
            <a:ext cx="90678" cy="328117"/>
          </a:xfrm>
          <a:prstGeom prst="rect">
            <a:avLst/>
          </a:prstGeom>
        </p:spPr>
        <p:txBody>
          <a:bodyPr lIns="0" tIns="0" rIns="0" bIns="0" rtlCol="0" anchor="t">
            <a:spAutoFit/>
          </a:bodyPr>
          <a:lstStyle/>
          <a:p>
            <a:pPr algn="l">
              <a:lnSpc>
                <a:spcPts val="2799"/>
              </a:lnSpc>
            </a:pPr>
            <a:r>
              <a:rPr lang="en-US" sz="1999" spc="-15">
                <a:solidFill>
                  <a:srgbClr val="3B3D45"/>
                </a:solidFill>
                <a:latin typeface="IBM Plex Sans Condensed"/>
                <a:ea typeface="IBM Plex Sans Condensed"/>
                <a:cs typeface="IBM Plex Sans Condensed"/>
                <a:sym typeface="IBM Plex Sans Condensed"/>
              </a:rPr>
              <a:t>•</a:t>
            </a:r>
          </a:p>
        </p:txBody>
      </p:sp>
      <p:sp>
        <p:nvSpPr>
          <p:cNvPr id="19" name="TextBox 19"/>
          <p:cNvSpPr txBox="1"/>
          <p:nvPr/>
        </p:nvSpPr>
        <p:spPr>
          <a:xfrm>
            <a:off x="711965" y="1796434"/>
            <a:ext cx="4208802" cy="1268139"/>
          </a:xfrm>
          <a:prstGeom prst="rect">
            <a:avLst/>
          </a:prstGeom>
        </p:spPr>
        <p:txBody>
          <a:bodyPr lIns="0" tIns="0" rIns="0" bIns="0" rtlCol="0" anchor="t">
            <a:spAutoFit/>
          </a:bodyPr>
          <a:lstStyle/>
          <a:p>
            <a:pPr algn="l">
              <a:lnSpc>
                <a:spcPts val="2399"/>
              </a:lnSpc>
            </a:pPr>
            <a:r>
              <a:rPr lang="en-US" sz="1999">
                <a:solidFill>
                  <a:srgbClr val="3B3D45"/>
                </a:solidFill>
                <a:latin typeface="Calibri (MS)"/>
                <a:ea typeface="Calibri (MS)"/>
                <a:cs typeface="Calibri (MS)"/>
                <a:sym typeface="Calibri (MS)"/>
              </a:rPr>
              <a:t>When using spread, the scheduler will attempt to </a:t>
            </a:r>
            <a:r>
              <a:rPr lang="en-US" sz="1999">
                <a:solidFill>
                  <a:srgbClr val="00CA8E"/>
                </a:solidFill>
                <a:latin typeface="Calibri (MS)"/>
                <a:ea typeface="Calibri (MS)"/>
                <a:cs typeface="Calibri (MS)"/>
                <a:sym typeface="Calibri (MS)"/>
              </a:rPr>
              <a:t>place allocations equally </a:t>
            </a:r>
            <a:r>
              <a:rPr lang="en-US" sz="1999">
                <a:solidFill>
                  <a:srgbClr val="3B3D45"/>
                </a:solidFill>
                <a:latin typeface="Calibri (MS)"/>
                <a:ea typeface="Calibri (MS)"/>
                <a:cs typeface="Calibri (MS)"/>
                <a:sym typeface="Calibri (MS)"/>
              </a:rPr>
              <a:t>among the available values of the given target</a:t>
            </a:r>
          </a:p>
        </p:txBody>
      </p:sp>
      <p:sp>
        <p:nvSpPr>
          <p:cNvPr id="20" name="TextBox 20"/>
          <p:cNvSpPr txBox="1"/>
          <p:nvPr/>
        </p:nvSpPr>
        <p:spPr>
          <a:xfrm>
            <a:off x="711965" y="3148984"/>
            <a:ext cx="4503382" cy="906189"/>
          </a:xfrm>
          <a:prstGeom prst="rect">
            <a:avLst/>
          </a:prstGeom>
        </p:spPr>
        <p:txBody>
          <a:bodyPr lIns="0" tIns="0" rIns="0" bIns="0" rtlCol="0" anchor="t">
            <a:spAutoFit/>
          </a:bodyPr>
          <a:lstStyle/>
          <a:p>
            <a:pPr algn="l">
              <a:lnSpc>
                <a:spcPts val="4999"/>
              </a:lnSpc>
            </a:pPr>
            <a:r>
              <a:rPr lang="en-US" sz="1999">
                <a:solidFill>
                  <a:srgbClr val="3B3D45"/>
                </a:solidFill>
                <a:latin typeface="Calibri (MS)"/>
                <a:ea typeface="Calibri (MS)"/>
                <a:cs typeface="Calibri (MS)"/>
                <a:sym typeface="Calibri (MS)"/>
              </a:rPr>
              <a:t>Spread can be used at the job level </a:t>
            </a:r>
            <a:r>
              <a:rPr lang="en-US" sz="1999">
                <a:solidFill>
                  <a:srgbClr val="00CA8E"/>
                </a:solidFill>
                <a:latin typeface="Calibri (MS)"/>
                <a:ea typeface="Calibri (MS)"/>
                <a:cs typeface="Calibri (MS)"/>
                <a:sym typeface="Calibri (MS)"/>
              </a:rPr>
              <a:t>and/or </a:t>
            </a:r>
          </a:p>
          <a:p>
            <a:pPr algn="l">
              <a:lnSpc>
                <a:spcPts val="999"/>
              </a:lnSpc>
            </a:pPr>
            <a:r>
              <a:rPr lang="en-US" sz="1999">
                <a:solidFill>
                  <a:srgbClr val="3B3D45"/>
                </a:solidFill>
                <a:latin typeface="Calibri (MS)"/>
                <a:ea typeface="Calibri (MS)"/>
                <a:cs typeface="Calibri (MS)"/>
                <a:sym typeface="Calibri (MS)"/>
              </a:rPr>
              <a:t>the group level</a:t>
            </a:r>
          </a:p>
        </p:txBody>
      </p:sp>
      <p:sp>
        <p:nvSpPr>
          <p:cNvPr id="21" name="TextBox 21"/>
          <p:cNvSpPr txBox="1"/>
          <p:nvPr/>
        </p:nvSpPr>
        <p:spPr>
          <a:xfrm>
            <a:off x="711965" y="4139584"/>
            <a:ext cx="3603260" cy="1210989"/>
          </a:xfrm>
          <a:prstGeom prst="rect">
            <a:avLst/>
          </a:prstGeom>
        </p:spPr>
        <p:txBody>
          <a:bodyPr lIns="0" tIns="0" rIns="0" bIns="0" rtlCol="0" anchor="t">
            <a:spAutoFit/>
          </a:bodyPr>
          <a:lstStyle/>
          <a:p>
            <a:pPr algn="l">
              <a:lnSpc>
                <a:spcPts val="4999"/>
              </a:lnSpc>
            </a:pPr>
            <a:r>
              <a:rPr lang="en-US" sz="1999">
                <a:solidFill>
                  <a:srgbClr val="3B3D45"/>
                </a:solidFill>
                <a:latin typeface="Calibri (MS)"/>
                <a:ea typeface="Calibri (MS)"/>
                <a:cs typeface="Calibri (MS)"/>
                <a:sym typeface="Calibri (MS)"/>
              </a:rPr>
              <a:t>Spread can distribute tasks across </a:t>
            </a:r>
          </a:p>
          <a:p>
            <a:pPr algn="l">
              <a:lnSpc>
                <a:spcPts val="999"/>
              </a:lnSpc>
            </a:pPr>
            <a:r>
              <a:rPr lang="en-US" sz="1999">
                <a:solidFill>
                  <a:srgbClr val="3B3D45"/>
                </a:solidFill>
                <a:latin typeface="Calibri (MS)"/>
                <a:ea typeface="Calibri (MS)"/>
                <a:cs typeface="Calibri (MS)"/>
                <a:sym typeface="Calibri (MS)"/>
              </a:rPr>
              <a:t>datacenters if you have federated </a:t>
            </a:r>
          </a:p>
          <a:p>
            <a:pPr algn="l">
              <a:lnSpc>
                <a:spcPts val="3799"/>
              </a:lnSpc>
            </a:pPr>
            <a:r>
              <a:rPr lang="en-US" sz="1999">
                <a:solidFill>
                  <a:srgbClr val="3B3D45"/>
                </a:solidFill>
                <a:latin typeface="Calibri (MS)"/>
                <a:ea typeface="Calibri (MS)"/>
                <a:cs typeface="Calibri (MS)"/>
                <a:sym typeface="Calibri (MS)"/>
              </a:rPr>
              <a:t>datacenters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3" name="Freeform 3"/>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grpSp>
        <p:nvGrpSpPr>
          <p:cNvPr id="4" name="Group 4"/>
          <p:cNvGrpSpPr>
            <a:grpSpLocks noChangeAspect="1"/>
          </p:cNvGrpSpPr>
          <p:nvPr/>
        </p:nvGrpSpPr>
        <p:grpSpPr>
          <a:xfrm>
            <a:off x="582139" y="452590"/>
            <a:ext cx="1147762" cy="184147"/>
            <a:chOff x="0" y="0"/>
            <a:chExt cx="1147762" cy="184150"/>
          </a:xfrm>
        </p:grpSpPr>
        <p:sp>
          <p:nvSpPr>
            <p:cNvPr id="5" name="Freeform 5"/>
            <p:cNvSpPr/>
            <p:nvPr/>
          </p:nvSpPr>
          <p:spPr>
            <a:xfrm>
              <a:off x="69850" y="69850"/>
              <a:ext cx="1007999" cy="44450"/>
            </a:xfrm>
            <a:custGeom>
              <a:avLst/>
              <a:gdLst/>
              <a:ahLst/>
              <a:cxnLst/>
              <a:rect l="l" t="t" r="r" b="b"/>
              <a:pathLst>
                <a:path w="1007999" h="44450">
                  <a:moveTo>
                    <a:pt x="0" y="0"/>
                  </a:moveTo>
                  <a:lnTo>
                    <a:pt x="1007999" y="0"/>
                  </a:lnTo>
                  <a:lnTo>
                    <a:pt x="1007999" y="44450"/>
                  </a:lnTo>
                  <a:lnTo>
                    <a:pt x="0" y="44450"/>
                  </a:lnTo>
                  <a:close/>
                </a:path>
              </a:pathLst>
            </a:custGeom>
            <a:solidFill>
              <a:srgbClr val="00CA8E"/>
            </a:solidFill>
          </p:spPr>
        </p:sp>
        <p:sp>
          <p:nvSpPr>
            <p:cNvPr id="6" name="Freeform 6"/>
            <p:cNvSpPr/>
            <p:nvPr/>
          </p:nvSpPr>
          <p:spPr>
            <a:xfrm>
              <a:off x="63500" y="63500"/>
              <a:ext cx="1020826" cy="57150"/>
            </a:xfrm>
            <a:custGeom>
              <a:avLst/>
              <a:gdLst/>
              <a:ahLst/>
              <a:cxnLst/>
              <a:rect l="l" t="t" r="r" b="b"/>
              <a:pathLst>
                <a:path w="1020826" h="57150">
                  <a:moveTo>
                    <a:pt x="6350" y="0"/>
                  </a:moveTo>
                  <a:lnTo>
                    <a:pt x="1020826" y="0"/>
                  </a:lnTo>
                  <a:lnTo>
                    <a:pt x="1020826" y="57150"/>
                  </a:lnTo>
                  <a:lnTo>
                    <a:pt x="0" y="57150"/>
                  </a:lnTo>
                  <a:lnTo>
                    <a:pt x="0" y="0"/>
                  </a:lnTo>
                  <a:lnTo>
                    <a:pt x="6350" y="0"/>
                  </a:lnTo>
                  <a:moveTo>
                    <a:pt x="6350" y="12700"/>
                  </a:moveTo>
                  <a:lnTo>
                    <a:pt x="6350" y="6350"/>
                  </a:lnTo>
                  <a:lnTo>
                    <a:pt x="12700" y="6350"/>
                  </a:lnTo>
                  <a:lnTo>
                    <a:pt x="12700" y="50800"/>
                  </a:lnTo>
                  <a:lnTo>
                    <a:pt x="6350" y="50800"/>
                  </a:lnTo>
                  <a:lnTo>
                    <a:pt x="6350" y="44450"/>
                  </a:lnTo>
                  <a:lnTo>
                    <a:pt x="1014476" y="44450"/>
                  </a:lnTo>
                  <a:lnTo>
                    <a:pt x="1014476" y="50800"/>
                  </a:lnTo>
                  <a:lnTo>
                    <a:pt x="1008126" y="50800"/>
                  </a:lnTo>
                  <a:lnTo>
                    <a:pt x="1008126" y="6350"/>
                  </a:lnTo>
                  <a:lnTo>
                    <a:pt x="1014476" y="6350"/>
                  </a:lnTo>
                  <a:lnTo>
                    <a:pt x="1014476" y="12700"/>
                  </a:lnTo>
                  <a:lnTo>
                    <a:pt x="6350" y="12700"/>
                  </a:lnTo>
                  <a:close/>
                </a:path>
              </a:pathLst>
            </a:custGeom>
            <a:solidFill>
              <a:srgbClr val="00CA8E"/>
            </a:solidFill>
          </p:spPr>
        </p:sp>
      </p:grpSp>
      <p:sp>
        <p:nvSpPr>
          <p:cNvPr id="7" name="Freeform 7"/>
          <p:cNvSpPr/>
          <p:nvPr/>
        </p:nvSpPr>
        <p:spPr>
          <a:xfrm>
            <a:off x="10636987" y="236172"/>
            <a:ext cx="1165431" cy="1326185"/>
          </a:xfrm>
          <a:custGeom>
            <a:avLst/>
            <a:gdLst/>
            <a:ahLst/>
            <a:cxnLst/>
            <a:rect l="l" t="t" r="r" b="b"/>
            <a:pathLst>
              <a:path w="1165431" h="1326185">
                <a:moveTo>
                  <a:pt x="0" y="0"/>
                </a:moveTo>
                <a:lnTo>
                  <a:pt x="1165431" y="0"/>
                </a:lnTo>
                <a:lnTo>
                  <a:pt x="1165431" y="1326185"/>
                </a:lnTo>
                <a:lnTo>
                  <a:pt x="0" y="1326185"/>
                </a:lnTo>
                <a:lnTo>
                  <a:pt x="0" y="0"/>
                </a:lnTo>
                <a:close/>
              </a:path>
            </a:pathLst>
          </a:custGeom>
          <a:blipFill>
            <a:blip r:embed="rId4"/>
            <a:stretch>
              <a:fillRect l="-29103" t="-12862" r="-29998" b="-69323"/>
            </a:stretch>
          </a:blipFill>
        </p:spPr>
      </p:sp>
      <p:sp>
        <p:nvSpPr>
          <p:cNvPr id="8" name="Freeform 8"/>
          <p:cNvSpPr/>
          <p:nvPr/>
        </p:nvSpPr>
        <p:spPr>
          <a:xfrm>
            <a:off x="11438315" y="6013609"/>
            <a:ext cx="618353" cy="844391"/>
          </a:xfrm>
          <a:custGeom>
            <a:avLst/>
            <a:gdLst/>
            <a:ahLst/>
            <a:cxnLst/>
            <a:rect l="l" t="t" r="r" b="b"/>
            <a:pathLst>
              <a:path w="618353" h="844391">
                <a:moveTo>
                  <a:pt x="0" y="0"/>
                </a:moveTo>
                <a:lnTo>
                  <a:pt x="618354" y="0"/>
                </a:lnTo>
                <a:lnTo>
                  <a:pt x="618354" y="844391"/>
                </a:lnTo>
                <a:lnTo>
                  <a:pt x="0" y="844391"/>
                </a:lnTo>
                <a:lnTo>
                  <a:pt x="0" y="0"/>
                </a:lnTo>
                <a:close/>
              </a:path>
            </a:pathLst>
          </a:custGeom>
          <a:blipFill>
            <a:blip r:embed="rId2"/>
            <a:stretch>
              <a:fillRect b="-2479"/>
            </a:stretch>
          </a:blipFill>
        </p:spPr>
      </p:sp>
      <p:sp>
        <p:nvSpPr>
          <p:cNvPr id="9" name="Freeform 9"/>
          <p:cNvSpPr/>
          <p:nvPr/>
        </p:nvSpPr>
        <p:spPr>
          <a:xfrm>
            <a:off x="11699319" y="6747300"/>
            <a:ext cx="96345" cy="110480"/>
          </a:xfrm>
          <a:custGeom>
            <a:avLst/>
            <a:gdLst/>
            <a:ahLst/>
            <a:cxnLst/>
            <a:rect l="l" t="t" r="r" b="b"/>
            <a:pathLst>
              <a:path w="96345" h="110480">
                <a:moveTo>
                  <a:pt x="0" y="0"/>
                </a:moveTo>
                <a:lnTo>
                  <a:pt x="96346" y="0"/>
                </a:lnTo>
                <a:lnTo>
                  <a:pt x="96346" y="110481"/>
                </a:lnTo>
                <a:lnTo>
                  <a:pt x="0" y="110481"/>
                </a:lnTo>
                <a:lnTo>
                  <a:pt x="0" y="0"/>
                </a:lnTo>
                <a:close/>
              </a:path>
            </a:pathLst>
          </a:custGeom>
          <a:blipFill>
            <a:blip r:embed="rId3"/>
            <a:stretch>
              <a:fillRect l="-29154" t="-12440" r="-31171" b="-69738"/>
            </a:stretch>
          </a:blipFill>
        </p:spPr>
      </p:sp>
      <p:sp>
        <p:nvSpPr>
          <p:cNvPr id="10" name="Freeform 10"/>
          <p:cNvSpPr/>
          <p:nvPr/>
        </p:nvSpPr>
        <p:spPr>
          <a:xfrm>
            <a:off x="903542" y="1207198"/>
            <a:ext cx="5111858" cy="4933950"/>
          </a:xfrm>
          <a:custGeom>
            <a:avLst/>
            <a:gdLst/>
            <a:ahLst/>
            <a:cxnLst/>
            <a:rect l="l" t="t" r="r" b="b"/>
            <a:pathLst>
              <a:path w="5111858" h="4933950">
                <a:moveTo>
                  <a:pt x="0" y="0"/>
                </a:moveTo>
                <a:lnTo>
                  <a:pt x="5111857" y="0"/>
                </a:lnTo>
                <a:lnTo>
                  <a:pt x="5111857" y="4933950"/>
                </a:lnTo>
                <a:lnTo>
                  <a:pt x="0" y="4933950"/>
                </a:lnTo>
                <a:lnTo>
                  <a:pt x="0" y="0"/>
                </a:lnTo>
                <a:close/>
              </a:path>
            </a:pathLst>
          </a:custGeom>
          <a:blipFill>
            <a:blip r:embed="rId5"/>
            <a:stretch>
              <a:fillRect/>
            </a:stretch>
          </a:blipFill>
        </p:spPr>
      </p:sp>
      <p:sp>
        <p:nvSpPr>
          <p:cNvPr id="11" name="Freeform 11"/>
          <p:cNvSpPr/>
          <p:nvPr/>
        </p:nvSpPr>
        <p:spPr>
          <a:xfrm>
            <a:off x="6591300" y="1190377"/>
            <a:ext cx="4469101" cy="4984309"/>
          </a:xfrm>
          <a:custGeom>
            <a:avLst/>
            <a:gdLst/>
            <a:ahLst/>
            <a:cxnLst/>
            <a:rect l="l" t="t" r="r" b="b"/>
            <a:pathLst>
              <a:path w="4469101" h="4984309">
                <a:moveTo>
                  <a:pt x="0" y="0"/>
                </a:moveTo>
                <a:lnTo>
                  <a:pt x="4469101" y="0"/>
                </a:lnTo>
                <a:lnTo>
                  <a:pt x="4469101" y="4984309"/>
                </a:lnTo>
                <a:lnTo>
                  <a:pt x="0" y="4984309"/>
                </a:lnTo>
                <a:lnTo>
                  <a:pt x="0" y="0"/>
                </a:lnTo>
                <a:close/>
              </a:path>
            </a:pathLst>
          </a:custGeom>
          <a:blipFill>
            <a:blip r:embed="rId6"/>
            <a:stretch>
              <a:fillRect/>
            </a:stretch>
          </a:blipFill>
        </p:spPr>
      </p:sp>
      <p:sp>
        <p:nvSpPr>
          <p:cNvPr id="12" name="TextBox 12"/>
          <p:cNvSpPr txBox="1"/>
          <p:nvPr/>
        </p:nvSpPr>
        <p:spPr>
          <a:xfrm>
            <a:off x="627840" y="702535"/>
            <a:ext cx="3158414" cy="551717"/>
          </a:xfrm>
          <a:prstGeom prst="rect">
            <a:avLst/>
          </a:prstGeom>
        </p:spPr>
        <p:txBody>
          <a:bodyPr lIns="0" tIns="0" rIns="0" bIns="0" rtlCol="0" anchor="t">
            <a:spAutoFit/>
          </a:bodyPr>
          <a:lstStyle/>
          <a:p>
            <a:pPr algn="l">
              <a:lnSpc>
                <a:spcPts val="4479"/>
              </a:lnSpc>
            </a:pPr>
            <a:r>
              <a:rPr lang="en-US" sz="3199" b="1">
                <a:solidFill>
                  <a:srgbClr val="3F3F3F"/>
                </a:solidFill>
                <a:latin typeface="Raleway Heavy"/>
                <a:ea typeface="Raleway Heavy"/>
                <a:cs typeface="Raleway Heavy"/>
                <a:sym typeface="Raleway Heavy"/>
              </a:rPr>
              <a:t>Job Scheduling</a:t>
            </a:r>
          </a:p>
        </p:txBody>
      </p:sp>
      <p:sp>
        <p:nvSpPr>
          <p:cNvPr id="13" name="TextBox 13"/>
          <p:cNvSpPr txBox="1"/>
          <p:nvPr/>
        </p:nvSpPr>
        <p:spPr>
          <a:xfrm>
            <a:off x="1903714" y="5981376"/>
            <a:ext cx="3231299" cy="291760"/>
          </a:xfrm>
          <a:prstGeom prst="rect">
            <a:avLst/>
          </a:prstGeom>
        </p:spPr>
        <p:txBody>
          <a:bodyPr lIns="0" tIns="0" rIns="0" bIns="0" rtlCol="0" anchor="t">
            <a:spAutoFit/>
          </a:bodyPr>
          <a:lstStyle/>
          <a:p>
            <a:pPr algn="l">
              <a:lnSpc>
                <a:spcPts val="2208"/>
              </a:lnSpc>
            </a:pPr>
            <a:r>
              <a:rPr lang="en-US" sz="1800">
                <a:solidFill>
                  <a:srgbClr val="3F3F3F"/>
                </a:solidFill>
                <a:latin typeface="Roboto"/>
                <a:ea typeface="Roboto"/>
                <a:cs typeface="Roboto"/>
                <a:sym typeface="Roboto"/>
              </a:rPr>
              <a:t>Schedule 70% of allocations to </a:t>
            </a:r>
          </a:p>
        </p:txBody>
      </p:sp>
      <p:sp>
        <p:nvSpPr>
          <p:cNvPr id="14" name="TextBox 14"/>
          <p:cNvSpPr txBox="1"/>
          <p:nvPr/>
        </p:nvSpPr>
        <p:spPr>
          <a:xfrm>
            <a:off x="2412540" y="6261792"/>
            <a:ext cx="2135600" cy="291760"/>
          </a:xfrm>
          <a:prstGeom prst="rect">
            <a:avLst/>
          </a:prstGeom>
        </p:spPr>
        <p:txBody>
          <a:bodyPr lIns="0" tIns="0" rIns="0" bIns="0" rtlCol="0" anchor="t">
            <a:spAutoFit/>
          </a:bodyPr>
          <a:lstStyle/>
          <a:p>
            <a:pPr algn="l">
              <a:lnSpc>
                <a:spcPts val="2208"/>
              </a:lnSpc>
            </a:pPr>
            <a:r>
              <a:rPr lang="en-US" sz="1800" spc="1">
                <a:solidFill>
                  <a:srgbClr val="3F3F3F"/>
                </a:solidFill>
                <a:latin typeface="Roboto"/>
                <a:ea typeface="Roboto"/>
                <a:cs typeface="Roboto"/>
                <a:sym typeface="Roboto"/>
              </a:rPr>
              <a:t>DC1 and 30% to DC2</a:t>
            </a:r>
          </a:p>
        </p:txBody>
      </p:sp>
      <p:sp>
        <p:nvSpPr>
          <p:cNvPr id="15" name="TextBox 15"/>
          <p:cNvSpPr txBox="1"/>
          <p:nvPr/>
        </p:nvSpPr>
        <p:spPr>
          <a:xfrm>
            <a:off x="6666852" y="5853741"/>
            <a:ext cx="4461843" cy="559603"/>
          </a:xfrm>
          <a:prstGeom prst="rect">
            <a:avLst/>
          </a:prstGeom>
        </p:spPr>
        <p:txBody>
          <a:bodyPr lIns="0" tIns="0" rIns="0" bIns="0" rtlCol="0" anchor="t">
            <a:spAutoFit/>
          </a:bodyPr>
          <a:lstStyle/>
          <a:p>
            <a:pPr algn="ctr">
              <a:lnSpc>
                <a:spcPts val="2136"/>
              </a:lnSpc>
            </a:pPr>
            <a:r>
              <a:rPr lang="en-US" sz="1800">
                <a:solidFill>
                  <a:srgbClr val="3F3F3F"/>
                </a:solidFill>
                <a:latin typeface="Roboto"/>
                <a:ea typeface="Roboto"/>
                <a:cs typeface="Roboto"/>
                <a:sym typeface="Roboto"/>
              </a:rPr>
              <a:t>Schedule 50% of allocations to the primary datacenter (NYC) and 50% to the DR </a:t>
            </a:r>
          </a:p>
        </p:txBody>
      </p:sp>
      <p:sp>
        <p:nvSpPr>
          <p:cNvPr id="16" name="TextBox 16"/>
          <p:cNvSpPr txBox="1"/>
          <p:nvPr/>
        </p:nvSpPr>
        <p:spPr>
          <a:xfrm>
            <a:off x="6482705" y="6399333"/>
            <a:ext cx="4780502" cy="282235"/>
          </a:xfrm>
          <a:prstGeom prst="rect">
            <a:avLst/>
          </a:prstGeom>
        </p:spPr>
        <p:txBody>
          <a:bodyPr lIns="0" tIns="0" rIns="0" bIns="0" rtlCol="0" anchor="t">
            <a:spAutoFit/>
          </a:bodyPr>
          <a:lstStyle/>
          <a:p>
            <a:pPr algn="l">
              <a:lnSpc>
                <a:spcPts val="2136"/>
              </a:lnSpc>
            </a:pPr>
            <a:r>
              <a:rPr lang="en-US" sz="1800">
                <a:solidFill>
                  <a:srgbClr val="3F3F3F"/>
                </a:solidFill>
                <a:latin typeface="Roboto"/>
                <a:ea typeface="Roboto"/>
                <a:cs typeface="Roboto"/>
                <a:sym typeface="Roboto"/>
              </a:rPr>
              <a:t>datacenter (SFO) using user-defined metadata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1966</Words>
  <Application>Microsoft Office PowerPoint</Application>
  <PresentationFormat>Widescreen</PresentationFormat>
  <Paragraphs>412</Paragraphs>
  <Slides>42</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vt:i4>
      </vt:variant>
    </vt:vector>
  </HeadingPairs>
  <TitlesOfParts>
    <vt:vector size="55" baseType="lpstr">
      <vt:lpstr>Montserrat</vt:lpstr>
      <vt:lpstr>Roboto Italics</vt:lpstr>
      <vt:lpstr>IBM Plex Sans Condensed</vt:lpstr>
      <vt:lpstr>Courier New OS</vt:lpstr>
      <vt:lpstr>Courier New OS Bold</vt:lpstr>
      <vt:lpstr>Calibri (MS)</vt:lpstr>
      <vt:lpstr>Arial</vt:lpstr>
      <vt:lpstr>Roboto</vt:lpstr>
      <vt:lpstr>Calibri (MS) Italics</vt:lpstr>
      <vt:lpstr>Calibri</vt:lpstr>
      <vt:lpstr>Raleway Heavy</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Expanding_on_Nomad_Jobs.pdf</dc:title>
  <cp:lastModifiedBy>Raman Khanna</cp:lastModifiedBy>
  <cp:revision>3</cp:revision>
  <dcterms:created xsi:type="dcterms:W3CDTF">2006-08-16T00:00:00Z</dcterms:created>
  <dcterms:modified xsi:type="dcterms:W3CDTF">2024-10-19T08:52:07Z</dcterms:modified>
  <dc:identifier>DAGT7Q59ja4</dc:identifier>
</cp:coreProperties>
</file>